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59" r:id="rId1"/>
  </p:sldMasterIdLst>
  <p:notesMasterIdLst>
    <p:notesMasterId r:id="rId74"/>
  </p:notesMasterIdLst>
  <p:sldIdLst>
    <p:sldId id="856" r:id="rId2"/>
    <p:sldId id="257" r:id="rId3"/>
    <p:sldId id="342" r:id="rId4"/>
    <p:sldId id="339" r:id="rId5"/>
    <p:sldId id="337" r:id="rId6"/>
    <p:sldId id="338" r:id="rId7"/>
    <p:sldId id="340" r:id="rId8"/>
    <p:sldId id="853" r:id="rId9"/>
    <p:sldId id="851" r:id="rId10"/>
    <p:sldId id="314" r:id="rId11"/>
    <p:sldId id="323" r:id="rId12"/>
    <p:sldId id="324" r:id="rId13"/>
    <p:sldId id="325" r:id="rId14"/>
    <p:sldId id="326" r:id="rId15"/>
    <p:sldId id="552" r:id="rId16"/>
    <p:sldId id="855" r:id="rId17"/>
    <p:sldId id="682" r:id="rId18"/>
    <p:sldId id="258" r:id="rId19"/>
    <p:sldId id="259" r:id="rId20"/>
    <p:sldId id="260" r:id="rId21"/>
    <p:sldId id="261" r:id="rId22"/>
    <p:sldId id="262" r:id="rId23"/>
    <p:sldId id="263" r:id="rId24"/>
    <p:sldId id="854"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 id="280" r:id="rId42"/>
    <p:sldId id="281" r:id="rId43"/>
    <p:sldId id="282" r:id="rId44"/>
    <p:sldId id="283" r:id="rId45"/>
    <p:sldId id="284" r:id="rId46"/>
    <p:sldId id="285" r:id="rId47"/>
    <p:sldId id="286" r:id="rId48"/>
    <p:sldId id="287" r:id="rId49"/>
    <p:sldId id="288" r:id="rId50"/>
    <p:sldId id="289" r:id="rId51"/>
    <p:sldId id="290" r:id="rId52"/>
    <p:sldId id="291" r:id="rId53"/>
    <p:sldId id="292" r:id="rId54"/>
    <p:sldId id="293" r:id="rId55"/>
    <p:sldId id="295" r:id="rId56"/>
    <p:sldId id="296" r:id="rId57"/>
    <p:sldId id="317" r:id="rId58"/>
    <p:sldId id="298" r:id="rId59"/>
    <p:sldId id="299" r:id="rId60"/>
    <p:sldId id="318" r:id="rId61"/>
    <p:sldId id="304" r:id="rId62"/>
    <p:sldId id="305" r:id="rId63"/>
    <p:sldId id="320" r:id="rId64"/>
    <p:sldId id="306" r:id="rId65"/>
    <p:sldId id="308" r:id="rId66"/>
    <p:sldId id="319" r:id="rId67"/>
    <p:sldId id="310" r:id="rId68"/>
    <p:sldId id="309" r:id="rId69"/>
    <p:sldId id="313" r:id="rId70"/>
    <p:sldId id="316" r:id="rId71"/>
    <p:sldId id="341" r:id="rId72"/>
    <p:sldId id="1342" r:id="rId7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DD3"/>
    <a:srgbClr val="ECD7BB"/>
    <a:srgbClr val="CCD7B1"/>
    <a:srgbClr val="E5EBAE"/>
    <a:srgbClr val="FCEADD"/>
    <a:srgbClr val="45818E"/>
    <a:srgbClr val="F29F35"/>
    <a:srgbClr val="FF7373"/>
    <a:srgbClr val="F9D19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EFEC01E-2D06-4D55-8859-9CD8C38E0D79}">
  <a:tblStyle styleId="{1EFEC01E-2D06-4D55-8859-9CD8C38E0D79}"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26"/>
    <p:restoredTop sz="92676" autoAdjust="0"/>
  </p:normalViewPr>
  <p:slideViewPr>
    <p:cSldViewPr snapToGrid="0" snapToObjects="1">
      <p:cViewPr>
        <p:scale>
          <a:sx n="140" d="100"/>
          <a:sy n="140" d="100"/>
        </p:scale>
        <p:origin x="1232" y="44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buChar char="●"/>
              <a:defRPr sz="1100"/>
            </a:lvl1pPr>
            <a:lvl2pPr lvl="1">
              <a:spcBef>
                <a:spcPts val="0"/>
              </a:spcBef>
              <a:buChar char="○"/>
              <a:defRPr sz="1100"/>
            </a:lvl2pPr>
            <a:lvl3pPr lvl="2">
              <a:spcBef>
                <a:spcPts val="0"/>
              </a:spcBef>
              <a:buChar char="■"/>
              <a:defRPr sz="1100"/>
            </a:lvl3pPr>
            <a:lvl4pPr lvl="3">
              <a:spcBef>
                <a:spcPts val="0"/>
              </a:spcBef>
              <a:buChar char="●"/>
              <a:defRPr sz="1100"/>
            </a:lvl4pPr>
            <a:lvl5pPr lvl="4">
              <a:spcBef>
                <a:spcPts val="0"/>
              </a:spcBef>
              <a:buChar char="○"/>
              <a:defRPr sz="1100"/>
            </a:lvl5pPr>
            <a:lvl6pPr lvl="5">
              <a:spcBef>
                <a:spcPts val="0"/>
              </a:spcBef>
              <a:buChar char="■"/>
              <a:defRPr sz="1100"/>
            </a:lvl6pPr>
            <a:lvl7pPr lvl="6">
              <a:spcBef>
                <a:spcPts val="0"/>
              </a:spcBef>
              <a:buChar char="●"/>
              <a:defRPr sz="1100"/>
            </a:lvl7pPr>
            <a:lvl8pPr lvl="7">
              <a:spcBef>
                <a:spcPts val="0"/>
              </a:spcBef>
              <a:buChar char="○"/>
              <a:defRPr sz="1100"/>
            </a:lvl8pPr>
            <a:lvl9pPr lvl="8">
              <a:spcBef>
                <a:spcPts val="0"/>
              </a:spcBef>
              <a:buChar char="■"/>
              <a:defRPr sz="1100"/>
            </a:lvl9pPr>
          </a:lstStyle>
          <a:p>
            <a:endParaRPr/>
          </a:p>
        </p:txBody>
      </p:sp>
    </p:spTree>
    <p:extLst>
      <p:ext uri="{BB962C8B-B14F-4D97-AF65-F5344CB8AC3E}">
        <p14:creationId xmlns:p14="http://schemas.microsoft.com/office/powerpoint/2010/main" val="124702467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b="0" i="0" kern="1200" dirty="0">
                <a:solidFill>
                  <a:schemeClr val="tx1"/>
                </a:solidFill>
                <a:effectLst/>
                <a:latin typeface="+mn-lt"/>
                <a:ea typeface="+mn-ea"/>
                <a:cs typeface="+mn-cs"/>
              </a:rPr>
              <a:t>The font is "</a:t>
            </a:r>
            <a:r>
              <a:rPr lang="en-US" altLang="zh-TW" sz="1100" b="0" i="0" kern="1200" dirty="0" err="1">
                <a:solidFill>
                  <a:schemeClr val="tx1"/>
                </a:solidFill>
                <a:effectLst/>
                <a:latin typeface="+mn-lt"/>
                <a:ea typeface="+mn-ea"/>
                <a:cs typeface="+mn-cs"/>
              </a:rPr>
              <a:t>PingFang</a:t>
            </a:r>
            <a:r>
              <a:rPr lang="en-US" altLang="zh-TW" sz="1100" b="0" i="0" kern="1200" dirty="0">
                <a:solidFill>
                  <a:schemeClr val="tx1"/>
                </a:solidFill>
                <a:effectLst/>
                <a:latin typeface="+mn-lt"/>
                <a:ea typeface="+mn-ea"/>
                <a:cs typeface="+mn-cs"/>
              </a:rPr>
              <a:t> TC."</a:t>
            </a:r>
            <a:endParaRPr kumimoji="1" lang="zh-TW" altLang="en-US" dirty="0"/>
          </a:p>
        </p:txBody>
      </p:sp>
    </p:spTree>
    <p:extLst>
      <p:ext uri="{BB962C8B-B14F-4D97-AF65-F5344CB8AC3E}">
        <p14:creationId xmlns:p14="http://schemas.microsoft.com/office/powerpoint/2010/main" val="3569309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kumimoji="1" lang="zh-TW" altLang="en-US" dirty="0"/>
              <a:t>苗圃</a:t>
            </a:r>
            <a:r>
              <a:rPr lang="en-US" altLang="zh-TW" sz="1100" b="0" i="0" kern="1200" dirty="0">
                <a:solidFill>
                  <a:schemeClr val="tx1"/>
                </a:solidFill>
                <a:effectLst/>
                <a:latin typeface="+mn-lt"/>
                <a:ea typeface="+mn-ea"/>
                <a:cs typeface="+mn-cs"/>
              </a:rPr>
              <a:t>(MIAOPU) uses the Double Diamond model as a core framework for teacher training and human development, aligning it with the five steps of design thinking.</a:t>
            </a:r>
            <a:endParaRPr kumimoji="1" lang="en-US" altLang="zh-TW" dirty="0"/>
          </a:p>
          <a:p>
            <a:endParaRPr kumimoji="1" lang="zh-TW" altLang="en-US" dirty="0"/>
          </a:p>
        </p:txBody>
      </p:sp>
    </p:spTree>
    <p:extLst>
      <p:ext uri="{BB962C8B-B14F-4D97-AF65-F5344CB8AC3E}">
        <p14:creationId xmlns:p14="http://schemas.microsoft.com/office/powerpoint/2010/main" val="3842441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r>
              <a:rPr lang="en-US" altLang="zh-TW" sz="1100" b="0" i="0" kern="1200" dirty="0">
                <a:solidFill>
                  <a:schemeClr val="tx1"/>
                </a:solidFill>
                <a:effectLst/>
                <a:latin typeface="+mn-lt"/>
                <a:ea typeface="+mn-ea"/>
                <a:cs typeface="+mn-cs"/>
              </a:rPr>
              <a:t>The first diamond primarily focuses on the exploration phase before defining the problem, while the second diamond is centered around the execution and validation steps before completing the innovation.</a:t>
            </a:r>
            <a:br>
              <a:rPr lang="en-US" altLang="zh-TW" dirty="0"/>
            </a:br>
            <a:endParaRPr dirty="0"/>
          </a:p>
        </p:txBody>
      </p:sp>
    </p:spTree>
    <p:extLst>
      <p:ext uri="{BB962C8B-B14F-4D97-AF65-F5344CB8AC3E}">
        <p14:creationId xmlns:p14="http://schemas.microsoft.com/office/powerpoint/2010/main" val="638149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altLang="zh-TW" sz="1100" b="0" i="0" kern="1200" dirty="0">
                <a:solidFill>
                  <a:schemeClr val="tx1"/>
                </a:solidFill>
                <a:effectLst/>
                <a:latin typeface="+mn-lt"/>
                <a:ea typeface="+mn-ea"/>
                <a:cs typeface="+mn-cs"/>
              </a:rPr>
              <a:t>This page is about the distribution of interdisciplinary design thinking teaching tools developed by the central office. Here's a brief introduction or a replacement with design thinking tools you have used in the past:</a:t>
            </a:r>
          </a:p>
          <a:p>
            <a:r>
              <a:rPr lang="en-US" altLang="zh-TW" sz="1100" b="0" i="0" kern="1200" dirty="0">
                <a:solidFill>
                  <a:schemeClr val="tx1"/>
                </a:solidFill>
                <a:effectLst/>
                <a:latin typeface="+mn-lt"/>
                <a:ea typeface="+mn-ea"/>
                <a:cs typeface="+mn-cs"/>
              </a:rPr>
              <a:t>KJ Method</a:t>
            </a:r>
          </a:p>
          <a:p>
            <a:r>
              <a:rPr lang="en-US" altLang="zh-TW" sz="1100" b="0" i="0" kern="1200" dirty="0">
                <a:solidFill>
                  <a:schemeClr val="tx1"/>
                </a:solidFill>
                <a:effectLst/>
                <a:latin typeface="+mn-lt"/>
                <a:ea typeface="+mn-ea"/>
                <a:cs typeface="+mn-cs"/>
              </a:rPr>
              <a:t>Empathy Mapping</a:t>
            </a:r>
          </a:p>
          <a:p>
            <a:r>
              <a:rPr lang="en-US" altLang="zh-TW" sz="1100" b="0" i="0" kern="1200" dirty="0">
                <a:solidFill>
                  <a:schemeClr val="tx1"/>
                </a:solidFill>
                <a:effectLst/>
                <a:latin typeface="+mn-lt"/>
                <a:ea typeface="+mn-ea"/>
                <a:cs typeface="+mn-cs"/>
              </a:rPr>
              <a:t>Cross Analysis</a:t>
            </a:r>
          </a:p>
          <a:p>
            <a:r>
              <a:rPr lang="en-US" altLang="zh-TW" sz="1100" b="0" i="0" kern="1200" dirty="0">
                <a:solidFill>
                  <a:schemeClr val="tx1"/>
                </a:solidFill>
                <a:effectLst/>
                <a:latin typeface="+mn-lt"/>
                <a:ea typeface="+mn-ea"/>
                <a:cs typeface="+mn-cs"/>
              </a:rPr>
              <a:t>Iceberg Poster</a:t>
            </a:r>
          </a:p>
          <a:p>
            <a:r>
              <a:rPr lang="en-US" altLang="zh-TW" sz="1100" b="0" i="0" kern="1200" dirty="0">
                <a:solidFill>
                  <a:schemeClr val="tx1"/>
                </a:solidFill>
                <a:effectLst/>
                <a:latin typeface="+mn-lt"/>
                <a:ea typeface="+mn-ea"/>
                <a:cs typeface="+mn-cs"/>
              </a:rPr>
              <a:t>Convergent Hexahedron (by Fang Da-Tong)</a:t>
            </a:r>
          </a:p>
          <a:p>
            <a:r>
              <a:rPr lang="en-US" altLang="zh-TW" sz="1100" b="0" i="0" kern="1200" dirty="0">
                <a:solidFill>
                  <a:schemeClr val="tx1"/>
                </a:solidFill>
                <a:effectLst/>
                <a:latin typeface="+mn-lt"/>
                <a:ea typeface="+mn-ea"/>
                <a:cs typeface="+mn-cs"/>
              </a:rPr>
              <a:t>5W1H Convergent Hexahedron Tool (Design Beacon)</a:t>
            </a:r>
          </a:p>
          <a:p>
            <a:r>
              <a:rPr lang="en-US" altLang="zh-TW" sz="1100" b="0" i="0" kern="1200" dirty="0">
                <a:solidFill>
                  <a:schemeClr val="tx1"/>
                </a:solidFill>
                <a:effectLst/>
                <a:latin typeface="+mn-lt"/>
                <a:ea typeface="+mn-ea"/>
                <a:cs typeface="+mn-cs"/>
              </a:rPr>
              <a:t>Human Factors Visualization Tools</a:t>
            </a:r>
          </a:p>
          <a:p>
            <a:r>
              <a:rPr lang="en-US" altLang="zh-TW" sz="1100" b="0" i="0" kern="1200" dirty="0">
                <a:solidFill>
                  <a:schemeClr val="tx1"/>
                </a:solidFill>
                <a:effectLst/>
                <a:latin typeface="+mn-lt"/>
                <a:ea typeface="+mn-ea"/>
                <a:cs typeface="+mn-cs"/>
              </a:rPr>
              <a:t>Prototype Cards</a:t>
            </a:r>
          </a:p>
          <a:p>
            <a:r>
              <a:rPr lang="en-US" altLang="zh-TW" sz="1100" b="0" i="0" kern="1200" dirty="0">
                <a:solidFill>
                  <a:schemeClr val="tx1"/>
                </a:solidFill>
                <a:effectLst/>
                <a:latin typeface="+mn-lt"/>
                <a:ea typeface="+mn-ea"/>
                <a:cs typeface="+mn-cs"/>
              </a:rPr>
              <a:t>Prototype Development Poster</a:t>
            </a:r>
          </a:p>
          <a:p>
            <a:r>
              <a:rPr lang="en-US" altLang="zh-TW" sz="1100" b="0" i="0" kern="1200" dirty="0">
                <a:solidFill>
                  <a:schemeClr val="tx1"/>
                </a:solidFill>
                <a:effectLst/>
                <a:latin typeface="+mn-lt"/>
                <a:ea typeface="+mn-ea"/>
                <a:cs typeface="+mn-cs"/>
              </a:rPr>
              <a:t>Focused Hexahedron for Prototyping (Fang Da-Chang)</a:t>
            </a:r>
          </a:p>
          <a:p>
            <a:r>
              <a:rPr lang="en-US" altLang="zh-TW" sz="1100" b="0" i="0" kern="1200" dirty="0">
                <a:solidFill>
                  <a:schemeClr val="tx1"/>
                </a:solidFill>
                <a:effectLst/>
                <a:latin typeface="+mn-lt"/>
                <a:ea typeface="+mn-ea"/>
                <a:cs typeface="+mn-cs"/>
              </a:rPr>
              <a:t>3D Printing Manual and Debugging Map</a:t>
            </a:r>
          </a:p>
          <a:p>
            <a:r>
              <a:rPr lang="en-US" altLang="zh-TW" sz="1100" b="0" i="0" kern="1200" dirty="0">
                <a:solidFill>
                  <a:schemeClr val="tx1"/>
                </a:solidFill>
                <a:effectLst/>
                <a:latin typeface="+mn-lt"/>
                <a:ea typeface="+mn-ea"/>
                <a:cs typeface="+mn-cs"/>
              </a:rPr>
              <a:t>Carpentry, Metalworking, Welding Basic Manuals</a:t>
            </a:r>
          </a:p>
          <a:p>
            <a:r>
              <a:rPr lang="en-US" altLang="zh-TW" sz="1100" b="0" i="0" kern="1200" dirty="0">
                <a:solidFill>
                  <a:schemeClr val="tx1"/>
                </a:solidFill>
                <a:effectLst/>
                <a:latin typeface="+mn-lt"/>
                <a:ea typeface="+mn-ea"/>
                <a:cs typeface="+mn-cs"/>
              </a:rPr>
              <a:t>Aesthetic Feature Cards for Prototypes</a:t>
            </a:r>
          </a:p>
          <a:p>
            <a:r>
              <a:rPr lang="en-US" altLang="zh-TW" sz="1100" b="0" i="0" kern="1200" dirty="0">
                <a:solidFill>
                  <a:schemeClr val="tx1"/>
                </a:solidFill>
                <a:effectLst/>
                <a:latin typeface="+mn-lt"/>
                <a:ea typeface="+mn-ea"/>
                <a:cs typeface="+mn-cs"/>
              </a:rPr>
              <a:t>Aesthetic Value Mapping for Prototypes</a:t>
            </a:r>
          </a:p>
          <a:p>
            <a:r>
              <a:rPr lang="en-US" altLang="zh-TW" sz="1100" b="0" i="0" kern="1200" dirty="0">
                <a:solidFill>
                  <a:schemeClr val="tx1"/>
                </a:solidFill>
                <a:effectLst/>
                <a:latin typeface="+mn-lt"/>
                <a:ea typeface="+mn-ea"/>
                <a:cs typeface="+mn-cs"/>
              </a:rPr>
              <a:t>User Matrix</a:t>
            </a:r>
          </a:p>
          <a:p>
            <a:r>
              <a:rPr lang="en-US" altLang="zh-TW" sz="1100" b="0" i="0" kern="1200" dirty="0">
                <a:solidFill>
                  <a:schemeClr val="tx1"/>
                </a:solidFill>
                <a:effectLst/>
                <a:latin typeface="+mn-lt"/>
                <a:ea typeface="+mn-ea"/>
                <a:cs typeface="+mn-cs"/>
              </a:rPr>
              <a:t>Functional Cards for Related Benchmarks</a:t>
            </a:r>
          </a:p>
          <a:p>
            <a:endParaRPr kumimoji="1" lang="zh-TW" altLang="en-US" dirty="0"/>
          </a:p>
        </p:txBody>
      </p:sp>
      <p:sp>
        <p:nvSpPr>
          <p:cNvPr id="4" name="投影片編號版面配置區 3"/>
          <p:cNvSpPr>
            <a:spLocks noGrp="1"/>
          </p:cNvSpPr>
          <p:nvPr>
            <p:ph type="sldNum" sz="quarter" idx="5"/>
          </p:nvPr>
        </p:nvSpPr>
        <p:spPr/>
        <p:txBody>
          <a:bodyPr/>
          <a:lstStyle/>
          <a:p>
            <a:fld id="{98887664-515D-ED41-B2C5-05C31B4F37BE}" type="slidenum">
              <a:rPr kumimoji="1" lang="zh-TW" altLang="en-US" smtClean="0"/>
              <a:t>17</a:t>
            </a:fld>
            <a:endParaRPr kumimoji="1" lang="zh-TW" altLang="en-US"/>
          </a:p>
        </p:txBody>
      </p:sp>
    </p:spTree>
    <p:extLst>
      <p:ext uri="{BB962C8B-B14F-4D97-AF65-F5344CB8AC3E}">
        <p14:creationId xmlns:p14="http://schemas.microsoft.com/office/powerpoint/2010/main" val="379756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gn="ctr" rtl="0">
              <a:spcBef>
                <a:spcPts val="0"/>
              </a:spcBef>
              <a:buClr>
                <a:schemeClr val="dk1"/>
              </a:buClr>
              <a:buSzPct val="36666"/>
              <a:buFont typeface="Arial"/>
              <a:buNone/>
            </a:pPr>
            <a:endParaRPr sz="3000" dirty="0">
              <a:solidFill>
                <a:schemeClr val="dk1"/>
              </a:solidFill>
            </a:endParaRPr>
          </a:p>
          <a:p>
            <a:pPr lvl="0" rtl="0">
              <a:spcBef>
                <a:spcPts val="0"/>
              </a:spcBef>
              <a:buNone/>
            </a:pPr>
            <a:endParaRPr dirty="0"/>
          </a:p>
        </p:txBody>
      </p:sp>
    </p:spTree>
    <p:extLst>
      <p:ext uri="{BB962C8B-B14F-4D97-AF65-F5344CB8AC3E}">
        <p14:creationId xmlns:p14="http://schemas.microsoft.com/office/powerpoint/2010/main" val="154008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97064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1044227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1099884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lang="zh-TW" dirty="0"/>
          </a:p>
        </p:txBody>
      </p:sp>
    </p:spTree>
    <p:extLst>
      <p:ext uri="{BB962C8B-B14F-4D97-AF65-F5344CB8AC3E}">
        <p14:creationId xmlns:p14="http://schemas.microsoft.com/office/powerpoint/2010/main" val="223843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900712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altLang="zh-TW" sz="1100" b="0" i="0" kern="1200" dirty="0">
                <a:solidFill>
                  <a:schemeClr val="tx1"/>
                </a:solidFill>
                <a:effectLst/>
                <a:latin typeface="+mn-lt"/>
                <a:ea typeface="+mn-ea"/>
                <a:cs typeface="+mn-cs"/>
              </a:rPr>
              <a:t>Emphasizing that the two-day workshop must be outcome-oriented as a reference for verifying learning, so the terms X-type and Y-type are just considerations of the weight and outcome format of the course within the double diamond process.</a:t>
            </a:r>
          </a:p>
        </p:txBody>
      </p:sp>
    </p:spTree>
    <p:extLst>
      <p:ext uri="{BB962C8B-B14F-4D97-AF65-F5344CB8AC3E}">
        <p14:creationId xmlns:p14="http://schemas.microsoft.com/office/powerpoint/2010/main" val="401618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466113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458528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zh-TW" dirty="0"/>
              <a:t>X    </a:t>
            </a:r>
            <a:r>
              <a:rPr lang="en-US" altLang="zh-TW" sz="1100" b="0" i="0" kern="1200" dirty="0">
                <a:solidFill>
                  <a:schemeClr val="tx1"/>
                </a:solidFill>
                <a:effectLst/>
                <a:latin typeface="+mn-lt"/>
                <a:ea typeface="+mn-ea"/>
                <a:cs typeface="+mn-cs"/>
              </a:rPr>
              <a:t>Silver-haired Shopping X Mobile Intelligence.</a:t>
            </a:r>
            <a:r>
              <a:rPr lang="zh-TW" dirty="0"/>
              <a:t>  104.08.26. 104.08.27</a:t>
            </a:r>
          </a:p>
          <a:p>
            <a:pPr lvl="0">
              <a:spcBef>
                <a:spcPts val="0"/>
              </a:spcBef>
              <a:buNone/>
            </a:pPr>
            <a:r>
              <a:rPr lang="zh-TW" dirty="0"/>
              <a:t>Y1  </a:t>
            </a:r>
            <a:r>
              <a:rPr lang="en-US" altLang="zh-TW" dirty="0"/>
              <a:t>Brain Power Boost X Silver-haired Technology.</a:t>
            </a:r>
            <a:r>
              <a:rPr lang="zh-TW" dirty="0"/>
              <a:t>102.04.27. 102.05.04</a:t>
            </a:r>
          </a:p>
          <a:p>
            <a:pPr lvl="0" rtl="0">
              <a:spcBef>
                <a:spcPts val="0"/>
              </a:spcBef>
              <a:buNone/>
            </a:pPr>
            <a:r>
              <a:rPr lang="zh-TW" dirty="0"/>
              <a:t>Y2  </a:t>
            </a:r>
            <a:r>
              <a:rPr lang="en-US" altLang="zh-TW" dirty="0"/>
              <a:t>Brain Activation X Silver-haired Technology.</a:t>
            </a:r>
            <a:r>
              <a:rPr lang="zh-TW" dirty="0"/>
              <a:t>103.05.17. 103.05.24</a:t>
            </a:r>
          </a:p>
        </p:txBody>
      </p:sp>
    </p:spTree>
    <p:extLst>
      <p:ext uri="{BB962C8B-B14F-4D97-AF65-F5344CB8AC3E}">
        <p14:creationId xmlns:p14="http://schemas.microsoft.com/office/powerpoint/2010/main" val="2107413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844198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ltLang="zh-TW" sz="1100" b="0" i="0" kern="1200" dirty="0">
                <a:solidFill>
                  <a:schemeClr val="tx1"/>
                </a:solidFill>
                <a:effectLst/>
                <a:latin typeface="+mn-lt"/>
                <a:ea typeface="+mn-ea"/>
                <a:cs typeface="+mn-cs"/>
              </a:rPr>
              <a:t>Cases can be substituted with past experiences.</a:t>
            </a:r>
            <a:endParaRPr lang="en-US" altLang="zh-TW" dirty="0"/>
          </a:p>
        </p:txBody>
      </p:sp>
    </p:spTree>
    <p:extLst>
      <p:ext uri="{BB962C8B-B14F-4D97-AF65-F5344CB8AC3E}">
        <p14:creationId xmlns:p14="http://schemas.microsoft.com/office/powerpoint/2010/main" val="203388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r>
              <a:rPr lang="en-US" altLang="zh-TW" sz="1100" b="0" i="0" kern="1200" dirty="0">
                <a:solidFill>
                  <a:schemeClr val="tx1"/>
                </a:solidFill>
                <a:effectLst/>
                <a:latin typeface="+mn-lt"/>
                <a:ea typeface="+mn-ea"/>
                <a:cs typeface="+mn-cs"/>
              </a:rPr>
              <a:t>Cases can be substituted with past experiences.</a:t>
            </a:r>
          </a:p>
          <a:p>
            <a:r>
              <a:rPr lang="en-US" altLang="zh-TW" sz="1100" b="0" i="0" kern="1200" dirty="0">
                <a:solidFill>
                  <a:schemeClr val="tx1"/>
                </a:solidFill>
                <a:effectLst/>
                <a:latin typeface="+mn-lt"/>
                <a:ea typeface="+mn-ea"/>
                <a:cs typeface="+mn-cs"/>
              </a:rPr>
              <a:t>The class schedule is very important.</a:t>
            </a:r>
          </a:p>
          <a:p>
            <a:pPr lvl="0">
              <a:spcBef>
                <a:spcPts val="0"/>
              </a:spcBef>
              <a:buNone/>
            </a:pPr>
            <a:endParaRPr lang="en-US" altLang="zh-TW" dirty="0"/>
          </a:p>
        </p:txBody>
      </p:sp>
    </p:spTree>
    <p:extLst>
      <p:ext uri="{BB962C8B-B14F-4D97-AF65-F5344CB8AC3E}">
        <p14:creationId xmlns:p14="http://schemas.microsoft.com/office/powerpoint/2010/main" val="3846982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b="0" i="0" kern="1200" dirty="0">
                <a:solidFill>
                  <a:schemeClr val="tx1"/>
                </a:solidFill>
                <a:effectLst/>
                <a:latin typeface="+mn-lt"/>
                <a:ea typeface="+mn-ea"/>
                <a:cs typeface="+mn-cs"/>
              </a:rPr>
              <a:t>Cases can be substituted with past experiences.</a:t>
            </a:r>
            <a:endParaRPr lang="en-US" altLang="zh-TW" dirty="0"/>
          </a:p>
          <a:p>
            <a:pPr lvl="0" rtl="0">
              <a:spcBef>
                <a:spcPts val="0"/>
              </a:spcBef>
              <a:buNone/>
            </a:pPr>
            <a:endParaRPr dirty="0"/>
          </a:p>
        </p:txBody>
      </p:sp>
    </p:spTree>
    <p:extLst>
      <p:ext uri="{BB962C8B-B14F-4D97-AF65-F5344CB8AC3E}">
        <p14:creationId xmlns:p14="http://schemas.microsoft.com/office/powerpoint/2010/main" val="1698348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9" name="Shape 2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b="0" i="0" kern="1200" dirty="0">
                <a:solidFill>
                  <a:schemeClr val="tx1"/>
                </a:solidFill>
                <a:effectLst/>
                <a:latin typeface="+mn-lt"/>
                <a:ea typeface="+mn-ea"/>
                <a:cs typeface="+mn-cs"/>
              </a:rPr>
              <a:t>Cases can be replaced with past experiences.</a:t>
            </a:r>
            <a:endParaRPr dirty="0"/>
          </a:p>
        </p:txBody>
      </p:sp>
    </p:spTree>
    <p:extLst>
      <p:ext uri="{BB962C8B-B14F-4D97-AF65-F5344CB8AC3E}">
        <p14:creationId xmlns:p14="http://schemas.microsoft.com/office/powerpoint/2010/main" val="19455831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9" name="Shape 2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ltLang="zh-TW" sz="1100" b="0" i="0" kern="1200" dirty="0">
                <a:solidFill>
                  <a:schemeClr val="tx1"/>
                </a:solidFill>
                <a:effectLst/>
                <a:latin typeface="+mn-lt"/>
                <a:ea typeface="+mn-ea"/>
                <a:cs typeface="+mn-cs"/>
              </a:rPr>
              <a:t>Cases can be replaced with past experiences.</a:t>
            </a:r>
            <a:endParaRPr lang="en-US" altLang="zh-TW" dirty="0"/>
          </a:p>
        </p:txBody>
      </p:sp>
    </p:spTree>
    <p:extLst>
      <p:ext uri="{BB962C8B-B14F-4D97-AF65-F5344CB8AC3E}">
        <p14:creationId xmlns:p14="http://schemas.microsoft.com/office/powerpoint/2010/main" val="18299087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9" name="Shape 2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ltLang="zh-TW" sz="1100" b="0" i="0" kern="1200" dirty="0">
                <a:solidFill>
                  <a:schemeClr val="tx1"/>
                </a:solidFill>
                <a:effectLst/>
                <a:latin typeface="+mn-lt"/>
                <a:ea typeface="+mn-ea"/>
                <a:cs typeface="+mn-cs"/>
              </a:rPr>
              <a:t>Cases can be replaced with past experiences.</a:t>
            </a:r>
            <a:endParaRPr lang="en-US" altLang="zh-TW" dirty="0"/>
          </a:p>
        </p:txBody>
      </p:sp>
    </p:spTree>
    <p:extLst>
      <p:ext uri="{BB962C8B-B14F-4D97-AF65-F5344CB8AC3E}">
        <p14:creationId xmlns:p14="http://schemas.microsoft.com/office/powerpoint/2010/main" val="11637752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9" name="Shape 2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ltLang="zh-TW" sz="1100" b="0" i="0" kern="1200" dirty="0">
                <a:solidFill>
                  <a:schemeClr val="tx1"/>
                </a:solidFill>
                <a:effectLst/>
                <a:latin typeface="+mn-lt"/>
                <a:ea typeface="+mn-ea"/>
                <a:cs typeface="+mn-cs"/>
              </a:rPr>
              <a:t>Cases can be replaced with past experiences.</a:t>
            </a:r>
            <a:endParaRPr lang="en-US" altLang="zh-TW" dirty="0"/>
          </a:p>
        </p:txBody>
      </p:sp>
    </p:spTree>
    <p:extLst>
      <p:ext uri="{BB962C8B-B14F-4D97-AF65-F5344CB8AC3E}">
        <p14:creationId xmlns:p14="http://schemas.microsoft.com/office/powerpoint/2010/main" val="289805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9: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tLang="zh-TW" sz="1100" b="0" i="0" kern="1200" dirty="0">
                <a:solidFill>
                  <a:schemeClr val="tx1"/>
                </a:solidFill>
                <a:effectLst/>
                <a:latin typeface="+mn-lt"/>
                <a:ea typeface="+mn-ea"/>
                <a:cs typeface="+mn-cs"/>
              </a:rPr>
              <a:t>There are three forms included in interdisciplinary approaches.</a:t>
            </a:r>
            <a:endParaRPr dirty="0"/>
          </a:p>
        </p:txBody>
      </p:sp>
      <p:sp>
        <p:nvSpPr>
          <p:cNvPr id="492" name="Google Shape;492;p9: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2410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9" name="Shape 2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b="0" i="0" kern="1200" dirty="0">
                <a:solidFill>
                  <a:schemeClr val="tx1"/>
                </a:solidFill>
                <a:effectLst/>
                <a:latin typeface="+mn-lt"/>
                <a:ea typeface="+mn-ea"/>
                <a:cs typeface="+mn-cs"/>
              </a:rPr>
              <a:t>Cases can be replaced with past experiences.</a:t>
            </a:r>
            <a:endParaRPr dirty="0"/>
          </a:p>
        </p:txBody>
      </p:sp>
    </p:spTree>
    <p:extLst>
      <p:ext uri="{BB962C8B-B14F-4D97-AF65-F5344CB8AC3E}">
        <p14:creationId xmlns:p14="http://schemas.microsoft.com/office/powerpoint/2010/main" val="2626144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8" name="Shape 2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b="0" i="0" kern="1200" dirty="0">
                <a:solidFill>
                  <a:schemeClr val="tx1"/>
                </a:solidFill>
                <a:effectLst/>
                <a:latin typeface="+mn-lt"/>
                <a:ea typeface="+mn-ea"/>
                <a:cs typeface="+mn-cs"/>
              </a:rPr>
              <a:t>Cases can be replaced with past experiences.</a:t>
            </a:r>
            <a:endParaRPr dirty="0"/>
          </a:p>
        </p:txBody>
      </p:sp>
    </p:spTree>
    <p:extLst>
      <p:ext uri="{BB962C8B-B14F-4D97-AF65-F5344CB8AC3E}">
        <p14:creationId xmlns:p14="http://schemas.microsoft.com/office/powerpoint/2010/main" val="6814606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8" name="Shape 2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ltLang="zh-TW" sz="1100" b="0" i="0" kern="1200" dirty="0">
                <a:solidFill>
                  <a:schemeClr val="tx1"/>
                </a:solidFill>
                <a:effectLst/>
                <a:latin typeface="+mn-lt"/>
                <a:ea typeface="+mn-ea"/>
                <a:cs typeface="+mn-cs"/>
              </a:rPr>
              <a:t>Cases can be replaced with past experiences.</a:t>
            </a:r>
            <a:endParaRPr lang="en-US" altLang="zh-TW" dirty="0"/>
          </a:p>
        </p:txBody>
      </p:sp>
    </p:spTree>
    <p:extLst>
      <p:ext uri="{BB962C8B-B14F-4D97-AF65-F5344CB8AC3E}">
        <p14:creationId xmlns:p14="http://schemas.microsoft.com/office/powerpoint/2010/main" val="7792080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8" name="Shape 2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ltLang="zh-TW" sz="1100" b="0" i="0" kern="1200" dirty="0">
                <a:solidFill>
                  <a:schemeClr val="tx1"/>
                </a:solidFill>
                <a:effectLst/>
                <a:latin typeface="+mn-lt"/>
                <a:ea typeface="+mn-ea"/>
                <a:cs typeface="+mn-cs"/>
              </a:rPr>
              <a:t>Cases can be replaced with past experiences.</a:t>
            </a:r>
            <a:endParaRPr lang="en-US" altLang="zh-TW" dirty="0"/>
          </a:p>
        </p:txBody>
      </p:sp>
    </p:spTree>
    <p:extLst>
      <p:ext uri="{BB962C8B-B14F-4D97-AF65-F5344CB8AC3E}">
        <p14:creationId xmlns:p14="http://schemas.microsoft.com/office/powerpoint/2010/main" val="7943497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8" name="Shape 2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b="0" i="0" kern="1200" dirty="0">
                <a:solidFill>
                  <a:schemeClr val="tx1"/>
                </a:solidFill>
                <a:effectLst/>
                <a:latin typeface="+mn-lt"/>
                <a:ea typeface="+mn-ea"/>
                <a:cs typeface="+mn-cs"/>
              </a:rPr>
              <a:t>Cases can be replaced with past experiences.</a:t>
            </a:r>
            <a:endParaRPr dirty="0"/>
          </a:p>
        </p:txBody>
      </p:sp>
    </p:spTree>
    <p:extLst>
      <p:ext uri="{BB962C8B-B14F-4D97-AF65-F5344CB8AC3E}">
        <p14:creationId xmlns:p14="http://schemas.microsoft.com/office/powerpoint/2010/main" val="18773270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6" name="Shape 3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ltLang="zh-TW" sz="1100" b="0" i="0" kern="1200" dirty="0">
                <a:solidFill>
                  <a:schemeClr val="tx1"/>
                </a:solidFill>
                <a:effectLst/>
                <a:latin typeface="+mn-lt"/>
                <a:ea typeface="+mn-ea"/>
                <a:cs typeface="+mn-cs"/>
              </a:rPr>
              <a:t>Cases can be replaced with past experiences.</a:t>
            </a:r>
            <a:endParaRPr lang="en-US" altLang="zh-TW" dirty="0"/>
          </a:p>
        </p:txBody>
      </p:sp>
    </p:spTree>
    <p:extLst>
      <p:ext uri="{BB962C8B-B14F-4D97-AF65-F5344CB8AC3E}">
        <p14:creationId xmlns:p14="http://schemas.microsoft.com/office/powerpoint/2010/main" val="14061556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6" name="Shape 3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ltLang="zh-TW" sz="1100" b="0" i="0" kern="1200" dirty="0">
                <a:solidFill>
                  <a:schemeClr val="tx1"/>
                </a:solidFill>
                <a:effectLst/>
                <a:latin typeface="+mn-lt"/>
                <a:ea typeface="+mn-ea"/>
                <a:cs typeface="+mn-cs"/>
              </a:rPr>
              <a:t>Cases can be replaced with past experiences.</a:t>
            </a:r>
            <a:endParaRPr lang="en-US" altLang="zh-TW" dirty="0"/>
          </a:p>
        </p:txBody>
      </p:sp>
    </p:spTree>
    <p:extLst>
      <p:ext uri="{BB962C8B-B14F-4D97-AF65-F5344CB8AC3E}">
        <p14:creationId xmlns:p14="http://schemas.microsoft.com/office/powerpoint/2010/main" val="2012474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6" name="Shape 3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ltLang="zh-TW" sz="1100" b="0" i="0" kern="1200" dirty="0">
                <a:solidFill>
                  <a:schemeClr val="tx1"/>
                </a:solidFill>
                <a:effectLst/>
                <a:latin typeface="+mn-lt"/>
                <a:ea typeface="+mn-ea"/>
                <a:cs typeface="+mn-cs"/>
              </a:rPr>
              <a:t>Cases can be replaced with past experiences.</a:t>
            </a:r>
            <a:endParaRPr lang="en-US" altLang="zh-TW" dirty="0"/>
          </a:p>
        </p:txBody>
      </p:sp>
    </p:spTree>
    <p:extLst>
      <p:ext uri="{BB962C8B-B14F-4D97-AF65-F5344CB8AC3E}">
        <p14:creationId xmlns:p14="http://schemas.microsoft.com/office/powerpoint/2010/main" val="789296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6" name="Shape 3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b="0" i="0" kern="1200" dirty="0">
                <a:solidFill>
                  <a:schemeClr val="tx1"/>
                </a:solidFill>
                <a:effectLst/>
                <a:latin typeface="+mn-lt"/>
                <a:ea typeface="+mn-ea"/>
                <a:cs typeface="+mn-cs"/>
              </a:rPr>
              <a:t>Cases can be replaced with past experiences.</a:t>
            </a:r>
          </a:p>
          <a:p>
            <a:pPr>
              <a:buNone/>
            </a:pPr>
            <a:r>
              <a:rPr lang="en-US" altLang="zh-TW" sz="1100" b="0" i="0" kern="1200" dirty="0">
                <a:solidFill>
                  <a:schemeClr val="tx1"/>
                </a:solidFill>
                <a:effectLst/>
                <a:latin typeface="+mn-lt"/>
                <a:ea typeface="+mn-ea"/>
                <a:cs typeface="+mn-cs"/>
              </a:rPr>
              <a:t>The case results are crucial and should serve as an important reference for teachers when envisioning the execution of the curriculum.</a:t>
            </a:r>
          </a:p>
        </p:txBody>
      </p:sp>
    </p:spTree>
    <p:extLst>
      <p:ext uri="{BB962C8B-B14F-4D97-AF65-F5344CB8AC3E}">
        <p14:creationId xmlns:p14="http://schemas.microsoft.com/office/powerpoint/2010/main" val="15729484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2" name="Shape 3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b="0" i="0" kern="1200" dirty="0">
                <a:solidFill>
                  <a:schemeClr val="tx1"/>
                </a:solidFill>
                <a:effectLst/>
                <a:latin typeface="+mn-lt"/>
                <a:ea typeface="+mn-ea"/>
                <a:cs typeface="+mn-cs"/>
              </a:rPr>
              <a:t>Cases can be replaced with past experiences.</a:t>
            </a:r>
          </a:p>
          <a:p>
            <a:pPr>
              <a:buNone/>
            </a:pPr>
            <a:r>
              <a:rPr lang="en-US" altLang="zh-TW" sz="1100" b="0" i="0" kern="1200" dirty="0">
                <a:solidFill>
                  <a:schemeClr val="tx1"/>
                </a:solidFill>
                <a:effectLst/>
                <a:latin typeface="+mn-lt"/>
                <a:ea typeface="+mn-ea"/>
                <a:cs typeface="+mn-cs"/>
              </a:rPr>
              <a:t>The case results are crucial and should serve as an important reference for teachers when envisioning the execution of the curriculum.</a:t>
            </a:r>
          </a:p>
        </p:txBody>
      </p:sp>
    </p:spTree>
    <p:extLst>
      <p:ext uri="{BB962C8B-B14F-4D97-AF65-F5344CB8AC3E}">
        <p14:creationId xmlns:p14="http://schemas.microsoft.com/office/powerpoint/2010/main" val="1020719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10: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tLang="zh-TW" sz="1100" b="0" i="0" kern="1200" dirty="0">
                <a:solidFill>
                  <a:schemeClr val="tx1"/>
                </a:solidFill>
                <a:effectLst/>
                <a:latin typeface="+mn-lt"/>
                <a:ea typeface="+mn-ea"/>
                <a:cs typeface="+mn-cs"/>
              </a:rPr>
              <a:t>Higher education's approach to talent development is like a fruit stand (multidisciplinary), while the purpose of the dual-day workshop is to cultivate interdisciplinary talents with cross-disciplinary teaching and peer interaction, hoping that students can further enhance their achievements beyond professional boundaries (transdisciplinary) by integrating expertise from different fields.</a:t>
            </a:r>
            <a:endParaRPr dirty="0"/>
          </a:p>
        </p:txBody>
      </p:sp>
      <p:sp>
        <p:nvSpPr>
          <p:cNvPr id="497" name="Google Shape;497;p1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08899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Shape 3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8" name="Shape 3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b="0" i="0" kern="1200" dirty="0">
                <a:solidFill>
                  <a:schemeClr val="tx1"/>
                </a:solidFill>
                <a:effectLst/>
                <a:latin typeface="+mn-lt"/>
                <a:ea typeface="+mn-ea"/>
                <a:cs typeface="+mn-cs"/>
              </a:rPr>
              <a:t>Cases can be replaced with past experiences.</a:t>
            </a:r>
          </a:p>
          <a:p>
            <a:pPr>
              <a:buNone/>
            </a:pPr>
            <a:r>
              <a:rPr lang="en-US" altLang="zh-TW" sz="1100" b="0" i="0" kern="1200" dirty="0">
                <a:solidFill>
                  <a:schemeClr val="tx1"/>
                </a:solidFill>
                <a:effectLst/>
                <a:latin typeface="+mn-lt"/>
                <a:ea typeface="+mn-ea"/>
                <a:cs typeface="+mn-cs"/>
              </a:rPr>
              <a:t>The case results are crucial and should serve as an important reference for teachers when envisioning the execution of the curriculum.</a:t>
            </a:r>
          </a:p>
        </p:txBody>
      </p:sp>
    </p:spTree>
    <p:extLst>
      <p:ext uri="{BB962C8B-B14F-4D97-AF65-F5344CB8AC3E}">
        <p14:creationId xmlns:p14="http://schemas.microsoft.com/office/powerpoint/2010/main" val="11366760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4" name="Shape 3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b="0" i="0" kern="1200" dirty="0">
                <a:solidFill>
                  <a:schemeClr val="tx1"/>
                </a:solidFill>
                <a:effectLst/>
                <a:latin typeface="+mn-lt"/>
                <a:ea typeface="+mn-ea"/>
                <a:cs typeface="+mn-cs"/>
              </a:rPr>
              <a:t>Cases can be replaced with past experiences.</a:t>
            </a:r>
          </a:p>
          <a:p>
            <a:pPr>
              <a:buNone/>
            </a:pPr>
            <a:r>
              <a:rPr lang="en-US" altLang="zh-TW" sz="1100" b="0" i="0" kern="1200" dirty="0">
                <a:solidFill>
                  <a:schemeClr val="tx1"/>
                </a:solidFill>
                <a:effectLst/>
                <a:latin typeface="+mn-lt"/>
                <a:ea typeface="+mn-ea"/>
                <a:cs typeface="+mn-cs"/>
              </a:rPr>
              <a:t>The case results are crucial and should serve as an important reference for teachers when envisioning the execution of the curriculum.</a:t>
            </a:r>
          </a:p>
        </p:txBody>
      </p:sp>
    </p:spTree>
    <p:extLst>
      <p:ext uri="{BB962C8B-B14F-4D97-AF65-F5344CB8AC3E}">
        <p14:creationId xmlns:p14="http://schemas.microsoft.com/office/powerpoint/2010/main" val="1004368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0" name="Shape 3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a:buNone/>
            </a:pPr>
            <a:r>
              <a:rPr lang="en-US" altLang="zh-TW" sz="1100" b="0" i="0" kern="1200" dirty="0">
                <a:solidFill>
                  <a:schemeClr val="tx1"/>
                </a:solidFill>
                <a:effectLst/>
                <a:latin typeface="+mn-lt"/>
                <a:ea typeface="+mn-ea"/>
                <a:cs typeface="+mn-cs"/>
              </a:rPr>
              <a:t>Cases can be replaced with past experiences.</a:t>
            </a:r>
          </a:p>
          <a:p>
            <a:pPr>
              <a:buNone/>
            </a:pPr>
            <a:r>
              <a:rPr lang="en-US" altLang="zh-TW" sz="1100" b="0" i="0" kern="1200" dirty="0">
                <a:solidFill>
                  <a:schemeClr val="tx1"/>
                </a:solidFill>
                <a:effectLst/>
                <a:latin typeface="+mn-lt"/>
                <a:ea typeface="+mn-ea"/>
                <a:cs typeface="+mn-cs"/>
              </a:rPr>
              <a:t>Feedback and reflection in the course are crucial. They can serve as a reference for teachers when envisioning future interactions between students and the field.</a:t>
            </a:r>
          </a:p>
        </p:txBody>
      </p:sp>
    </p:spTree>
    <p:extLst>
      <p:ext uri="{BB962C8B-B14F-4D97-AF65-F5344CB8AC3E}">
        <p14:creationId xmlns:p14="http://schemas.microsoft.com/office/powerpoint/2010/main" val="1205460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Shape 3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6" name="Shape 3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b="0" i="0" kern="1200" dirty="0">
                <a:solidFill>
                  <a:schemeClr val="tx1"/>
                </a:solidFill>
                <a:effectLst/>
                <a:latin typeface="+mn-lt"/>
                <a:ea typeface="+mn-ea"/>
                <a:cs typeface="+mn-cs"/>
              </a:rPr>
              <a:t>Cases can be replaced with past experiences.</a:t>
            </a:r>
            <a:endParaRPr dirty="0"/>
          </a:p>
        </p:txBody>
      </p:sp>
    </p:spTree>
    <p:extLst>
      <p:ext uri="{BB962C8B-B14F-4D97-AF65-F5344CB8AC3E}">
        <p14:creationId xmlns:p14="http://schemas.microsoft.com/office/powerpoint/2010/main" val="9401983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0" name="Shape 3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b="0" i="0" kern="1200" dirty="0">
                <a:solidFill>
                  <a:schemeClr val="tx1"/>
                </a:solidFill>
                <a:effectLst/>
                <a:latin typeface="+mn-lt"/>
                <a:ea typeface="+mn-ea"/>
                <a:cs typeface="+mn-cs"/>
              </a:rPr>
              <a:t>Cases can be replaced with past experiences.</a:t>
            </a:r>
            <a:endParaRPr lang="en-US" altLang="zh-TW" dirty="0"/>
          </a:p>
        </p:txBody>
      </p:sp>
    </p:spTree>
    <p:extLst>
      <p:ext uri="{BB962C8B-B14F-4D97-AF65-F5344CB8AC3E}">
        <p14:creationId xmlns:p14="http://schemas.microsoft.com/office/powerpoint/2010/main" val="7290274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7" name="Shape 3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b="0" i="0" kern="1200" dirty="0">
                <a:solidFill>
                  <a:schemeClr val="tx1"/>
                </a:solidFill>
                <a:effectLst/>
                <a:latin typeface="+mn-lt"/>
                <a:ea typeface="+mn-ea"/>
                <a:cs typeface="+mn-cs"/>
              </a:rPr>
              <a:t>Cases can be replaced with past experiences.</a:t>
            </a:r>
            <a:endParaRPr dirty="0"/>
          </a:p>
        </p:txBody>
      </p:sp>
    </p:spTree>
    <p:extLst>
      <p:ext uri="{BB962C8B-B14F-4D97-AF65-F5344CB8AC3E}">
        <p14:creationId xmlns:p14="http://schemas.microsoft.com/office/powerpoint/2010/main" val="13699443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4" name="Shape 4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b="0" i="0" kern="1200" dirty="0">
                <a:solidFill>
                  <a:schemeClr val="tx1"/>
                </a:solidFill>
                <a:effectLst/>
                <a:latin typeface="+mn-lt"/>
                <a:ea typeface="+mn-ea"/>
                <a:cs typeface="+mn-cs"/>
              </a:rPr>
              <a:t>Cases can be replaced with past experiences.</a:t>
            </a:r>
            <a:endParaRPr dirty="0"/>
          </a:p>
        </p:txBody>
      </p:sp>
    </p:spTree>
    <p:extLst>
      <p:ext uri="{BB962C8B-B14F-4D97-AF65-F5344CB8AC3E}">
        <p14:creationId xmlns:p14="http://schemas.microsoft.com/office/powerpoint/2010/main" val="14821916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3" name="Shape 4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b="0" i="0" kern="1200" dirty="0">
                <a:solidFill>
                  <a:schemeClr val="tx1"/>
                </a:solidFill>
                <a:effectLst/>
                <a:latin typeface="+mn-lt"/>
                <a:ea typeface="+mn-ea"/>
                <a:cs typeface="+mn-cs"/>
              </a:rPr>
              <a:t>Cases can be replaced with past experiences.</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b="0" i="0" kern="1200" dirty="0">
                <a:solidFill>
                  <a:schemeClr val="tx1"/>
                </a:solidFill>
                <a:effectLst/>
                <a:latin typeface="+mn-lt"/>
                <a:ea typeface="+mn-ea"/>
                <a:cs typeface="+mn-cs"/>
              </a:rPr>
              <a:t>The timetable is crucial; teachers should use it as a reference.</a:t>
            </a:r>
            <a:endParaRPr lang="en-US" altLang="zh-TW" dirty="0"/>
          </a:p>
        </p:txBody>
      </p:sp>
    </p:spTree>
    <p:extLst>
      <p:ext uri="{BB962C8B-B14F-4D97-AF65-F5344CB8AC3E}">
        <p14:creationId xmlns:p14="http://schemas.microsoft.com/office/powerpoint/2010/main" val="3844202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2" name="Shape 4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b="0" i="0" kern="1200" dirty="0">
                <a:solidFill>
                  <a:schemeClr val="tx1"/>
                </a:solidFill>
                <a:effectLst/>
                <a:latin typeface="+mn-lt"/>
                <a:ea typeface="+mn-ea"/>
                <a:cs typeface="+mn-cs"/>
              </a:rPr>
              <a:t>Cases can be replaced with past experiences.</a:t>
            </a:r>
            <a:endParaRPr lang="en-US" altLang="zh-TW" dirty="0"/>
          </a:p>
        </p:txBody>
      </p:sp>
    </p:spTree>
    <p:extLst>
      <p:ext uri="{BB962C8B-B14F-4D97-AF65-F5344CB8AC3E}">
        <p14:creationId xmlns:p14="http://schemas.microsoft.com/office/powerpoint/2010/main" val="13196592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2" name="Shape 4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b="0" i="0" kern="1200" dirty="0">
                <a:solidFill>
                  <a:schemeClr val="tx1"/>
                </a:solidFill>
                <a:effectLst/>
                <a:latin typeface="+mn-lt"/>
                <a:ea typeface="+mn-ea"/>
                <a:cs typeface="+mn-cs"/>
              </a:rPr>
              <a:t>Cases can be replaced with past experiences.</a:t>
            </a:r>
            <a:endParaRPr dirty="0"/>
          </a:p>
        </p:txBody>
      </p:sp>
    </p:spTree>
    <p:extLst>
      <p:ext uri="{BB962C8B-B14F-4D97-AF65-F5344CB8AC3E}">
        <p14:creationId xmlns:p14="http://schemas.microsoft.com/office/powerpoint/2010/main" val="836817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11: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4" name="Google Shape;504;p1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06771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Shape 4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2" name="Shape 4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b="0" i="0" kern="1200" dirty="0">
                <a:solidFill>
                  <a:schemeClr val="tx1"/>
                </a:solidFill>
                <a:effectLst/>
                <a:latin typeface="+mn-lt"/>
                <a:ea typeface="+mn-ea"/>
                <a:cs typeface="+mn-cs"/>
              </a:rPr>
              <a:t>Cases can be replaced with past experiences.</a:t>
            </a:r>
            <a:endParaRPr dirty="0"/>
          </a:p>
        </p:txBody>
      </p:sp>
    </p:spTree>
    <p:extLst>
      <p:ext uri="{BB962C8B-B14F-4D97-AF65-F5344CB8AC3E}">
        <p14:creationId xmlns:p14="http://schemas.microsoft.com/office/powerpoint/2010/main" val="431852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Shape 4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2" name="Shape 4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b="0" i="0" kern="1200" dirty="0">
                <a:solidFill>
                  <a:schemeClr val="tx1"/>
                </a:solidFill>
                <a:effectLst/>
                <a:latin typeface="+mn-lt"/>
                <a:ea typeface="+mn-ea"/>
                <a:cs typeface="+mn-cs"/>
              </a:rPr>
              <a:t>Cases can be replaced with past experiences.</a:t>
            </a:r>
            <a:endParaRPr dirty="0"/>
          </a:p>
        </p:txBody>
      </p:sp>
    </p:spTree>
    <p:extLst>
      <p:ext uri="{BB962C8B-B14F-4D97-AF65-F5344CB8AC3E}">
        <p14:creationId xmlns:p14="http://schemas.microsoft.com/office/powerpoint/2010/main" val="21130287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2" name="Shape 4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b="0" i="0" kern="1200" dirty="0">
                <a:solidFill>
                  <a:schemeClr val="tx1"/>
                </a:solidFill>
                <a:effectLst/>
                <a:latin typeface="+mn-lt"/>
                <a:ea typeface="+mn-ea"/>
                <a:cs typeface="+mn-cs"/>
              </a:rPr>
              <a:t>Cases can be replaced with past experiences.</a:t>
            </a:r>
            <a:endParaRPr lang="en-US" altLang="zh-TW" dirty="0"/>
          </a:p>
        </p:txBody>
      </p:sp>
    </p:spTree>
    <p:extLst>
      <p:ext uri="{BB962C8B-B14F-4D97-AF65-F5344CB8AC3E}">
        <p14:creationId xmlns:p14="http://schemas.microsoft.com/office/powerpoint/2010/main" val="13196592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Shape 4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3" name="Shape 4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b="0" i="0" kern="1200" dirty="0">
                <a:solidFill>
                  <a:schemeClr val="tx1"/>
                </a:solidFill>
                <a:effectLst/>
                <a:latin typeface="+mn-lt"/>
                <a:ea typeface="+mn-ea"/>
                <a:cs typeface="+mn-cs"/>
              </a:rPr>
              <a:t>Cases can be replaced with past experiences.</a:t>
            </a:r>
            <a:endParaRPr dirty="0"/>
          </a:p>
        </p:txBody>
      </p:sp>
    </p:spTree>
    <p:extLst>
      <p:ext uri="{BB962C8B-B14F-4D97-AF65-F5344CB8AC3E}">
        <p14:creationId xmlns:p14="http://schemas.microsoft.com/office/powerpoint/2010/main" val="3523763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Shape 4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3" name="Shape 4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b="0" i="0" kern="1200" dirty="0">
                <a:solidFill>
                  <a:schemeClr val="tx1"/>
                </a:solidFill>
                <a:effectLst/>
                <a:latin typeface="+mn-lt"/>
                <a:ea typeface="+mn-ea"/>
                <a:cs typeface="+mn-cs"/>
              </a:rPr>
              <a:t>Cases can be replaced with past experiences.</a:t>
            </a:r>
            <a:endParaRPr dirty="0"/>
          </a:p>
        </p:txBody>
      </p:sp>
    </p:spTree>
    <p:extLst>
      <p:ext uri="{BB962C8B-B14F-4D97-AF65-F5344CB8AC3E}">
        <p14:creationId xmlns:p14="http://schemas.microsoft.com/office/powerpoint/2010/main" val="17776896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2" name="Shape 4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b="0" i="0" kern="1200" dirty="0">
                <a:solidFill>
                  <a:schemeClr val="tx1"/>
                </a:solidFill>
                <a:effectLst/>
                <a:latin typeface="+mn-lt"/>
                <a:ea typeface="+mn-ea"/>
                <a:cs typeface="+mn-cs"/>
              </a:rPr>
              <a:t>Cases can be replaced with past experiences.</a:t>
            </a:r>
            <a:endParaRPr lang="en-US" altLang="zh-TW" dirty="0"/>
          </a:p>
        </p:txBody>
      </p:sp>
    </p:spTree>
    <p:extLst>
      <p:ext uri="{BB962C8B-B14F-4D97-AF65-F5344CB8AC3E}">
        <p14:creationId xmlns:p14="http://schemas.microsoft.com/office/powerpoint/2010/main" val="13196592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Shape 5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3" name="Shape 5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b="0" i="0" kern="1200" dirty="0">
                <a:solidFill>
                  <a:schemeClr val="tx1"/>
                </a:solidFill>
                <a:effectLst/>
                <a:latin typeface="+mn-lt"/>
                <a:ea typeface="+mn-ea"/>
                <a:cs typeface="+mn-cs"/>
              </a:rPr>
              <a:t>Cases can be replaced with past experiences.</a:t>
            </a:r>
            <a:endParaRPr dirty="0"/>
          </a:p>
        </p:txBody>
      </p:sp>
    </p:spTree>
    <p:extLst>
      <p:ext uri="{BB962C8B-B14F-4D97-AF65-F5344CB8AC3E}">
        <p14:creationId xmlns:p14="http://schemas.microsoft.com/office/powerpoint/2010/main" val="3615162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Shape 5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3" name="Shape 5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b="0" i="0" kern="1200" dirty="0">
                <a:solidFill>
                  <a:schemeClr val="tx1"/>
                </a:solidFill>
                <a:effectLst/>
                <a:latin typeface="+mn-lt"/>
                <a:ea typeface="+mn-ea"/>
                <a:cs typeface="+mn-cs"/>
              </a:rPr>
              <a:t>Cases can be replaced with past experiences.</a:t>
            </a:r>
            <a:endParaRPr dirty="0"/>
          </a:p>
        </p:txBody>
      </p:sp>
    </p:spTree>
    <p:extLst>
      <p:ext uri="{BB962C8B-B14F-4D97-AF65-F5344CB8AC3E}">
        <p14:creationId xmlns:p14="http://schemas.microsoft.com/office/powerpoint/2010/main" val="7728974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2" name="Shape 4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b="0" i="0" kern="1200" dirty="0">
                <a:solidFill>
                  <a:schemeClr val="tx1"/>
                </a:solidFill>
                <a:effectLst/>
                <a:latin typeface="+mn-lt"/>
                <a:ea typeface="+mn-ea"/>
                <a:cs typeface="+mn-cs"/>
              </a:rPr>
              <a:t>Cases can be replaced with past experiences.</a:t>
            </a:r>
            <a:endParaRPr lang="zh-TW" dirty="0">
              <a:solidFill>
                <a:schemeClr val="dk1"/>
              </a:solidFill>
            </a:endParaRPr>
          </a:p>
        </p:txBody>
      </p:sp>
    </p:spTree>
    <p:extLst>
      <p:ext uri="{BB962C8B-B14F-4D97-AF65-F5344CB8AC3E}">
        <p14:creationId xmlns:p14="http://schemas.microsoft.com/office/powerpoint/2010/main" val="13196592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Shape 5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3" name="Shape 5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b="0" i="0" kern="1200" dirty="0">
                <a:solidFill>
                  <a:schemeClr val="tx1"/>
                </a:solidFill>
                <a:effectLst/>
                <a:latin typeface="+mn-lt"/>
                <a:ea typeface="+mn-ea"/>
                <a:cs typeface="+mn-cs"/>
              </a:rPr>
              <a:t>Cases can be replaced with past experiences.</a:t>
            </a:r>
            <a:endParaRPr dirty="0"/>
          </a:p>
        </p:txBody>
      </p:sp>
    </p:spTree>
    <p:extLst>
      <p:ext uri="{BB962C8B-B14F-4D97-AF65-F5344CB8AC3E}">
        <p14:creationId xmlns:p14="http://schemas.microsoft.com/office/powerpoint/2010/main" val="2105571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40641336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Shape 5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2" name="Shape 5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a:buNone/>
            </a:pPr>
            <a:r>
              <a:rPr lang="en-US" altLang="zh-TW" sz="1100" b="0" i="0" kern="1200" dirty="0">
                <a:solidFill>
                  <a:schemeClr val="tx1"/>
                </a:solidFill>
                <a:effectLst/>
                <a:latin typeface="+mn-lt"/>
                <a:ea typeface="+mn-ea"/>
                <a:cs typeface="+mn-cs"/>
              </a:rPr>
              <a:t>Cases can be replaced with past experiences.</a:t>
            </a:r>
          </a:p>
          <a:p>
            <a:pPr>
              <a:buNone/>
            </a:pPr>
            <a:r>
              <a:rPr lang="en-US" altLang="zh-TW" sz="1100" b="0" i="0" kern="1200" dirty="0">
                <a:solidFill>
                  <a:schemeClr val="tx1"/>
                </a:solidFill>
                <a:effectLst/>
                <a:latin typeface="+mn-lt"/>
                <a:ea typeface="+mn-ea"/>
                <a:cs typeface="+mn-cs"/>
              </a:rPr>
              <a:t>Case results are crucial and should serve as an important reference for teachers when envisioning the execution of the curriculum.</a:t>
            </a:r>
          </a:p>
        </p:txBody>
      </p:sp>
    </p:spTree>
    <p:extLst>
      <p:ext uri="{BB962C8B-B14F-4D97-AF65-F5344CB8AC3E}">
        <p14:creationId xmlns:p14="http://schemas.microsoft.com/office/powerpoint/2010/main" val="20897695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Shape 5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0" name="Shape 6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a:buNone/>
            </a:pPr>
            <a:r>
              <a:rPr lang="en-US" altLang="zh-TW" sz="1100" b="0" i="0" kern="1200" dirty="0">
                <a:solidFill>
                  <a:schemeClr val="tx1"/>
                </a:solidFill>
                <a:effectLst/>
                <a:latin typeface="+mn-lt"/>
                <a:ea typeface="+mn-ea"/>
                <a:cs typeface="+mn-cs"/>
              </a:rPr>
              <a:t>Cases can be replaced with past experiences.</a:t>
            </a:r>
          </a:p>
          <a:p>
            <a:pPr>
              <a:buNone/>
            </a:pPr>
            <a:r>
              <a:rPr lang="en-US" altLang="zh-TW" sz="1100" b="0" i="0" kern="1200" dirty="0">
                <a:solidFill>
                  <a:schemeClr val="tx1"/>
                </a:solidFill>
                <a:effectLst/>
                <a:latin typeface="+mn-lt"/>
                <a:ea typeface="+mn-ea"/>
                <a:cs typeface="+mn-cs"/>
              </a:rPr>
              <a:t>Case results are crucial and should serve as an important reference for teachers when envisioning the execution of the curriculum.</a:t>
            </a:r>
          </a:p>
          <a:p>
            <a:pPr lvl="0" rtl="0">
              <a:spcBef>
                <a:spcPts val="0"/>
              </a:spcBef>
              <a:buNone/>
            </a:pPr>
            <a:endParaRPr dirty="0"/>
          </a:p>
        </p:txBody>
      </p:sp>
    </p:spTree>
    <p:extLst>
      <p:ext uri="{BB962C8B-B14F-4D97-AF65-F5344CB8AC3E}">
        <p14:creationId xmlns:p14="http://schemas.microsoft.com/office/powerpoint/2010/main" val="15722098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Shape 5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0" name="Shape 6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a:buNone/>
            </a:pPr>
            <a:r>
              <a:rPr lang="en-US" altLang="zh-TW" sz="1100" b="0" i="0" kern="1200" dirty="0">
                <a:solidFill>
                  <a:schemeClr val="tx1"/>
                </a:solidFill>
                <a:effectLst/>
                <a:latin typeface="+mn-lt"/>
                <a:ea typeface="+mn-ea"/>
                <a:cs typeface="+mn-cs"/>
              </a:rPr>
              <a:t>Cases can be replaced with past experiences.</a:t>
            </a:r>
          </a:p>
          <a:p>
            <a:pPr>
              <a:buNone/>
            </a:pPr>
            <a:r>
              <a:rPr lang="en-US" altLang="zh-TW" sz="1100" b="0" i="0" kern="1200" dirty="0">
                <a:solidFill>
                  <a:schemeClr val="tx1"/>
                </a:solidFill>
                <a:effectLst/>
                <a:latin typeface="+mn-lt"/>
                <a:ea typeface="+mn-ea"/>
                <a:cs typeface="+mn-cs"/>
              </a:rPr>
              <a:t>Case results are crucial and should serve as an important reference for teachers when envisioning the execution of the curriculum.</a:t>
            </a:r>
          </a:p>
          <a:p>
            <a:pPr lvl="0" rtl="0">
              <a:spcBef>
                <a:spcPts val="0"/>
              </a:spcBef>
              <a:buNone/>
            </a:pPr>
            <a:endParaRPr dirty="0"/>
          </a:p>
        </p:txBody>
      </p:sp>
    </p:spTree>
    <p:extLst>
      <p:ext uri="{BB962C8B-B14F-4D97-AF65-F5344CB8AC3E}">
        <p14:creationId xmlns:p14="http://schemas.microsoft.com/office/powerpoint/2010/main" val="15722098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Shape 5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1" name="Shape 5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a:buNone/>
            </a:pPr>
            <a:r>
              <a:rPr lang="en-US" altLang="zh-TW" sz="1100" b="0" i="0" kern="1200" dirty="0">
                <a:solidFill>
                  <a:schemeClr val="tx1"/>
                </a:solidFill>
                <a:effectLst/>
                <a:latin typeface="+mn-lt"/>
                <a:ea typeface="+mn-ea"/>
                <a:cs typeface="+mn-cs"/>
              </a:rPr>
              <a:t>Cases can be replaced with past experiences.</a:t>
            </a:r>
          </a:p>
          <a:p>
            <a:pPr>
              <a:buNone/>
            </a:pPr>
            <a:r>
              <a:rPr lang="en-US" altLang="zh-TW" sz="1100" b="0" i="0" kern="1200" dirty="0">
                <a:solidFill>
                  <a:schemeClr val="tx1"/>
                </a:solidFill>
                <a:effectLst/>
                <a:latin typeface="+mn-lt"/>
                <a:ea typeface="+mn-ea"/>
                <a:cs typeface="+mn-cs"/>
              </a:rPr>
              <a:t>Case results are crucial and should serve as an important reference for teachers when envisioning the execution of the curriculum.</a:t>
            </a:r>
            <a:endParaRPr lang="zh-TW" altLang="en-US" dirty="0"/>
          </a:p>
          <a:p>
            <a:pPr lvl="0" rtl="0">
              <a:spcBef>
                <a:spcPts val="0"/>
              </a:spcBef>
              <a:buNone/>
            </a:pPr>
            <a:endParaRPr dirty="0"/>
          </a:p>
        </p:txBody>
      </p:sp>
    </p:spTree>
    <p:extLst>
      <p:ext uri="{BB962C8B-B14F-4D97-AF65-F5344CB8AC3E}">
        <p14:creationId xmlns:p14="http://schemas.microsoft.com/office/powerpoint/2010/main" val="6611919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Shape 6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4" name="Shape 6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b="0" i="0" kern="1200" dirty="0">
                <a:solidFill>
                  <a:schemeClr val="tx1"/>
                </a:solidFill>
                <a:effectLst/>
                <a:latin typeface="+mn-lt"/>
                <a:ea typeface="+mn-ea"/>
                <a:cs typeface="+mn-cs"/>
              </a:rPr>
              <a:t>Cases can be replaced with past experiences.</a:t>
            </a:r>
            <a:endParaRPr lang="zh-TW" altLang="en-US" dirty="0"/>
          </a:p>
        </p:txBody>
      </p:sp>
    </p:spTree>
    <p:extLst>
      <p:ext uri="{BB962C8B-B14F-4D97-AF65-F5344CB8AC3E}">
        <p14:creationId xmlns:p14="http://schemas.microsoft.com/office/powerpoint/2010/main" val="7188029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Shape 6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1" name="Shape 6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a:buNone/>
            </a:pPr>
            <a:r>
              <a:rPr lang="en-US" altLang="zh-TW" sz="1100" b="0" i="0" kern="1200" dirty="0">
                <a:solidFill>
                  <a:schemeClr val="tx1"/>
                </a:solidFill>
                <a:effectLst/>
                <a:latin typeface="+mn-lt"/>
                <a:ea typeface="+mn-ea"/>
                <a:cs typeface="+mn-cs"/>
              </a:rPr>
              <a:t>Seed Teacher Training: Three sessions, each from 10:00-17:00. Three Saturdays or during winter break (Monday, Wednesday, Saturday, or three consecutive days). Course Planning (Two days) Teaching Methodologies.</a:t>
            </a:r>
          </a:p>
        </p:txBody>
      </p:sp>
    </p:spTree>
    <p:extLst>
      <p:ext uri="{BB962C8B-B14F-4D97-AF65-F5344CB8AC3E}">
        <p14:creationId xmlns:p14="http://schemas.microsoft.com/office/powerpoint/2010/main" val="31144379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Shape 6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1" name="Shape 6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a:buNone/>
            </a:pPr>
            <a:r>
              <a:rPr lang="en-US" altLang="zh-TW" sz="1100" b="0" i="0" kern="1200" dirty="0">
                <a:solidFill>
                  <a:schemeClr val="tx1"/>
                </a:solidFill>
                <a:effectLst/>
                <a:latin typeface="+mn-lt"/>
                <a:ea typeface="+mn-ea"/>
                <a:cs typeface="+mn-cs"/>
              </a:rPr>
              <a:t>Seed Teacher Training: Three sessions, each from 10:00-17:00. Three Saturdays or during winter break (Monday, Wednesday, Saturday, or three consecutive days). Course Planning (Two days) Teaching Methodologies.</a:t>
            </a:r>
          </a:p>
          <a:p>
            <a:pPr>
              <a:buNone/>
            </a:pPr>
            <a:endParaRPr lang="zh-TW" dirty="0"/>
          </a:p>
        </p:txBody>
      </p:sp>
    </p:spTree>
    <p:extLst>
      <p:ext uri="{BB962C8B-B14F-4D97-AF65-F5344CB8AC3E}">
        <p14:creationId xmlns:p14="http://schemas.microsoft.com/office/powerpoint/2010/main" val="12074621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Shape 733"/>
          <p:cNvSpPr txBox="1">
            <a:spLocks noGrp="1"/>
          </p:cNvSpPr>
          <p:nvPr>
            <p:ph type="body" idx="1"/>
          </p:nvPr>
        </p:nvSpPr>
        <p:spPr>
          <a:xfrm>
            <a:off x="906357" y="4715907"/>
            <a:ext cx="4984961" cy="4467701"/>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dirty="0">
              <a:solidFill>
                <a:schemeClr val="dk1"/>
              </a:solidFill>
              <a:latin typeface="Arial"/>
              <a:ea typeface="Arial"/>
              <a:cs typeface="Arial"/>
              <a:sym typeface="Arial"/>
            </a:endParaRPr>
          </a:p>
        </p:txBody>
      </p:sp>
      <p:sp>
        <p:nvSpPr>
          <p:cNvPr id="734" name="Shape 734"/>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21458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altLang="zh-TW" sz="1100" b="0" i="0" kern="1200" dirty="0">
                <a:solidFill>
                  <a:schemeClr val="tx1"/>
                </a:solidFill>
                <a:effectLst/>
                <a:latin typeface="+mn-lt"/>
                <a:ea typeface="+mn-ea"/>
                <a:cs typeface="+mn-cs"/>
              </a:rPr>
              <a:t>This introductory course mainly plays the red part in the design thinking curriculum. The main organizer currently has arrangements for advanced courses. This includes advanced teaching modules developed by the Central Team, the Taipei Medical University Team, and the Tatung Team.</a:t>
            </a:r>
            <a:endParaRPr kumimoji="1" lang="en-US" altLang="zh-TW" dirty="0"/>
          </a:p>
        </p:txBody>
      </p:sp>
    </p:spTree>
    <p:extLst>
      <p:ext uri="{BB962C8B-B14F-4D97-AF65-F5344CB8AC3E}">
        <p14:creationId xmlns:p14="http://schemas.microsoft.com/office/powerpoint/2010/main" val="2072185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sz="1100" b="0" i="0" kern="1200" dirty="0">
                <a:solidFill>
                  <a:schemeClr val="tx1"/>
                </a:solidFill>
                <a:effectLst/>
                <a:latin typeface="+mn-lt"/>
                <a:ea typeface="+mn-ea"/>
                <a:cs typeface="+mn-cs"/>
              </a:rPr>
              <a:t>Stanford </a:t>
            </a:r>
            <a:r>
              <a:rPr lang="en-US" altLang="zh-TW" sz="1100" b="0" i="0" kern="1200" dirty="0" err="1">
                <a:solidFill>
                  <a:schemeClr val="tx1"/>
                </a:solidFill>
                <a:effectLst/>
                <a:latin typeface="+mn-lt"/>
                <a:ea typeface="+mn-ea"/>
                <a:cs typeface="+mn-cs"/>
              </a:rPr>
              <a:t>d.school's</a:t>
            </a:r>
            <a:r>
              <a:rPr lang="en-US" altLang="zh-TW" sz="1100" b="0" i="0" kern="1200" dirty="0">
                <a:solidFill>
                  <a:schemeClr val="tx1"/>
                </a:solidFill>
                <a:effectLst/>
                <a:latin typeface="+mn-lt"/>
                <a:ea typeface="+mn-ea"/>
                <a:cs typeface="+mn-cs"/>
              </a:rPr>
              <a:t> foundation of Design Thinking consists of five key steps.</a:t>
            </a:r>
            <a:endParaRPr kumimoji="1" lang="zh-TW" altLang="en-US" dirty="0"/>
          </a:p>
        </p:txBody>
      </p:sp>
      <p:sp>
        <p:nvSpPr>
          <p:cNvPr id="4" name="投影片編號版面配置區 3"/>
          <p:cNvSpPr>
            <a:spLocks noGrp="1"/>
          </p:cNvSpPr>
          <p:nvPr>
            <p:ph type="sldNum" sz="quarter" idx="10"/>
          </p:nvPr>
        </p:nvSpPr>
        <p:spPr>
          <a:xfrm>
            <a:off x="3884613" y="8685213"/>
            <a:ext cx="2971800" cy="457200"/>
          </a:xfrm>
          <a:prstGeom prst="rect">
            <a:avLst/>
          </a:prstGeom>
        </p:spPr>
        <p:txBody>
          <a:bodyPr/>
          <a:lstStyle/>
          <a:p>
            <a:fld id="{AA1C6430-6EEC-F044-95AF-84207DC3C9BC}" type="slidenum">
              <a:rPr lang="en-US" smtClean="0"/>
              <a:t>9</a:t>
            </a:fld>
            <a:endParaRPr lang="en-US"/>
          </a:p>
        </p:txBody>
      </p:sp>
    </p:spTree>
    <p:extLst>
      <p:ext uri="{BB962C8B-B14F-4D97-AF65-F5344CB8AC3E}">
        <p14:creationId xmlns:p14="http://schemas.microsoft.com/office/powerpoint/2010/main" val="3221559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Shape 6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2" name="Shape 6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altLang="zh-TW" sz="1100" b="0" i="0" kern="1200" dirty="0">
                <a:solidFill>
                  <a:schemeClr val="tx1"/>
                </a:solidFill>
                <a:effectLst/>
                <a:latin typeface="+mn-lt"/>
                <a:ea typeface="+mn-ea"/>
                <a:cs typeface="+mn-cs"/>
              </a:rPr>
              <a:t>The Design Council of the United Kingdom further represented the design thinking process with the visual concept of divergence and convergence in thinking.</a:t>
            </a:r>
            <a:endParaRPr lang="zh-TW" dirty="0"/>
          </a:p>
        </p:txBody>
      </p:sp>
    </p:spTree>
    <p:extLst>
      <p:ext uri="{BB962C8B-B14F-4D97-AF65-F5344CB8AC3E}">
        <p14:creationId xmlns:p14="http://schemas.microsoft.com/office/powerpoint/2010/main" val="4264177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dirty="0"/>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zh-TW"/>
              <a:t>‹#›</a:t>
            </a:fld>
            <a:endParaRPr lang="zh-TW"/>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zh-TW"/>
              <a:t>‹#›</a:t>
            </a:fld>
            <a:endParaRPr 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自訂版面配置">
    <p:bg>
      <p:bgPr>
        <a:solidFill>
          <a:schemeClr val="tx1"/>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solidFill>
                  <a:srgbClr val="FFFFFF"/>
                </a:solidFill>
              </a:defRPr>
            </a:lvl1pPr>
          </a:lstStyle>
          <a:p>
            <a:r>
              <a:rPr kumimoji="1" lang="zh-TW" altLang="en-US"/>
              <a:t>按一下以編輯母片標題樣式</a:t>
            </a:r>
          </a:p>
        </p:txBody>
      </p:sp>
      <p:sp>
        <p:nvSpPr>
          <p:cNvPr id="3" name="日期版面配置區 2"/>
          <p:cNvSpPr>
            <a:spLocks noGrp="1"/>
          </p:cNvSpPr>
          <p:nvPr>
            <p:ph type="dt" sz="half" idx="10"/>
          </p:nvPr>
        </p:nvSpPr>
        <p:spPr/>
        <p:txBody>
          <a:bodyPr/>
          <a:lstStyle/>
          <a:p>
            <a:endParaRPr kumimoji="1" lang="zh-TW" altLang="en-US"/>
          </a:p>
        </p:txBody>
      </p:sp>
      <p:sp>
        <p:nvSpPr>
          <p:cNvPr id="4" name="頁尾版面配置區 3"/>
          <p:cNvSpPr>
            <a:spLocks noGrp="1"/>
          </p:cNvSpPr>
          <p:nvPr>
            <p:ph type="ftr" sz="quarter" idx="11"/>
          </p:nvPr>
        </p:nvSpPr>
        <p:spPr/>
        <p:txBody>
          <a:bodyPr/>
          <a:lstStyle/>
          <a:p>
            <a:endParaRPr kumimoji="1" lang="zh-TW" altLang="en-US"/>
          </a:p>
        </p:txBody>
      </p:sp>
      <p:sp>
        <p:nvSpPr>
          <p:cNvPr id="5" name="投影片編號版面配置區 4"/>
          <p:cNvSpPr>
            <a:spLocks noGrp="1"/>
          </p:cNvSpPr>
          <p:nvPr>
            <p:ph type="sldNum" sz="quarter" idx="12"/>
          </p:nvPr>
        </p:nvSpPr>
        <p:spPr/>
        <p:txBody>
          <a:bodyPr/>
          <a:lstStyle/>
          <a:p>
            <a:fld id="{EB226144-777D-5A4D-893E-7F19738091EB}" type="slidenum">
              <a:rPr kumimoji="1" lang="zh-TW" altLang="en-US" smtClean="0"/>
              <a:t>‹#›</a:t>
            </a:fld>
            <a:endParaRPr kumimoji="1" lang="zh-TW" altLang="en-US"/>
          </a:p>
        </p:txBody>
      </p:sp>
    </p:spTree>
    <p:extLst>
      <p:ext uri="{BB962C8B-B14F-4D97-AF65-F5344CB8AC3E}">
        <p14:creationId xmlns:p14="http://schemas.microsoft.com/office/powerpoint/2010/main" val="2635178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自訂版面配置">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86CB4B4D-7CA3-9044-876B-883B54F8677D}" type="slidenum">
              <a:rPr lang="uk-UA" smtClean="0"/>
              <a:pPr/>
              <a:t>‹#›</a:t>
            </a:fld>
            <a:endParaRPr lang="uk-UA"/>
          </a:p>
        </p:txBody>
      </p:sp>
    </p:spTree>
    <p:extLst>
      <p:ext uri="{BB962C8B-B14F-4D97-AF65-F5344CB8AC3E}">
        <p14:creationId xmlns:p14="http://schemas.microsoft.com/office/powerpoint/2010/main" val="4178887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lIns="88468" tIns="44234" rIns="88468" bIns="44234"/>
          <a:lstStyle/>
          <a:p>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lIns="88468" tIns="44234" rIns="88468" bIns="44234"/>
          <a:lstStyle/>
          <a:p>
            <a:endParaRPr lang="en-US"/>
          </a:p>
        </p:txBody>
      </p:sp>
      <p:sp>
        <p:nvSpPr>
          <p:cNvPr id="6" name="Slide Number Placeholder 5"/>
          <p:cNvSpPr>
            <a:spLocks noGrp="1"/>
          </p:cNvSpPr>
          <p:nvPr>
            <p:ph type="sldNum" sz="quarter" idx="12"/>
          </p:nvPr>
        </p:nvSpPr>
        <p:spPr/>
        <p:txBody>
          <a:bodyPr/>
          <a:lstStyle/>
          <a:p>
            <a:fld id="{D3012350-9401-E044-9868-F64024301AC9}" type="slidenum">
              <a:rPr lang="en-US" smtClean="0"/>
              <a:t>‹#›</a:t>
            </a:fld>
            <a:endParaRPr lang="en-US"/>
          </a:p>
        </p:txBody>
      </p:sp>
    </p:spTree>
    <p:extLst>
      <p:ext uri="{BB962C8B-B14F-4D97-AF65-F5344CB8AC3E}">
        <p14:creationId xmlns:p14="http://schemas.microsoft.com/office/powerpoint/2010/main" val="345606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空白">
    <p:spTree>
      <p:nvGrpSpPr>
        <p:cNvPr id="1" name="Shape 15"/>
        <p:cNvGrpSpPr/>
        <p:nvPr/>
      </p:nvGrpSpPr>
      <p:grpSpPr>
        <a:xfrm>
          <a:off x="0" y="0"/>
          <a:ext cx="0" cy="0"/>
          <a:chOff x="0" y="0"/>
          <a:chExt cx="0" cy="0"/>
        </a:xfrm>
      </p:grpSpPr>
      <p:sp>
        <p:nvSpPr>
          <p:cNvPr id="16" name="Shape 16"/>
          <p:cNvSpPr/>
          <p:nvPr/>
        </p:nvSpPr>
        <p:spPr>
          <a:xfrm>
            <a:off x="0" y="0"/>
            <a:ext cx="9143998" cy="189842"/>
          </a:xfrm>
          <a:prstGeom prst="rect">
            <a:avLst/>
          </a:prstGeom>
          <a:solidFill>
            <a:srgbClr val="5A9EB2"/>
          </a:solidFill>
          <a:ln>
            <a:noFill/>
          </a:ln>
        </p:spPr>
        <p:txBody>
          <a:bodyPr lIns="32750" tIns="32750" rIns="32750" bIns="32750" anchor="ctr" anchorCtr="0">
            <a:noAutofit/>
          </a:bodyPr>
          <a:lstStyle/>
          <a:p>
            <a:pPr marL="0" marR="0" lvl="0" indent="0" algn="ctr" rtl="0">
              <a:lnSpc>
                <a:spcPct val="100000"/>
              </a:lnSpc>
              <a:spcBef>
                <a:spcPts val="0"/>
              </a:spcBef>
              <a:spcAft>
                <a:spcPts val="0"/>
              </a:spcAft>
              <a:buClr>
                <a:srgbClr val="000000"/>
              </a:buClr>
              <a:buFont typeface="Helvetica Neue"/>
              <a:buNone/>
            </a:pPr>
            <a:endParaRPr sz="2300" b="0" i="0" u="none" strike="noStrike" cap="none">
              <a:solidFill>
                <a:srgbClr val="000000"/>
              </a:solidFill>
              <a:latin typeface="Helvetica Neue"/>
              <a:ea typeface="Helvetica Neue"/>
              <a:cs typeface="Helvetica Neue"/>
              <a:sym typeface="Helvetica Neue"/>
            </a:endParaRPr>
          </a:p>
        </p:txBody>
      </p:sp>
      <p:sp>
        <p:nvSpPr>
          <p:cNvPr id="17" name="Shape 17"/>
          <p:cNvSpPr txBox="1">
            <a:spLocks noGrp="1"/>
          </p:cNvSpPr>
          <p:nvPr>
            <p:ph type="sldNum" idx="12"/>
          </p:nvPr>
        </p:nvSpPr>
        <p:spPr>
          <a:xfrm>
            <a:off x="8889725" y="5654"/>
            <a:ext cx="254273" cy="178534"/>
          </a:xfrm>
          <a:prstGeom prst="rect">
            <a:avLst/>
          </a:prstGeom>
          <a:noFill/>
          <a:ln>
            <a:noFill/>
          </a:ln>
        </p:spPr>
        <p:txBody>
          <a:bodyPr lIns="29450" tIns="29450" rIns="29450" bIns="2945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zh-TW" sz="1000" b="0" i="0" u="none" strike="noStrike" cap="none">
                <a:solidFill>
                  <a:srgbClr val="000000"/>
                </a:solidFill>
                <a:latin typeface="Arial"/>
                <a:ea typeface="Arial"/>
                <a:cs typeface="Arial"/>
                <a:sym typeface="Arial"/>
              </a:rPr>
              <a:t>‹#›</a:t>
            </a:fld>
            <a:endParaRPr lang="zh-TW" sz="10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22526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zh-TW"/>
              <a:t>‹#›</a:t>
            </a:fld>
            <a:endParaRPr lang="zh-TW"/>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zh-TW"/>
              <a:t>‹#›</a:t>
            </a:fld>
            <a:endParaRPr lang="zh-TW"/>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zh-TW"/>
              <a:t>‹#›</a:t>
            </a:fld>
            <a:endParaRPr 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zh-TW"/>
              <a:t>‹#›</a:t>
            </a:fld>
            <a:endParaRPr 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zh-TW"/>
              <a:t>‹#›</a:t>
            </a:fld>
            <a:endParaRPr 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zh-TW"/>
              <a:t>‹#›</a:t>
            </a:fld>
            <a:endParaRPr 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zh-TW"/>
              <a:t>‹#›</a:t>
            </a:fld>
            <a:endParaRPr 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zh-TW"/>
              <a:t>‹#›</a:t>
            </a:fld>
            <a:endParaRPr 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buChar char="●"/>
              <a:defRPr sz="1800">
                <a:solidFill>
                  <a:schemeClr val="dk2"/>
                </a:solidFill>
              </a:defRPr>
            </a:lvl1pPr>
            <a:lvl2pPr lvl="1">
              <a:lnSpc>
                <a:spcPct val="115000"/>
              </a:lnSpc>
              <a:spcBef>
                <a:spcPts val="0"/>
              </a:spcBef>
              <a:spcAft>
                <a:spcPts val="1600"/>
              </a:spcAft>
              <a:buClr>
                <a:schemeClr val="dk2"/>
              </a:buClr>
              <a:buChar char="○"/>
              <a:defRPr>
                <a:solidFill>
                  <a:schemeClr val="dk2"/>
                </a:solidFill>
              </a:defRPr>
            </a:lvl2pPr>
            <a:lvl3pPr lvl="2">
              <a:lnSpc>
                <a:spcPct val="115000"/>
              </a:lnSpc>
              <a:spcBef>
                <a:spcPts val="0"/>
              </a:spcBef>
              <a:spcAft>
                <a:spcPts val="1600"/>
              </a:spcAft>
              <a:buClr>
                <a:schemeClr val="dk2"/>
              </a:buClr>
              <a:buChar char="■"/>
              <a:defRPr>
                <a:solidFill>
                  <a:schemeClr val="dk2"/>
                </a:solidFill>
              </a:defRPr>
            </a:lvl3pPr>
            <a:lvl4pPr lvl="3">
              <a:lnSpc>
                <a:spcPct val="115000"/>
              </a:lnSpc>
              <a:spcBef>
                <a:spcPts val="0"/>
              </a:spcBef>
              <a:spcAft>
                <a:spcPts val="1600"/>
              </a:spcAft>
              <a:buClr>
                <a:schemeClr val="dk2"/>
              </a:buClr>
              <a:buChar char="●"/>
              <a:defRPr>
                <a:solidFill>
                  <a:schemeClr val="dk2"/>
                </a:solidFill>
              </a:defRPr>
            </a:lvl4pPr>
            <a:lvl5pPr lvl="4">
              <a:lnSpc>
                <a:spcPct val="115000"/>
              </a:lnSpc>
              <a:spcBef>
                <a:spcPts val="0"/>
              </a:spcBef>
              <a:spcAft>
                <a:spcPts val="1600"/>
              </a:spcAft>
              <a:buClr>
                <a:schemeClr val="dk2"/>
              </a:buClr>
              <a:buChar char="○"/>
              <a:defRPr>
                <a:solidFill>
                  <a:schemeClr val="dk2"/>
                </a:solidFill>
              </a:defRPr>
            </a:lvl5pPr>
            <a:lvl6pPr lvl="5">
              <a:lnSpc>
                <a:spcPct val="115000"/>
              </a:lnSpc>
              <a:spcBef>
                <a:spcPts val="0"/>
              </a:spcBef>
              <a:spcAft>
                <a:spcPts val="1600"/>
              </a:spcAft>
              <a:buClr>
                <a:schemeClr val="dk2"/>
              </a:buClr>
              <a:buChar char="■"/>
              <a:defRPr>
                <a:solidFill>
                  <a:schemeClr val="dk2"/>
                </a:solidFill>
              </a:defRPr>
            </a:lvl6pPr>
            <a:lvl7pPr lvl="6">
              <a:lnSpc>
                <a:spcPct val="115000"/>
              </a:lnSpc>
              <a:spcBef>
                <a:spcPts val="0"/>
              </a:spcBef>
              <a:spcAft>
                <a:spcPts val="1600"/>
              </a:spcAft>
              <a:buClr>
                <a:schemeClr val="dk2"/>
              </a:buClr>
              <a:buChar char="●"/>
              <a:defRPr>
                <a:solidFill>
                  <a:schemeClr val="dk2"/>
                </a:solidFill>
              </a:defRPr>
            </a:lvl7pPr>
            <a:lvl8pPr lvl="7">
              <a:lnSpc>
                <a:spcPct val="115000"/>
              </a:lnSpc>
              <a:spcBef>
                <a:spcPts val="0"/>
              </a:spcBef>
              <a:spcAft>
                <a:spcPts val="1600"/>
              </a:spcAft>
              <a:buClr>
                <a:schemeClr val="dk2"/>
              </a:buClr>
              <a:buChar char="○"/>
              <a:defRPr>
                <a:solidFill>
                  <a:schemeClr val="dk2"/>
                </a:solidFill>
              </a:defRPr>
            </a:lvl8pPr>
            <a:lvl9pPr lvl="8">
              <a:lnSpc>
                <a:spcPct val="115000"/>
              </a:lnSpc>
              <a:spcBef>
                <a:spcPts val="0"/>
              </a:spcBef>
              <a:spcAft>
                <a:spcPts val="1600"/>
              </a:spcAft>
              <a:buClr>
                <a:schemeClr val="dk2"/>
              </a:buClr>
              <a:buChar cha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lvl1pPr>
              <a:defRPr b="0" i="0" baseline="0">
                <a:latin typeface="PingFang TC Thin" panose="020B0200000000000000" pitchFamily="34" charset="-120"/>
                <a:ea typeface="PingFang TC Thin" panose="020B0200000000000000" pitchFamily="34" charset="-120"/>
              </a:defRPr>
            </a:lvl1pPr>
          </a:lstStyle>
          <a:p>
            <a:pPr algn="r"/>
            <a:fld id="{00000000-1234-1234-1234-123412341234}" type="slidenum">
              <a:rPr lang="zh-TW" sz="1000" smtClean="0">
                <a:solidFill>
                  <a:schemeClr val="dk2"/>
                </a:solidFill>
              </a:rPr>
              <a:pPr algn="r"/>
              <a:t>‹#›</a:t>
            </a:fld>
            <a:endParaRPr lang="zh-TW"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1" r:id="rId11"/>
    <p:sldLayoutId id="2147483662" r:id="rId12"/>
    <p:sldLayoutId id="2147483663" r:id="rId13"/>
    <p:sldLayoutId id="214748366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baseline="0">
          <a:solidFill>
            <a:srgbClr val="000000"/>
          </a:solidFill>
          <a:latin typeface="PingFang TC" panose="020B0400000000000000" pitchFamily="34" charset="-120"/>
          <a:ea typeface="PingFang TC" panose="020B0400000000000000" pitchFamily="34" charset="-120"/>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baseline="0">
          <a:solidFill>
            <a:srgbClr val="000000"/>
          </a:solidFill>
          <a:latin typeface="PingFang TC Thin" panose="020B0200000000000000" pitchFamily="34" charset="-120"/>
          <a:ea typeface="PingFang TC Thin" panose="020B0200000000000000" pitchFamily="34" charset="-120"/>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52.jpeg"/></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61.jpeg"/><Relationship Id="rId4" Type="http://schemas.openxmlformats.org/officeDocument/2006/relationships/image" Target="../media/image60.jpeg"/></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63.jpeg"/></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65.jpeg"/></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67.jpeg"/></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69.jpeg"/></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7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79.jpeg"/></Relationships>
</file>

<file path=ppt/slides/_rels/slide6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6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6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85.JPG"/></Relationships>
</file>

<file path=ppt/slides/_rels/slide6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87.JPG"/></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14.xml"/><Relationship Id="rId5" Type="http://schemas.openxmlformats.org/officeDocument/2006/relationships/image" Target="../media/image1.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3C1AD"/>
        </a:solidFill>
        <a:effectLst/>
      </p:bgPr>
    </p:bg>
    <p:spTree>
      <p:nvGrpSpPr>
        <p:cNvPr id="1" name=""/>
        <p:cNvGrpSpPr/>
        <p:nvPr/>
      </p:nvGrpSpPr>
      <p:grpSpPr>
        <a:xfrm>
          <a:off x="0" y="0"/>
          <a:ext cx="0" cy="0"/>
          <a:chOff x="0" y="0"/>
          <a:chExt cx="0" cy="0"/>
        </a:xfrm>
      </p:grpSpPr>
      <p:sp>
        <p:nvSpPr>
          <p:cNvPr id="8" name="Shape 54">
            <a:extLst>
              <a:ext uri="{FF2B5EF4-FFF2-40B4-BE49-F238E27FC236}">
                <a16:creationId xmlns:a16="http://schemas.microsoft.com/office/drawing/2014/main" id="{9CD7BF6A-AB77-8E4A-BCDB-889E48F226F2}"/>
              </a:ext>
            </a:extLst>
          </p:cNvPr>
          <p:cNvSpPr txBox="1"/>
          <p:nvPr/>
        </p:nvSpPr>
        <p:spPr>
          <a:xfrm>
            <a:off x="102618" y="858393"/>
            <a:ext cx="6532729" cy="2052600"/>
          </a:xfrm>
          <a:prstGeom prst="rect">
            <a:avLst/>
          </a:prstGeom>
          <a:noFill/>
          <a:ln>
            <a:noFill/>
          </a:ln>
        </p:spPr>
        <p:txBody>
          <a:bodyPr lIns="91425" tIns="91425" rIns="91425" bIns="91425" anchor="b" anchorCtr="0">
            <a:noAutofit/>
          </a:bodyPr>
          <a:lstStyle/>
          <a:p>
            <a:pPr lvl="0" algn="ctr"/>
            <a:r>
              <a:rPr lang="en-US" altLang="zh-TW" sz="4000" dirty="0">
                <a:solidFill>
                  <a:schemeClr val="bg1"/>
                </a:solidFill>
              </a:rPr>
              <a:t>Course Design of Interdisciplinary Workshop .</a:t>
            </a:r>
            <a:endParaRPr lang="zh-TW" altLang="en-US" sz="11500" dirty="0">
              <a:solidFill>
                <a:schemeClr val="bg1"/>
              </a:solidFill>
              <a:latin typeface="PingFang TC" panose="020B0400000000000000" pitchFamily="34" charset="-120"/>
              <a:ea typeface="PingFang TC" panose="020B0400000000000000" pitchFamily="34" charset="-120"/>
            </a:endParaRPr>
          </a:p>
        </p:txBody>
      </p:sp>
      <p:sp>
        <p:nvSpPr>
          <p:cNvPr id="9" name="Shape 55">
            <a:extLst>
              <a:ext uri="{FF2B5EF4-FFF2-40B4-BE49-F238E27FC236}">
                <a16:creationId xmlns:a16="http://schemas.microsoft.com/office/drawing/2014/main" id="{26A3CDD1-0700-0B4F-A9F8-CB55E3DDB846}"/>
              </a:ext>
            </a:extLst>
          </p:cNvPr>
          <p:cNvSpPr txBox="1"/>
          <p:nvPr/>
        </p:nvSpPr>
        <p:spPr>
          <a:xfrm>
            <a:off x="-749920" y="3145800"/>
            <a:ext cx="8520600" cy="1687200"/>
          </a:xfrm>
          <a:prstGeom prst="rect">
            <a:avLst/>
          </a:prstGeom>
          <a:noFill/>
          <a:ln>
            <a:noFill/>
          </a:ln>
        </p:spPr>
        <p:txBody>
          <a:bodyPr lIns="91425" tIns="91425" rIns="91425" bIns="91425" anchor="t" anchorCtr="0">
            <a:noAutofit/>
          </a:bodyPr>
          <a:lstStyle/>
          <a:p>
            <a:pPr lvl="0" algn="ctr"/>
            <a:r>
              <a:rPr lang="en-US" altLang="zh-TW" sz="2100" dirty="0">
                <a:solidFill>
                  <a:schemeClr val="bg1"/>
                </a:solidFill>
                <a:latin typeface="+mj-lt"/>
              </a:rPr>
              <a:t>hands-on practice</a:t>
            </a:r>
            <a:endParaRPr lang="zh-TW" altLang="en-US" sz="2100" dirty="0">
              <a:solidFill>
                <a:schemeClr val="bg1"/>
              </a:solidFill>
              <a:latin typeface="+mj-lt"/>
              <a:ea typeface="PingFang TC" panose="020B0400000000000000" pitchFamily="34" charset="-120"/>
            </a:endParaRPr>
          </a:p>
          <a:p>
            <a:pPr lvl="0" algn="ctr" rtl="0">
              <a:spcBef>
                <a:spcPts val="0"/>
              </a:spcBef>
              <a:buNone/>
            </a:pPr>
            <a:endParaRPr lang="en-US" altLang="zh-TW" sz="2100" dirty="0">
              <a:solidFill>
                <a:schemeClr val="bg1"/>
              </a:solidFill>
              <a:latin typeface="+mj-lt"/>
              <a:ea typeface="PingFang TC" panose="020B0400000000000000" pitchFamily="34" charset="-120"/>
            </a:endParaRPr>
          </a:p>
          <a:p>
            <a:pPr lvl="0" algn="ctr"/>
            <a:r>
              <a:rPr lang="en-US" altLang="zh-TW" sz="2100" dirty="0">
                <a:solidFill>
                  <a:srgbClr val="C00000"/>
                </a:solidFill>
                <a:latin typeface="+mj-lt"/>
              </a:rPr>
              <a:t>Lecturer</a:t>
            </a:r>
            <a:endParaRPr lang="zh-TW" altLang="zh-TW" sz="2100" dirty="0">
              <a:solidFill>
                <a:srgbClr val="C00000"/>
              </a:solidFill>
              <a:latin typeface="+mj-lt"/>
              <a:ea typeface="PingFang TC Light" panose="020B0300000000000000" pitchFamily="34" charset="-120"/>
            </a:endParaRPr>
          </a:p>
        </p:txBody>
      </p:sp>
      <p:pic>
        <p:nvPicPr>
          <p:cNvPr id="11" name="Picture 2" descr="https://mirrors.creativecommons.org/presskit/buttons/88x31/png/by-nc-sa.png">
            <a:extLst>
              <a:ext uri="{FF2B5EF4-FFF2-40B4-BE49-F238E27FC236}">
                <a16:creationId xmlns:a16="http://schemas.microsoft.com/office/drawing/2014/main" id="{443C2BEF-A820-5242-B95D-E4ABFA688E1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9192" y="4729253"/>
            <a:ext cx="967638" cy="338554"/>
          </a:xfrm>
          <a:prstGeom prst="rect">
            <a:avLst/>
          </a:prstGeom>
          <a:noFill/>
          <a:extLst>
            <a:ext uri="{909E8E84-426E-40DD-AFC4-6F175D3DCCD1}">
              <a14:hiddenFill xmlns:a14="http://schemas.microsoft.com/office/drawing/2010/main">
                <a:solidFill>
                  <a:srgbClr val="FFFFFF"/>
                </a:solidFill>
              </a14:hiddenFill>
            </a:ext>
          </a:extLst>
        </p:spPr>
      </p:pic>
      <p:pic>
        <p:nvPicPr>
          <p:cNvPr id="13" name="圖片 12" descr="一張含有 美工圖案 的圖片&#10;&#10;自動產生的描述">
            <a:extLst>
              <a:ext uri="{FF2B5EF4-FFF2-40B4-BE49-F238E27FC236}">
                <a16:creationId xmlns:a16="http://schemas.microsoft.com/office/drawing/2014/main" id="{800DCA64-DBCB-9048-A5F9-28DC542432CC}"/>
              </a:ext>
            </a:extLst>
          </p:cNvPr>
          <p:cNvPicPr>
            <a:picLocks noChangeAspect="1"/>
          </p:cNvPicPr>
          <p:nvPr/>
        </p:nvPicPr>
        <p:blipFill>
          <a:blip r:embed="rId4"/>
          <a:stretch>
            <a:fillRect/>
          </a:stretch>
        </p:blipFill>
        <p:spPr>
          <a:xfrm>
            <a:off x="5768100" y="531663"/>
            <a:ext cx="2776485" cy="6202783"/>
          </a:xfrm>
          <a:prstGeom prst="rect">
            <a:avLst/>
          </a:prstGeom>
        </p:spPr>
      </p:pic>
      <p:pic>
        <p:nvPicPr>
          <p:cNvPr id="14" name="圖片 13">
            <a:extLst>
              <a:ext uri="{FF2B5EF4-FFF2-40B4-BE49-F238E27FC236}">
                <a16:creationId xmlns:a16="http://schemas.microsoft.com/office/drawing/2014/main" id="{43E4DF2D-21A8-4E4B-ABA2-C78883A1A1A6}"/>
              </a:ext>
            </a:extLst>
          </p:cNvPr>
          <p:cNvPicPr>
            <a:picLocks noChangeAspect="1"/>
          </p:cNvPicPr>
          <p:nvPr/>
        </p:nvPicPr>
        <p:blipFill rotWithShape="1">
          <a:blip r:embed="rId5"/>
          <a:srcRect l="20842" t="13649" r="18784" b="16015"/>
          <a:stretch/>
        </p:blipFill>
        <p:spPr>
          <a:xfrm>
            <a:off x="6527771" y="848707"/>
            <a:ext cx="1294421" cy="1490787"/>
          </a:xfrm>
          <a:prstGeom prst="rect">
            <a:avLst/>
          </a:prstGeom>
        </p:spPr>
      </p:pic>
      <p:sp>
        <p:nvSpPr>
          <p:cNvPr id="12" name="文字方塊 11">
            <a:extLst>
              <a:ext uri="{FF2B5EF4-FFF2-40B4-BE49-F238E27FC236}">
                <a16:creationId xmlns:a16="http://schemas.microsoft.com/office/drawing/2014/main" id="{AC1FCAE4-284B-474D-A584-050438D82926}"/>
              </a:ext>
            </a:extLst>
          </p:cNvPr>
          <p:cNvSpPr txBox="1"/>
          <p:nvPr/>
        </p:nvSpPr>
        <p:spPr>
          <a:xfrm>
            <a:off x="8361081" y="202239"/>
            <a:ext cx="614271" cy="215444"/>
          </a:xfrm>
          <a:prstGeom prst="rect">
            <a:avLst/>
          </a:prstGeom>
          <a:noFill/>
        </p:spPr>
        <p:txBody>
          <a:bodyPr wrap="none" rtlCol="0">
            <a:spAutoFit/>
          </a:bodyPr>
          <a:lstStyle/>
          <a:p>
            <a:r>
              <a:rPr lang="en-US" altLang="zh-TW" sz="800" dirty="0">
                <a:solidFill>
                  <a:schemeClr val="bg1"/>
                </a:solidFill>
                <a:latin typeface="PingFang TC" panose="020B0400000000000000" pitchFamily="34" charset="-120"/>
                <a:ea typeface="PingFang TC" panose="020B0400000000000000" pitchFamily="34" charset="-120"/>
              </a:rPr>
              <a:t>110.03</a:t>
            </a:r>
            <a:r>
              <a:rPr lang="zh-TW" altLang="en-US" sz="800" dirty="0">
                <a:solidFill>
                  <a:schemeClr val="bg1"/>
                </a:solidFill>
                <a:latin typeface="PingFang TC" panose="020B0400000000000000" pitchFamily="34" charset="-120"/>
                <a:ea typeface="PingFang TC" panose="020B0400000000000000" pitchFamily="34" charset="-120"/>
              </a:rPr>
              <a:t> 版</a:t>
            </a:r>
          </a:p>
        </p:txBody>
      </p:sp>
      <p:grpSp>
        <p:nvGrpSpPr>
          <p:cNvPr id="15" name="群組 14">
            <a:extLst>
              <a:ext uri="{FF2B5EF4-FFF2-40B4-BE49-F238E27FC236}">
                <a16:creationId xmlns:a16="http://schemas.microsoft.com/office/drawing/2014/main" id="{DEFDA828-61D6-5747-AB3D-886516A11593}"/>
              </a:ext>
            </a:extLst>
          </p:cNvPr>
          <p:cNvGrpSpPr/>
          <p:nvPr/>
        </p:nvGrpSpPr>
        <p:grpSpPr>
          <a:xfrm>
            <a:off x="256228" y="178479"/>
            <a:ext cx="2191697" cy="262964"/>
            <a:chOff x="256228" y="178479"/>
            <a:chExt cx="2191697" cy="262964"/>
          </a:xfrm>
        </p:grpSpPr>
        <p:sp>
          <p:nvSpPr>
            <p:cNvPr id="16" name="文字方塊 15">
              <a:extLst>
                <a:ext uri="{FF2B5EF4-FFF2-40B4-BE49-F238E27FC236}">
                  <a16:creationId xmlns:a16="http://schemas.microsoft.com/office/drawing/2014/main" id="{15C57289-4819-6E49-8191-4CDD98C94E3F}"/>
                </a:ext>
              </a:extLst>
            </p:cNvPr>
            <p:cNvSpPr txBox="1"/>
            <p:nvPr/>
          </p:nvSpPr>
          <p:spPr>
            <a:xfrm>
              <a:off x="519192" y="202239"/>
              <a:ext cx="1928733" cy="215444"/>
            </a:xfrm>
            <a:prstGeom prst="rect">
              <a:avLst/>
            </a:prstGeom>
            <a:noFill/>
          </p:spPr>
          <p:txBody>
            <a:bodyPr wrap="none" rtlCol="0">
              <a:spAutoFit/>
            </a:bodyPr>
            <a:lstStyle/>
            <a:p>
              <a:r>
                <a:rPr lang="zh-TW" altLang="zh-TW" sz="800" dirty="0">
                  <a:solidFill>
                    <a:schemeClr val="bg1"/>
                  </a:solidFill>
                  <a:latin typeface="PingFang TC" panose="020B0400000000000000" pitchFamily="34" charset="-120"/>
                  <a:ea typeface="PingFang TC" panose="020B0400000000000000" pitchFamily="34" charset="-120"/>
                </a:rPr>
                <a:t>教育部跨領域教師發展暨人才培育計畫</a:t>
              </a:r>
              <a:endParaRPr lang="zh-TW" altLang="en-US" sz="800" dirty="0">
                <a:solidFill>
                  <a:schemeClr val="bg1"/>
                </a:solidFill>
                <a:latin typeface="PingFang TC" panose="020B0400000000000000" pitchFamily="34" charset="-120"/>
                <a:ea typeface="PingFang TC" panose="020B0400000000000000" pitchFamily="34" charset="-120"/>
              </a:endParaRPr>
            </a:p>
          </p:txBody>
        </p:sp>
        <p:pic>
          <p:nvPicPr>
            <p:cNvPr id="17" name="圖片 16">
              <a:extLst>
                <a:ext uri="{FF2B5EF4-FFF2-40B4-BE49-F238E27FC236}">
                  <a16:creationId xmlns:a16="http://schemas.microsoft.com/office/drawing/2014/main" id="{AB77B25B-9B4D-4F48-9213-B1362E22FB49}"/>
                </a:ext>
              </a:extLst>
            </p:cNvPr>
            <p:cNvPicPr>
              <a:picLocks noChangeAspect="1"/>
            </p:cNvPicPr>
            <p:nvPr/>
          </p:nvPicPr>
          <p:blipFill>
            <a:blip r:embed="rId6"/>
            <a:stretch>
              <a:fillRect/>
            </a:stretch>
          </p:blipFill>
          <p:spPr>
            <a:xfrm>
              <a:off x="256228" y="178479"/>
              <a:ext cx="262964" cy="262964"/>
            </a:xfrm>
            <a:prstGeom prst="rect">
              <a:avLst/>
            </a:prstGeom>
          </p:spPr>
        </p:pic>
      </p:grpSp>
      <p:sp>
        <p:nvSpPr>
          <p:cNvPr id="18" name="矩形 17">
            <a:extLst>
              <a:ext uri="{FF2B5EF4-FFF2-40B4-BE49-F238E27FC236}">
                <a16:creationId xmlns:a16="http://schemas.microsoft.com/office/drawing/2014/main" id="{D4BEB6F7-30A9-497D-B27F-782B97F624BD}"/>
              </a:ext>
            </a:extLst>
          </p:cNvPr>
          <p:cNvSpPr/>
          <p:nvPr/>
        </p:nvSpPr>
        <p:spPr>
          <a:xfrm>
            <a:off x="1427916" y="4694321"/>
            <a:ext cx="5207431" cy="338554"/>
          </a:xfrm>
          <a:prstGeom prst="rect">
            <a:avLst/>
          </a:prstGeom>
        </p:spPr>
        <p:txBody>
          <a:bodyPr wrap="square">
            <a:spAutoFit/>
          </a:bodyPr>
          <a:lstStyle/>
          <a:p>
            <a:r>
              <a:rPr lang="en-US" altLang="zh-TW" sz="800" dirty="0"/>
              <a:t>Welcome to use, please cite the source from design-thinking.tw. Licensed under the Creative Commons Attribution-</a:t>
            </a:r>
            <a:r>
              <a:rPr lang="en-US" altLang="zh-TW" sz="800" dirty="0" err="1"/>
              <a:t>NonCommercial</a:t>
            </a:r>
            <a:r>
              <a:rPr lang="en-US" altLang="zh-TW" sz="800" dirty="0"/>
              <a:t>-</a:t>
            </a:r>
            <a:r>
              <a:rPr lang="en-US" altLang="zh-TW" sz="800" dirty="0" err="1"/>
              <a:t>ShareAlike</a:t>
            </a:r>
            <a:r>
              <a:rPr lang="en-US" altLang="zh-TW" sz="800" dirty="0"/>
              <a:t> 3.0 Taiwan License.</a:t>
            </a:r>
            <a:endParaRPr lang="zh-TW" altLang="en-US" sz="400" dirty="0">
              <a:solidFill>
                <a:schemeClr val="tx2">
                  <a:lumMod val="25000"/>
                </a:schemeClr>
              </a:solidFill>
              <a:latin typeface="PingFang TC Light" panose="020B0300000000000000" pitchFamily="34" charset="-120"/>
              <a:ea typeface="PingFang TC Light" panose="020B0300000000000000" pitchFamily="34" charset="-120"/>
            </a:endParaRPr>
          </a:p>
        </p:txBody>
      </p:sp>
    </p:spTree>
    <p:extLst>
      <p:ext uri="{BB962C8B-B14F-4D97-AF65-F5344CB8AC3E}">
        <p14:creationId xmlns:p14="http://schemas.microsoft.com/office/powerpoint/2010/main" val="659210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Shape 634"/>
          <p:cNvSpPr txBox="1">
            <a:spLocks noGrp="1"/>
          </p:cNvSpPr>
          <p:nvPr>
            <p:ph type="title"/>
          </p:nvPr>
        </p:nvSpPr>
        <p:spPr>
          <a:xfrm>
            <a:off x="311700" y="277257"/>
            <a:ext cx="8520600" cy="572700"/>
          </a:xfrm>
          <a:prstGeom prst="rect">
            <a:avLst/>
          </a:prstGeom>
        </p:spPr>
        <p:txBody>
          <a:bodyPr lIns="91425" tIns="91425" rIns="91425" bIns="91425" anchor="t" anchorCtr="0">
            <a:noAutofit/>
          </a:bodyPr>
          <a:lstStyle/>
          <a:p>
            <a:pPr lvl="0"/>
            <a:r>
              <a:rPr lang="en-US" altLang="zh-TW" dirty="0"/>
              <a:t>The Double Diamond design process.</a:t>
            </a:r>
            <a:br>
              <a:rPr lang="en-US" altLang="zh-TW" dirty="0"/>
            </a:br>
            <a:br>
              <a:rPr lang="en-US" altLang="zh-TW" dirty="0"/>
            </a:br>
            <a:br>
              <a:rPr lang="en-US" altLang="zh-TW" dirty="0"/>
            </a:br>
            <a:br>
              <a:rPr lang="en-US" altLang="zh-TW" dirty="0"/>
            </a:br>
            <a:endParaRPr lang="en-US" altLang="zh-TW" dirty="0"/>
          </a:p>
        </p:txBody>
      </p:sp>
      <p:sp>
        <p:nvSpPr>
          <p:cNvPr id="635" name="Shape 635"/>
          <p:cNvSpPr txBox="1"/>
          <p:nvPr/>
        </p:nvSpPr>
        <p:spPr>
          <a:xfrm>
            <a:off x="2103225" y="2533375"/>
            <a:ext cx="924900" cy="380100"/>
          </a:xfrm>
          <a:prstGeom prst="rect">
            <a:avLst/>
          </a:prstGeom>
          <a:noFill/>
          <a:ln>
            <a:noFill/>
          </a:ln>
        </p:spPr>
        <p:txBody>
          <a:bodyPr lIns="91425" tIns="91425" rIns="91425" bIns="91425" anchor="t" anchorCtr="0">
            <a:noAutofit/>
          </a:bodyPr>
          <a:lstStyle/>
          <a:p>
            <a:pPr lvl="0" rtl="0">
              <a:spcBef>
                <a:spcPts val="0"/>
              </a:spcBef>
              <a:buNone/>
            </a:pPr>
            <a:r>
              <a:rPr lang="zh-TW">
                <a:solidFill>
                  <a:srgbClr val="FFFFFF"/>
                </a:solidFill>
              </a:rPr>
              <a:t>Empathy</a:t>
            </a:r>
          </a:p>
        </p:txBody>
      </p:sp>
      <p:sp>
        <p:nvSpPr>
          <p:cNvPr id="636" name="Shape 636"/>
          <p:cNvSpPr txBox="1"/>
          <p:nvPr/>
        </p:nvSpPr>
        <p:spPr>
          <a:xfrm>
            <a:off x="3028125" y="2533375"/>
            <a:ext cx="924900" cy="380100"/>
          </a:xfrm>
          <a:prstGeom prst="rect">
            <a:avLst/>
          </a:prstGeom>
          <a:noFill/>
          <a:ln>
            <a:noFill/>
          </a:ln>
        </p:spPr>
        <p:txBody>
          <a:bodyPr lIns="91425" tIns="91425" rIns="91425" bIns="91425" anchor="t" anchorCtr="0">
            <a:noAutofit/>
          </a:bodyPr>
          <a:lstStyle/>
          <a:p>
            <a:pPr lvl="0" rtl="0">
              <a:spcBef>
                <a:spcPts val="0"/>
              </a:spcBef>
              <a:buNone/>
            </a:pPr>
            <a:r>
              <a:rPr lang="zh-TW">
                <a:solidFill>
                  <a:srgbClr val="FFFFFF"/>
                </a:solidFill>
              </a:rPr>
              <a:t>Define</a:t>
            </a:r>
          </a:p>
        </p:txBody>
      </p:sp>
      <p:sp>
        <p:nvSpPr>
          <p:cNvPr id="637" name="Shape 637"/>
          <p:cNvSpPr txBox="1"/>
          <p:nvPr/>
        </p:nvSpPr>
        <p:spPr>
          <a:xfrm>
            <a:off x="4206700" y="2533375"/>
            <a:ext cx="924900" cy="380100"/>
          </a:xfrm>
          <a:prstGeom prst="rect">
            <a:avLst/>
          </a:prstGeom>
          <a:noFill/>
          <a:ln>
            <a:noFill/>
          </a:ln>
        </p:spPr>
        <p:txBody>
          <a:bodyPr lIns="91425" tIns="91425" rIns="91425" bIns="91425" anchor="t" anchorCtr="0">
            <a:noAutofit/>
          </a:bodyPr>
          <a:lstStyle/>
          <a:p>
            <a:pPr lvl="0" rtl="0">
              <a:spcBef>
                <a:spcPts val="0"/>
              </a:spcBef>
              <a:buNone/>
            </a:pPr>
            <a:r>
              <a:rPr lang="zh-TW">
                <a:solidFill>
                  <a:srgbClr val="FFFFFF"/>
                </a:solidFill>
              </a:rPr>
              <a:t>Ideate</a:t>
            </a:r>
          </a:p>
        </p:txBody>
      </p:sp>
      <p:sp>
        <p:nvSpPr>
          <p:cNvPr id="638" name="Shape 638"/>
          <p:cNvSpPr txBox="1"/>
          <p:nvPr/>
        </p:nvSpPr>
        <p:spPr>
          <a:xfrm>
            <a:off x="5309075" y="2533375"/>
            <a:ext cx="1077000" cy="380100"/>
          </a:xfrm>
          <a:prstGeom prst="rect">
            <a:avLst/>
          </a:prstGeom>
          <a:noFill/>
          <a:ln>
            <a:noFill/>
          </a:ln>
        </p:spPr>
        <p:txBody>
          <a:bodyPr lIns="91425" tIns="91425" rIns="91425" bIns="91425" anchor="t" anchorCtr="0">
            <a:noAutofit/>
          </a:bodyPr>
          <a:lstStyle/>
          <a:p>
            <a:pPr lvl="0" rtl="0">
              <a:spcBef>
                <a:spcPts val="0"/>
              </a:spcBef>
              <a:buNone/>
            </a:pPr>
            <a:r>
              <a:rPr lang="zh-TW">
                <a:solidFill>
                  <a:srgbClr val="FFFFFF"/>
                </a:solidFill>
              </a:rPr>
              <a:t>Prototype</a:t>
            </a:r>
          </a:p>
        </p:txBody>
      </p:sp>
      <p:sp>
        <p:nvSpPr>
          <p:cNvPr id="639" name="Shape 639"/>
          <p:cNvSpPr txBox="1"/>
          <p:nvPr/>
        </p:nvSpPr>
        <p:spPr>
          <a:xfrm>
            <a:off x="6513075" y="2533375"/>
            <a:ext cx="1077000" cy="380100"/>
          </a:xfrm>
          <a:prstGeom prst="rect">
            <a:avLst/>
          </a:prstGeom>
          <a:noFill/>
          <a:ln>
            <a:noFill/>
          </a:ln>
        </p:spPr>
        <p:txBody>
          <a:bodyPr lIns="91425" tIns="91425" rIns="91425" bIns="91425" anchor="t" anchorCtr="0">
            <a:noAutofit/>
          </a:bodyPr>
          <a:lstStyle/>
          <a:p>
            <a:pPr lvl="0" rtl="0">
              <a:spcBef>
                <a:spcPts val="0"/>
              </a:spcBef>
              <a:buNone/>
            </a:pPr>
            <a:r>
              <a:rPr lang="zh-TW">
                <a:solidFill>
                  <a:srgbClr val="FFFFFF"/>
                </a:solidFill>
              </a:rPr>
              <a:t>Test</a:t>
            </a:r>
          </a:p>
        </p:txBody>
      </p:sp>
      <p:sp>
        <p:nvSpPr>
          <p:cNvPr id="640" name="Shape 640"/>
          <p:cNvSpPr txBox="1"/>
          <p:nvPr/>
        </p:nvSpPr>
        <p:spPr>
          <a:xfrm>
            <a:off x="5840300" y="4545000"/>
            <a:ext cx="3092100" cy="443400"/>
          </a:xfrm>
          <a:prstGeom prst="rect">
            <a:avLst/>
          </a:prstGeom>
          <a:noFill/>
          <a:ln>
            <a:noFill/>
          </a:ln>
        </p:spPr>
        <p:txBody>
          <a:bodyPr lIns="91425" tIns="91425" rIns="91425" bIns="91425" anchor="t" anchorCtr="0">
            <a:noAutofit/>
          </a:bodyPr>
          <a:lstStyle/>
          <a:p>
            <a:pPr lvl="0">
              <a:spcBef>
                <a:spcPts val="0"/>
              </a:spcBef>
              <a:buNone/>
            </a:pPr>
            <a:r>
              <a:rPr lang="zh-TW" dirty="0"/>
              <a:t>http://www.designcouncil.org.uk/</a:t>
            </a:r>
          </a:p>
        </p:txBody>
      </p:sp>
      <p:sp>
        <p:nvSpPr>
          <p:cNvPr id="641" name="Shape 641"/>
          <p:cNvSpPr txBox="1"/>
          <p:nvPr/>
        </p:nvSpPr>
        <p:spPr>
          <a:xfrm>
            <a:off x="405374" y="1114850"/>
            <a:ext cx="3547651" cy="3268500"/>
          </a:xfrm>
          <a:prstGeom prst="rect">
            <a:avLst/>
          </a:prstGeom>
          <a:noFill/>
          <a:ln>
            <a:noFill/>
          </a:ln>
        </p:spPr>
        <p:txBody>
          <a:bodyPr lIns="91425" tIns="91425" rIns="91425" bIns="91425" anchor="t" anchorCtr="0">
            <a:noAutofit/>
          </a:bodyPr>
          <a:lstStyle/>
          <a:p>
            <a:pPr lvl="0">
              <a:lnSpc>
                <a:spcPct val="115000"/>
              </a:lnSpc>
              <a:spcAft>
                <a:spcPts val="1600"/>
              </a:spcAft>
            </a:pPr>
            <a:r>
              <a:rPr lang="en-US" altLang="zh-TW" sz="1800" dirty="0">
                <a:solidFill>
                  <a:srgbClr val="45818E"/>
                </a:solidFill>
                <a:latin typeface="PingFang TC Thin" panose="020B0200000000000000" pitchFamily="34" charset="-120"/>
                <a:ea typeface="PingFang TC Thin" panose="020B0200000000000000" pitchFamily="34" charset="-120"/>
              </a:rPr>
              <a:t>What is a double diamond?</a:t>
            </a:r>
            <a:br>
              <a:rPr lang="zh-TW" sz="1800" dirty="0">
                <a:solidFill>
                  <a:schemeClr val="dk2"/>
                </a:solidFill>
                <a:latin typeface="PingFang TC Thin" panose="020B0200000000000000" pitchFamily="34" charset="-120"/>
                <a:ea typeface="PingFang TC Thin" panose="020B0200000000000000" pitchFamily="34" charset="-120"/>
              </a:rPr>
            </a:br>
            <a:r>
              <a:rPr lang="en-US" altLang="zh-TW" sz="1200" dirty="0">
                <a:solidFill>
                  <a:schemeClr val="dk2"/>
                </a:solidFill>
                <a:latin typeface="PingFang TC Thin" panose="020B0200000000000000" pitchFamily="34" charset="-120"/>
                <a:ea typeface="PingFang TC Thin" panose="020B0200000000000000" pitchFamily="34" charset="-120"/>
              </a:rPr>
              <a:t>Double Diamond is a design process developed by the Design Council of the United Kingdom in 2005. It is a simple and visual way to depict the design process.</a:t>
            </a:r>
            <a:endParaRPr lang="zh-TW" sz="1200" dirty="0">
              <a:solidFill>
                <a:schemeClr val="dk2"/>
              </a:solidFill>
              <a:latin typeface="PingFang TC Thin" panose="020B0200000000000000" pitchFamily="34" charset="-120"/>
              <a:ea typeface="PingFang TC Thin" panose="020B0200000000000000" pitchFamily="34" charset="-120"/>
            </a:endParaRPr>
          </a:p>
          <a:p>
            <a:pPr lvl="0">
              <a:lnSpc>
                <a:spcPct val="115000"/>
              </a:lnSpc>
              <a:spcAft>
                <a:spcPts val="1600"/>
              </a:spcAft>
              <a:buClr>
                <a:schemeClr val="dk1"/>
              </a:buClr>
              <a:buSzPct val="61111"/>
            </a:pPr>
            <a:r>
              <a:rPr lang="en-US" altLang="zh-TW" sz="1800" dirty="0">
                <a:solidFill>
                  <a:srgbClr val="45818E"/>
                </a:solidFill>
                <a:latin typeface="PingFang TC Thin" panose="020B0200000000000000" pitchFamily="34" charset="-120"/>
                <a:ea typeface="PingFang TC Thin" panose="020B0200000000000000" pitchFamily="34" charset="-120"/>
              </a:rPr>
              <a:t>Double Diamond Four Stages</a:t>
            </a:r>
            <a:br>
              <a:rPr lang="zh-TW" sz="1800" dirty="0">
                <a:solidFill>
                  <a:schemeClr val="dk2"/>
                </a:solidFill>
                <a:latin typeface="PingFang TC Thin" panose="020B0200000000000000" pitchFamily="34" charset="-120"/>
                <a:ea typeface="PingFang TC Thin" panose="020B0200000000000000" pitchFamily="34" charset="-120"/>
              </a:rPr>
            </a:br>
            <a:r>
              <a:rPr lang="en-US" altLang="zh-TW" sz="1200" dirty="0">
                <a:solidFill>
                  <a:schemeClr val="dk2"/>
                </a:solidFill>
                <a:latin typeface="PingFang TC Thin" panose="020B0200000000000000" pitchFamily="34" charset="-120"/>
                <a:ea typeface="PingFang TC Thin" panose="020B0200000000000000" pitchFamily="34" charset="-120"/>
              </a:rPr>
              <a:t>Indeed, the Double Diamond design process is divided into four distinct stages: </a:t>
            </a:r>
            <a:r>
              <a:rPr lang="en-US" altLang="zh-TW" sz="1200" dirty="0">
                <a:solidFill>
                  <a:srgbClr val="FF0000"/>
                </a:solidFill>
                <a:latin typeface="PingFang TC Thin" panose="020B0200000000000000" pitchFamily="34" charset="-120"/>
                <a:ea typeface="PingFang TC Thin" panose="020B0200000000000000" pitchFamily="34" charset="-120"/>
              </a:rPr>
              <a:t>Discover, Define, Develop, and Deliver. </a:t>
            </a:r>
            <a:r>
              <a:rPr lang="en-US" altLang="zh-TW" sz="1200" dirty="0">
                <a:solidFill>
                  <a:schemeClr val="dk2"/>
                </a:solidFill>
                <a:latin typeface="PingFang TC Thin" panose="020B0200000000000000" pitchFamily="34" charset="-120"/>
                <a:ea typeface="PingFang TC Thin" panose="020B0200000000000000" pitchFamily="34" charset="-120"/>
              </a:rPr>
              <a:t>These stages reflect the divergent and convergent phases of the design process, showcasing the thinking patterns of designers.</a:t>
            </a:r>
          </a:p>
          <a:p>
            <a:pPr lvl="0">
              <a:lnSpc>
                <a:spcPct val="115000"/>
              </a:lnSpc>
              <a:spcAft>
                <a:spcPts val="1600"/>
              </a:spcAft>
              <a:buClr>
                <a:schemeClr val="dk1"/>
              </a:buClr>
              <a:buSzPct val="61111"/>
            </a:pPr>
            <a:endParaRPr lang="en-US" altLang="zh-TW" sz="1800" dirty="0">
              <a:solidFill>
                <a:schemeClr val="dk2"/>
              </a:solidFill>
              <a:latin typeface="PingFang TC Thin" panose="020B0200000000000000" pitchFamily="34" charset="-120"/>
              <a:ea typeface="PingFang TC Thin" panose="020B0200000000000000" pitchFamily="34" charset="-120"/>
            </a:endParaRPr>
          </a:p>
          <a:p>
            <a:pPr lvl="0">
              <a:lnSpc>
                <a:spcPct val="115000"/>
              </a:lnSpc>
              <a:spcAft>
                <a:spcPts val="1600"/>
              </a:spcAft>
              <a:buClr>
                <a:schemeClr val="dk1"/>
              </a:buClr>
              <a:buSzPct val="61111"/>
            </a:pPr>
            <a:endParaRPr lang="en-US" altLang="zh-TW" sz="1800" dirty="0">
              <a:solidFill>
                <a:schemeClr val="dk2"/>
              </a:solidFill>
              <a:latin typeface="PingFang TC Thin" panose="020B0200000000000000" pitchFamily="34" charset="-120"/>
              <a:ea typeface="PingFang TC Thin" panose="020B0200000000000000" pitchFamily="34" charset="-120"/>
            </a:endParaRPr>
          </a:p>
          <a:p>
            <a:pPr lvl="0">
              <a:lnSpc>
                <a:spcPct val="115000"/>
              </a:lnSpc>
              <a:spcAft>
                <a:spcPts val="1600"/>
              </a:spcAft>
              <a:buClr>
                <a:schemeClr val="dk1"/>
              </a:buClr>
              <a:buSzPct val="61111"/>
            </a:pPr>
            <a:endParaRPr lang="en-US" altLang="zh-TW" sz="1800" dirty="0">
              <a:solidFill>
                <a:schemeClr val="dk2"/>
              </a:solidFill>
              <a:latin typeface="PingFang TC Thin" panose="020B0200000000000000" pitchFamily="34" charset="-120"/>
              <a:ea typeface="PingFang TC Thin" panose="020B0200000000000000" pitchFamily="34" charset="-120"/>
            </a:endParaRPr>
          </a:p>
          <a:p>
            <a:pPr lvl="0">
              <a:lnSpc>
                <a:spcPct val="115000"/>
              </a:lnSpc>
              <a:spcAft>
                <a:spcPts val="1600"/>
              </a:spcAft>
              <a:buClr>
                <a:schemeClr val="dk1"/>
              </a:buClr>
              <a:buSzPct val="61111"/>
            </a:pPr>
            <a:endParaRPr lang="en-US" altLang="zh-TW" sz="1800" dirty="0">
              <a:solidFill>
                <a:schemeClr val="dk2"/>
              </a:solidFill>
              <a:latin typeface="PingFang TC Thin" panose="020B0200000000000000" pitchFamily="34" charset="-120"/>
              <a:ea typeface="PingFang TC Thin" panose="020B0200000000000000" pitchFamily="34" charset="-120"/>
            </a:endParaRPr>
          </a:p>
          <a:p>
            <a:pPr lvl="0">
              <a:lnSpc>
                <a:spcPct val="115000"/>
              </a:lnSpc>
              <a:spcAft>
                <a:spcPts val="1600"/>
              </a:spcAft>
              <a:buClr>
                <a:schemeClr val="dk1"/>
              </a:buClr>
              <a:buSzPct val="61111"/>
            </a:pPr>
            <a:endParaRPr lang="zh-TW" sz="1800" dirty="0">
              <a:solidFill>
                <a:schemeClr val="dk2"/>
              </a:solidFill>
              <a:latin typeface="PingFang TC Thin" panose="020B0200000000000000" pitchFamily="34" charset="-120"/>
              <a:ea typeface="PingFang TC Thin" panose="020B0200000000000000" pitchFamily="34" charset="-120"/>
            </a:endParaRPr>
          </a:p>
        </p:txBody>
      </p:sp>
      <p:pic>
        <p:nvPicPr>
          <p:cNvPr id="642" name="Shape 642"/>
          <p:cNvPicPr preferRelativeResize="0"/>
          <p:nvPr/>
        </p:nvPicPr>
        <p:blipFill>
          <a:blip r:embed="rId3">
            <a:alphaModFix/>
          </a:blip>
          <a:stretch>
            <a:fillRect/>
          </a:stretch>
        </p:blipFill>
        <p:spPr>
          <a:xfrm>
            <a:off x="4206700" y="1191050"/>
            <a:ext cx="4784399" cy="3027374"/>
          </a:xfrm>
          <a:prstGeom prst="rect">
            <a:avLst/>
          </a:prstGeom>
          <a:noFill/>
          <a:ln>
            <a:noFill/>
          </a:ln>
        </p:spPr>
      </p:pic>
    </p:spTree>
    <p:extLst>
      <p:ext uri="{BB962C8B-B14F-4D97-AF65-F5344CB8AC3E}">
        <p14:creationId xmlns:p14="http://schemas.microsoft.com/office/powerpoint/2010/main" val="1760753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83542" y="1257088"/>
            <a:ext cx="7976917" cy="2629325"/>
            <a:chOff x="623880" y="1269046"/>
            <a:chExt cx="8168031" cy="2762414"/>
          </a:xfrm>
        </p:grpSpPr>
        <p:grpSp>
          <p:nvGrpSpPr>
            <p:cNvPr id="5" name="Group 4"/>
            <p:cNvGrpSpPr/>
            <p:nvPr/>
          </p:nvGrpSpPr>
          <p:grpSpPr>
            <a:xfrm>
              <a:off x="1373367" y="1269046"/>
              <a:ext cx="6669058" cy="2762414"/>
              <a:chOff x="763355" y="1016370"/>
              <a:chExt cx="7889081" cy="3267765"/>
            </a:xfrm>
          </p:grpSpPr>
          <p:sp>
            <p:nvSpPr>
              <p:cNvPr id="3" name="Round Diagonal Corner Rectangle 2"/>
              <p:cNvSpPr/>
              <p:nvPr/>
            </p:nvSpPr>
            <p:spPr>
              <a:xfrm rot="2700000">
                <a:off x="763355" y="1016371"/>
                <a:ext cx="3267764" cy="3267764"/>
              </a:xfrm>
              <a:prstGeom prst="round2DiagRect">
                <a:avLst/>
              </a:prstGeom>
              <a:ln w="571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4" name="Round Diagonal Corner Rectangle 3"/>
              <p:cNvSpPr/>
              <p:nvPr/>
            </p:nvSpPr>
            <p:spPr>
              <a:xfrm rot="2700000">
                <a:off x="5384672" y="1016370"/>
                <a:ext cx="3267764" cy="3267764"/>
              </a:xfrm>
              <a:prstGeom prst="round2DiagRect">
                <a:avLst/>
              </a:prstGeom>
              <a:ln w="571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grpSp>
        <p:sp>
          <p:nvSpPr>
            <p:cNvPr id="6" name="Oval 5"/>
            <p:cNvSpPr/>
            <p:nvPr/>
          </p:nvSpPr>
          <p:spPr>
            <a:xfrm>
              <a:off x="4530523" y="2472695"/>
              <a:ext cx="354744" cy="354744"/>
            </a:xfrm>
            <a:prstGeom prst="ellips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Oval 6"/>
            <p:cNvSpPr/>
            <p:nvPr/>
          </p:nvSpPr>
          <p:spPr>
            <a:xfrm>
              <a:off x="623880" y="2468034"/>
              <a:ext cx="354744" cy="354744"/>
            </a:xfrm>
            <a:prstGeom prst="ellips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Oval 7"/>
            <p:cNvSpPr/>
            <p:nvPr/>
          </p:nvSpPr>
          <p:spPr>
            <a:xfrm>
              <a:off x="8437167" y="2472695"/>
              <a:ext cx="354744" cy="354744"/>
            </a:xfrm>
            <a:prstGeom prst="ellips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cxnSp>
        <p:nvCxnSpPr>
          <p:cNvPr id="11" name="Straight Connector 10"/>
          <p:cNvCxnSpPr/>
          <p:nvPr/>
        </p:nvCxnSpPr>
        <p:spPr>
          <a:xfrm>
            <a:off x="756763"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2679205"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4572000"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6506845"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8387237"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756763"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PingFang TC Thin" panose="020B0200000000000000" pitchFamily="34" charset="-120"/>
                <a:ea typeface="PingFang TC Thin" panose="020B0200000000000000" pitchFamily="34" charset="-120"/>
                <a:cs typeface="Helvetica"/>
              </a:rPr>
              <a:t>Discover</a:t>
            </a:r>
          </a:p>
        </p:txBody>
      </p:sp>
      <p:sp>
        <p:nvSpPr>
          <p:cNvPr id="17" name="TextBox 16"/>
          <p:cNvSpPr txBox="1"/>
          <p:nvPr/>
        </p:nvSpPr>
        <p:spPr>
          <a:xfrm>
            <a:off x="2679205"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Helvetica"/>
                <a:cs typeface="Helvetica"/>
              </a:rPr>
              <a:t>Define</a:t>
            </a:r>
          </a:p>
        </p:txBody>
      </p:sp>
      <p:sp>
        <p:nvSpPr>
          <p:cNvPr id="18" name="TextBox 17"/>
          <p:cNvSpPr txBox="1"/>
          <p:nvPr/>
        </p:nvSpPr>
        <p:spPr>
          <a:xfrm>
            <a:off x="4575944"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Helvetica"/>
                <a:cs typeface="Helvetica"/>
              </a:rPr>
              <a:t>Develop</a:t>
            </a:r>
          </a:p>
        </p:txBody>
      </p:sp>
      <p:sp>
        <p:nvSpPr>
          <p:cNvPr id="19" name="TextBox 18"/>
          <p:cNvSpPr txBox="1"/>
          <p:nvPr/>
        </p:nvSpPr>
        <p:spPr>
          <a:xfrm>
            <a:off x="6506845"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Helvetica"/>
                <a:cs typeface="Helvetica"/>
              </a:rPr>
              <a:t>Deliver</a:t>
            </a:r>
          </a:p>
        </p:txBody>
      </p:sp>
      <p:sp>
        <p:nvSpPr>
          <p:cNvPr id="20" name="TextBox 19"/>
          <p:cNvSpPr txBox="1"/>
          <p:nvPr/>
        </p:nvSpPr>
        <p:spPr>
          <a:xfrm rot="16200000">
            <a:off x="-116706" y="807579"/>
            <a:ext cx="1697329" cy="450863"/>
          </a:xfrm>
          <a:prstGeom prst="rect">
            <a:avLst/>
          </a:prstGeom>
          <a:noFill/>
        </p:spPr>
        <p:txBody>
          <a:bodyPr wrap="square" lIns="88468" tIns="44234" rIns="88468" bIns="44234" rtlCol="0">
            <a:spAutoFit/>
          </a:bodyPr>
          <a:lstStyle/>
          <a:p>
            <a:r>
              <a:rPr lang="en-US" sz="2300" spc="-145" dirty="0">
                <a:latin typeface="PingFang TC Thin" panose="020B0200000000000000" pitchFamily="34" charset="-120"/>
                <a:ea typeface="PingFang TC Thin" panose="020B0200000000000000" pitchFamily="34" charset="-120"/>
                <a:cs typeface="Helvetica"/>
              </a:rPr>
              <a:t>Opportunity</a:t>
            </a:r>
          </a:p>
        </p:txBody>
      </p:sp>
      <p:sp>
        <p:nvSpPr>
          <p:cNvPr id="21" name="TextBox 20"/>
          <p:cNvSpPr txBox="1"/>
          <p:nvPr/>
        </p:nvSpPr>
        <p:spPr>
          <a:xfrm rot="16200000">
            <a:off x="3685898" y="807577"/>
            <a:ext cx="1697329" cy="450863"/>
          </a:xfrm>
          <a:prstGeom prst="rect">
            <a:avLst/>
          </a:prstGeom>
          <a:noFill/>
        </p:spPr>
        <p:txBody>
          <a:bodyPr wrap="square" lIns="88468" tIns="44234" rIns="88468" bIns="44234" rtlCol="0">
            <a:spAutoFit/>
          </a:bodyPr>
          <a:lstStyle/>
          <a:p>
            <a:r>
              <a:rPr lang="en-US" sz="2300" spc="-145" dirty="0">
                <a:latin typeface="Helvetica"/>
                <a:cs typeface="Helvetica"/>
              </a:rPr>
              <a:t>Design Brief</a:t>
            </a:r>
          </a:p>
        </p:txBody>
      </p:sp>
      <p:sp>
        <p:nvSpPr>
          <p:cNvPr id="23" name="TextBox 22"/>
          <p:cNvSpPr txBox="1"/>
          <p:nvPr/>
        </p:nvSpPr>
        <p:spPr>
          <a:xfrm rot="16200000">
            <a:off x="7538572" y="807577"/>
            <a:ext cx="1697329" cy="450863"/>
          </a:xfrm>
          <a:prstGeom prst="rect">
            <a:avLst/>
          </a:prstGeom>
          <a:noFill/>
        </p:spPr>
        <p:txBody>
          <a:bodyPr wrap="square" lIns="88468" tIns="44234" rIns="88468" bIns="44234" rtlCol="0">
            <a:spAutoFit/>
          </a:bodyPr>
          <a:lstStyle/>
          <a:p>
            <a:r>
              <a:rPr lang="en-US" sz="2300" spc="-145" dirty="0">
                <a:latin typeface="Helvetica"/>
                <a:cs typeface="Helvetica"/>
              </a:rPr>
              <a:t>Concept</a:t>
            </a:r>
          </a:p>
        </p:txBody>
      </p:sp>
      <p:sp>
        <p:nvSpPr>
          <p:cNvPr id="2" name="Rectangle 1"/>
          <p:cNvSpPr/>
          <p:nvPr/>
        </p:nvSpPr>
        <p:spPr>
          <a:xfrm>
            <a:off x="2679205" y="184344"/>
            <a:ext cx="6164026" cy="4868495"/>
          </a:xfrm>
          <a:prstGeom prst="rect">
            <a:avLst/>
          </a:prstGeom>
          <a:ln>
            <a:noFill/>
          </a:ln>
        </p:spPr>
        <p:style>
          <a:lnRef idx="2">
            <a:schemeClr val="dk1"/>
          </a:lnRef>
          <a:fillRef idx="1">
            <a:schemeClr val="lt1"/>
          </a:fillRef>
          <a:effectRef idx="0">
            <a:schemeClr val="dk1"/>
          </a:effectRef>
          <a:fontRef idx="minor">
            <a:schemeClr val="dk1"/>
          </a:fontRef>
        </p:style>
        <p:txBody>
          <a:bodyPr lIns="88468" tIns="44234" rIns="88468" bIns="44234" rtlCol="0" anchor="ctr"/>
          <a:lstStyle/>
          <a:p>
            <a:pPr algn="ctr"/>
            <a:endParaRPr lang="en-US"/>
          </a:p>
        </p:txBody>
      </p:sp>
      <p:sp>
        <p:nvSpPr>
          <p:cNvPr id="10" name="TextBox 9"/>
          <p:cNvSpPr txBox="1"/>
          <p:nvPr/>
        </p:nvSpPr>
        <p:spPr>
          <a:xfrm>
            <a:off x="2931273" y="725307"/>
            <a:ext cx="3269307" cy="1381994"/>
          </a:xfrm>
          <a:prstGeom prst="rect">
            <a:avLst/>
          </a:prstGeom>
          <a:noFill/>
        </p:spPr>
        <p:txBody>
          <a:bodyPr wrap="square" lIns="88468" tIns="44234" rIns="88468" bIns="44234" rtlCol="0">
            <a:spAutoFit/>
          </a:bodyPr>
          <a:lstStyle/>
          <a:p>
            <a:r>
              <a:rPr lang="en-US" dirty="0">
                <a:latin typeface="PingFang TC Thin" panose="020B0200000000000000" pitchFamily="34" charset="-120"/>
                <a:ea typeface="PingFang TC Thin" panose="020B0200000000000000" pitchFamily="34" charset="-120"/>
                <a:cs typeface="Helvetica" charset="0"/>
              </a:rPr>
              <a:t>The first quarter of the Double Diamond model covers the start of the project. Designers try to look at the world in a </a:t>
            </a:r>
            <a:r>
              <a:rPr lang="en-US" dirty="0">
                <a:solidFill>
                  <a:srgbClr val="FF0000"/>
                </a:solidFill>
                <a:latin typeface="PingFang TC" panose="020B0400000000000000" pitchFamily="34" charset="-120"/>
                <a:ea typeface="PingFang TC" panose="020B0400000000000000" pitchFamily="34" charset="-120"/>
                <a:cs typeface="Helvetica" charset="0"/>
              </a:rPr>
              <a:t>fresh way</a:t>
            </a:r>
            <a:r>
              <a:rPr lang="en-US" dirty="0">
                <a:latin typeface="PingFang TC Thin" panose="020B0200000000000000" pitchFamily="34" charset="-120"/>
                <a:ea typeface="PingFang TC Thin" panose="020B0200000000000000" pitchFamily="34" charset="-120"/>
                <a:cs typeface="Helvetica" charset="0"/>
              </a:rPr>
              <a:t>, </a:t>
            </a:r>
            <a:r>
              <a:rPr lang="en-US" dirty="0">
                <a:solidFill>
                  <a:srgbClr val="FF0000"/>
                </a:solidFill>
                <a:latin typeface="PingFang TC" panose="020B0400000000000000" pitchFamily="34" charset="-120"/>
                <a:ea typeface="PingFang TC" panose="020B0400000000000000" pitchFamily="34" charset="-120"/>
                <a:cs typeface="Helvetica" charset="0"/>
              </a:rPr>
              <a:t>notice new things </a:t>
            </a:r>
            <a:r>
              <a:rPr lang="en-US" dirty="0">
                <a:latin typeface="PingFang TC Thin" panose="020B0200000000000000" pitchFamily="34" charset="-120"/>
                <a:ea typeface="PingFang TC Thin" panose="020B0200000000000000" pitchFamily="34" charset="-120"/>
                <a:cs typeface="Helvetica" charset="0"/>
              </a:rPr>
              <a:t>and </a:t>
            </a:r>
            <a:r>
              <a:rPr lang="en-US" dirty="0">
                <a:solidFill>
                  <a:srgbClr val="FF0000"/>
                </a:solidFill>
                <a:latin typeface="PingFang TC" panose="020B0400000000000000" pitchFamily="34" charset="-120"/>
                <a:ea typeface="PingFang TC" panose="020B0400000000000000" pitchFamily="34" charset="-120"/>
                <a:cs typeface="Helvetica" charset="0"/>
              </a:rPr>
              <a:t>gather insights</a:t>
            </a:r>
            <a:r>
              <a:rPr lang="en-US" dirty="0">
                <a:latin typeface="PingFang TC Thin" panose="020B0200000000000000" pitchFamily="34" charset="-120"/>
                <a:ea typeface="PingFang TC Thin" panose="020B0200000000000000" pitchFamily="34" charset="-120"/>
                <a:cs typeface="Helvetica" charset="0"/>
              </a:rPr>
              <a:t>.</a:t>
            </a:r>
          </a:p>
          <a:p>
            <a:r>
              <a:rPr lang="en-US" dirty="0">
                <a:latin typeface="PingFang TC Thin" panose="020B0200000000000000" pitchFamily="34" charset="-120"/>
                <a:ea typeface="PingFang TC Thin" panose="020B0200000000000000" pitchFamily="34" charset="-120"/>
                <a:cs typeface="Helvetica" charset="0"/>
              </a:rPr>
              <a:t>(Design Council, 2017)</a:t>
            </a:r>
          </a:p>
        </p:txBody>
      </p:sp>
    </p:spTree>
    <p:extLst>
      <p:ext uri="{BB962C8B-B14F-4D97-AF65-F5344CB8AC3E}">
        <p14:creationId xmlns:p14="http://schemas.microsoft.com/office/powerpoint/2010/main" val="734366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83542" y="1257088"/>
            <a:ext cx="7976917" cy="2629325"/>
            <a:chOff x="623880" y="1269046"/>
            <a:chExt cx="8168031" cy="2762414"/>
          </a:xfrm>
        </p:grpSpPr>
        <p:grpSp>
          <p:nvGrpSpPr>
            <p:cNvPr id="5" name="Group 4"/>
            <p:cNvGrpSpPr/>
            <p:nvPr/>
          </p:nvGrpSpPr>
          <p:grpSpPr>
            <a:xfrm>
              <a:off x="1373367" y="1269046"/>
              <a:ext cx="6669058" cy="2762414"/>
              <a:chOff x="763355" y="1016370"/>
              <a:chExt cx="7889081" cy="3267765"/>
            </a:xfrm>
          </p:grpSpPr>
          <p:sp>
            <p:nvSpPr>
              <p:cNvPr id="3" name="Round Diagonal Corner Rectangle 2"/>
              <p:cNvSpPr/>
              <p:nvPr/>
            </p:nvSpPr>
            <p:spPr>
              <a:xfrm rot="2700000">
                <a:off x="763355" y="1016371"/>
                <a:ext cx="3267764" cy="3267764"/>
              </a:xfrm>
              <a:prstGeom prst="round2DiagRect">
                <a:avLst/>
              </a:prstGeom>
              <a:ln w="571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4" name="Round Diagonal Corner Rectangle 3"/>
              <p:cNvSpPr/>
              <p:nvPr/>
            </p:nvSpPr>
            <p:spPr>
              <a:xfrm rot="2700000">
                <a:off x="5384672" y="1016370"/>
                <a:ext cx="3267764" cy="3267764"/>
              </a:xfrm>
              <a:prstGeom prst="round2DiagRect">
                <a:avLst/>
              </a:prstGeom>
              <a:ln w="571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grpSp>
        <p:sp>
          <p:nvSpPr>
            <p:cNvPr id="6" name="Oval 5"/>
            <p:cNvSpPr/>
            <p:nvPr/>
          </p:nvSpPr>
          <p:spPr>
            <a:xfrm>
              <a:off x="4530523" y="2472695"/>
              <a:ext cx="354744" cy="354744"/>
            </a:xfrm>
            <a:prstGeom prst="ellips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Oval 6"/>
            <p:cNvSpPr/>
            <p:nvPr/>
          </p:nvSpPr>
          <p:spPr>
            <a:xfrm>
              <a:off x="623880" y="2468034"/>
              <a:ext cx="354744" cy="354744"/>
            </a:xfrm>
            <a:prstGeom prst="ellips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Oval 7"/>
            <p:cNvSpPr/>
            <p:nvPr/>
          </p:nvSpPr>
          <p:spPr>
            <a:xfrm>
              <a:off x="8437167" y="2472695"/>
              <a:ext cx="354744" cy="354744"/>
            </a:xfrm>
            <a:prstGeom prst="ellips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cxnSp>
        <p:nvCxnSpPr>
          <p:cNvPr id="11" name="Straight Connector 10"/>
          <p:cNvCxnSpPr/>
          <p:nvPr/>
        </p:nvCxnSpPr>
        <p:spPr>
          <a:xfrm>
            <a:off x="756763"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2679205"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4572000"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6506845"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8387237"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756763"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Helvetica"/>
                <a:cs typeface="Helvetica"/>
              </a:rPr>
              <a:t>Discover</a:t>
            </a:r>
          </a:p>
        </p:txBody>
      </p:sp>
      <p:sp>
        <p:nvSpPr>
          <p:cNvPr id="17" name="TextBox 16"/>
          <p:cNvSpPr txBox="1"/>
          <p:nvPr/>
        </p:nvSpPr>
        <p:spPr>
          <a:xfrm>
            <a:off x="2679205"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PingFang TC Thin" panose="020B0200000000000000" pitchFamily="34" charset="-120"/>
                <a:ea typeface="PingFang TC Thin" panose="020B0200000000000000" pitchFamily="34" charset="-120"/>
                <a:cs typeface="Helvetica"/>
              </a:rPr>
              <a:t>Define</a:t>
            </a:r>
          </a:p>
        </p:txBody>
      </p:sp>
      <p:sp>
        <p:nvSpPr>
          <p:cNvPr id="18" name="TextBox 17"/>
          <p:cNvSpPr txBox="1"/>
          <p:nvPr/>
        </p:nvSpPr>
        <p:spPr>
          <a:xfrm>
            <a:off x="4575944"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Helvetica"/>
                <a:cs typeface="Helvetica"/>
              </a:rPr>
              <a:t>Develop</a:t>
            </a:r>
          </a:p>
        </p:txBody>
      </p:sp>
      <p:sp>
        <p:nvSpPr>
          <p:cNvPr id="19" name="TextBox 18"/>
          <p:cNvSpPr txBox="1"/>
          <p:nvPr/>
        </p:nvSpPr>
        <p:spPr>
          <a:xfrm>
            <a:off x="6506845"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Helvetica"/>
                <a:cs typeface="Helvetica"/>
              </a:rPr>
              <a:t>Deliver</a:t>
            </a:r>
          </a:p>
        </p:txBody>
      </p:sp>
      <p:sp>
        <p:nvSpPr>
          <p:cNvPr id="20" name="TextBox 19"/>
          <p:cNvSpPr txBox="1"/>
          <p:nvPr/>
        </p:nvSpPr>
        <p:spPr>
          <a:xfrm rot="16200000">
            <a:off x="-116706" y="807579"/>
            <a:ext cx="1697329" cy="450863"/>
          </a:xfrm>
          <a:prstGeom prst="rect">
            <a:avLst/>
          </a:prstGeom>
          <a:noFill/>
        </p:spPr>
        <p:txBody>
          <a:bodyPr wrap="square" lIns="88468" tIns="44234" rIns="88468" bIns="44234" rtlCol="0">
            <a:spAutoFit/>
          </a:bodyPr>
          <a:lstStyle/>
          <a:p>
            <a:r>
              <a:rPr lang="en-US" sz="2300" spc="-145" dirty="0">
                <a:latin typeface="Helvetica"/>
                <a:cs typeface="Helvetica"/>
              </a:rPr>
              <a:t>Opportunity</a:t>
            </a:r>
          </a:p>
        </p:txBody>
      </p:sp>
      <p:sp>
        <p:nvSpPr>
          <p:cNvPr id="21" name="TextBox 20"/>
          <p:cNvSpPr txBox="1"/>
          <p:nvPr/>
        </p:nvSpPr>
        <p:spPr>
          <a:xfrm rot="16200000">
            <a:off x="3685898" y="807577"/>
            <a:ext cx="1697329" cy="450863"/>
          </a:xfrm>
          <a:prstGeom prst="rect">
            <a:avLst/>
          </a:prstGeom>
          <a:noFill/>
        </p:spPr>
        <p:txBody>
          <a:bodyPr wrap="square" lIns="88468" tIns="44234" rIns="88468" bIns="44234" rtlCol="0">
            <a:spAutoFit/>
          </a:bodyPr>
          <a:lstStyle/>
          <a:p>
            <a:r>
              <a:rPr lang="en-US" sz="2300" spc="-145" dirty="0">
                <a:latin typeface="PingFang TC Thin" panose="020B0200000000000000" pitchFamily="34" charset="-120"/>
                <a:ea typeface="PingFang TC Thin" panose="020B0200000000000000" pitchFamily="34" charset="-120"/>
                <a:cs typeface="Helvetica"/>
              </a:rPr>
              <a:t>Design Brief</a:t>
            </a:r>
          </a:p>
        </p:txBody>
      </p:sp>
      <p:sp>
        <p:nvSpPr>
          <p:cNvPr id="23" name="TextBox 22"/>
          <p:cNvSpPr txBox="1"/>
          <p:nvPr/>
        </p:nvSpPr>
        <p:spPr>
          <a:xfrm rot="16200000">
            <a:off x="7538572" y="807577"/>
            <a:ext cx="1697329" cy="450863"/>
          </a:xfrm>
          <a:prstGeom prst="rect">
            <a:avLst/>
          </a:prstGeom>
          <a:noFill/>
        </p:spPr>
        <p:txBody>
          <a:bodyPr wrap="square" lIns="88468" tIns="44234" rIns="88468" bIns="44234" rtlCol="0">
            <a:spAutoFit/>
          </a:bodyPr>
          <a:lstStyle/>
          <a:p>
            <a:r>
              <a:rPr lang="en-US" sz="2300" spc="-145" dirty="0">
                <a:latin typeface="Helvetica"/>
                <a:cs typeface="Helvetica"/>
              </a:rPr>
              <a:t>Concept</a:t>
            </a:r>
          </a:p>
        </p:txBody>
      </p:sp>
      <p:sp>
        <p:nvSpPr>
          <p:cNvPr id="2" name="Rectangle 1"/>
          <p:cNvSpPr/>
          <p:nvPr/>
        </p:nvSpPr>
        <p:spPr>
          <a:xfrm>
            <a:off x="4688278" y="184344"/>
            <a:ext cx="4154954" cy="4868495"/>
          </a:xfrm>
          <a:prstGeom prst="rect">
            <a:avLst/>
          </a:prstGeom>
          <a:ln>
            <a:noFill/>
          </a:ln>
        </p:spPr>
        <p:style>
          <a:lnRef idx="2">
            <a:schemeClr val="dk1"/>
          </a:lnRef>
          <a:fillRef idx="1">
            <a:schemeClr val="lt1"/>
          </a:fillRef>
          <a:effectRef idx="0">
            <a:schemeClr val="dk1"/>
          </a:effectRef>
          <a:fontRef idx="minor">
            <a:schemeClr val="dk1"/>
          </a:fontRef>
        </p:style>
        <p:txBody>
          <a:bodyPr lIns="88468" tIns="44234" rIns="88468" bIns="44234" rtlCol="0" anchor="ctr"/>
          <a:lstStyle/>
          <a:p>
            <a:pPr algn="ctr"/>
            <a:endParaRPr lang="en-US"/>
          </a:p>
        </p:txBody>
      </p:sp>
      <p:sp>
        <p:nvSpPr>
          <p:cNvPr id="25" name="Rectangle 24"/>
          <p:cNvSpPr/>
          <p:nvPr/>
        </p:nvSpPr>
        <p:spPr>
          <a:xfrm>
            <a:off x="583543" y="90661"/>
            <a:ext cx="2095662" cy="4868495"/>
          </a:xfrm>
          <a:prstGeom prst="rect">
            <a:avLst/>
          </a:prstGeom>
          <a:ln>
            <a:noFill/>
          </a:ln>
        </p:spPr>
        <p:style>
          <a:lnRef idx="2">
            <a:schemeClr val="dk1"/>
          </a:lnRef>
          <a:fillRef idx="1">
            <a:schemeClr val="lt1"/>
          </a:fillRef>
          <a:effectRef idx="0">
            <a:schemeClr val="dk1"/>
          </a:effectRef>
          <a:fontRef idx="minor">
            <a:schemeClr val="dk1"/>
          </a:fontRef>
        </p:style>
        <p:txBody>
          <a:bodyPr lIns="88468" tIns="44234" rIns="88468" bIns="44234" rtlCol="0" anchor="ctr"/>
          <a:lstStyle/>
          <a:p>
            <a:pPr algn="ctr"/>
            <a:endParaRPr lang="en-US"/>
          </a:p>
        </p:txBody>
      </p:sp>
      <p:sp>
        <p:nvSpPr>
          <p:cNvPr id="27" name="TextBox 26"/>
          <p:cNvSpPr txBox="1"/>
          <p:nvPr/>
        </p:nvSpPr>
        <p:spPr>
          <a:xfrm>
            <a:off x="4892497" y="725307"/>
            <a:ext cx="3269307" cy="2459211"/>
          </a:xfrm>
          <a:prstGeom prst="rect">
            <a:avLst/>
          </a:prstGeom>
          <a:noFill/>
        </p:spPr>
        <p:txBody>
          <a:bodyPr wrap="square" lIns="88468" tIns="44234" rIns="88468" bIns="44234" rtlCol="0">
            <a:spAutoFit/>
          </a:bodyPr>
          <a:lstStyle/>
          <a:p>
            <a:r>
              <a:rPr lang="en-US" dirty="0">
                <a:latin typeface="PingFang TC Thin" panose="020B0200000000000000" pitchFamily="34" charset="-120"/>
                <a:ea typeface="PingFang TC Thin" panose="020B0200000000000000" pitchFamily="34" charset="-120"/>
                <a:cs typeface="Helvetica" charset="0"/>
              </a:rPr>
              <a:t>The second quarter represents the definition stage, in which designers try to </a:t>
            </a:r>
            <a:r>
              <a:rPr lang="en-US" dirty="0">
                <a:solidFill>
                  <a:srgbClr val="FF0000"/>
                </a:solidFill>
                <a:latin typeface="PingFang TC" panose="020B0400000000000000" pitchFamily="34" charset="-120"/>
                <a:ea typeface="PingFang TC" panose="020B0400000000000000" pitchFamily="34" charset="-120"/>
                <a:cs typeface="Helvetica" charset="0"/>
              </a:rPr>
              <a:t>make sense of all the possibilities</a:t>
            </a:r>
            <a:r>
              <a:rPr lang="en-US" dirty="0">
                <a:latin typeface="PingFang TC Thin" panose="020B0200000000000000" pitchFamily="34" charset="-120"/>
                <a:ea typeface="PingFang TC Thin" panose="020B0200000000000000" pitchFamily="34" charset="-120"/>
                <a:cs typeface="Helvetica" charset="0"/>
              </a:rPr>
              <a:t> identified in the Discover phase. Which matters most? Which should we </a:t>
            </a:r>
            <a:r>
              <a:rPr lang="en-US" dirty="0">
                <a:solidFill>
                  <a:srgbClr val="FF0000"/>
                </a:solidFill>
                <a:latin typeface="PingFang TC" panose="020B0400000000000000" pitchFamily="34" charset="-120"/>
                <a:ea typeface="PingFang TC" panose="020B0400000000000000" pitchFamily="34" charset="-120"/>
                <a:cs typeface="Helvetica" charset="0"/>
              </a:rPr>
              <a:t>act on first</a:t>
            </a:r>
            <a:r>
              <a:rPr lang="en-US" dirty="0">
                <a:latin typeface="PingFang TC Thin" panose="020B0200000000000000" pitchFamily="34" charset="-120"/>
                <a:ea typeface="PingFang TC Thin" panose="020B0200000000000000" pitchFamily="34" charset="-120"/>
                <a:cs typeface="Helvetica" charset="0"/>
              </a:rPr>
              <a:t>? What is </a:t>
            </a:r>
            <a:r>
              <a:rPr lang="en-US" dirty="0">
                <a:solidFill>
                  <a:srgbClr val="FF0000"/>
                </a:solidFill>
                <a:latin typeface="PingFang TC" panose="020B0400000000000000" pitchFamily="34" charset="-120"/>
                <a:ea typeface="PingFang TC" panose="020B0400000000000000" pitchFamily="34" charset="-120"/>
                <a:cs typeface="Helvetica" charset="0"/>
              </a:rPr>
              <a:t>feasible</a:t>
            </a:r>
            <a:r>
              <a:rPr lang="en-US" dirty="0">
                <a:latin typeface="PingFang TC Thin" panose="020B0200000000000000" pitchFamily="34" charset="-120"/>
                <a:ea typeface="PingFang TC Thin" panose="020B0200000000000000" pitchFamily="34" charset="-120"/>
                <a:cs typeface="Helvetica" charset="0"/>
              </a:rPr>
              <a:t>? The goal here is to develop a clear </a:t>
            </a:r>
            <a:r>
              <a:rPr lang="en-US" dirty="0">
                <a:solidFill>
                  <a:srgbClr val="FF0000"/>
                </a:solidFill>
                <a:latin typeface="PingFang TC" panose="020B0400000000000000" pitchFamily="34" charset="-120"/>
                <a:ea typeface="PingFang TC" panose="020B0400000000000000" pitchFamily="34" charset="-120"/>
                <a:cs typeface="Helvetica" charset="0"/>
              </a:rPr>
              <a:t>creative brief </a:t>
            </a:r>
            <a:r>
              <a:rPr lang="en-US" dirty="0">
                <a:latin typeface="PingFang TC Thin" panose="020B0200000000000000" pitchFamily="34" charset="-120"/>
                <a:ea typeface="PingFang TC Thin" panose="020B0200000000000000" pitchFamily="34" charset="-120"/>
                <a:cs typeface="Helvetica" charset="0"/>
              </a:rPr>
              <a:t>that frames the fundamental design challenge.</a:t>
            </a:r>
          </a:p>
          <a:p>
            <a:r>
              <a:rPr lang="en-US" dirty="0">
                <a:latin typeface="PingFang TC Thin" panose="020B0200000000000000" pitchFamily="34" charset="-120"/>
                <a:ea typeface="PingFang TC Thin" panose="020B0200000000000000" pitchFamily="34" charset="-120"/>
                <a:cs typeface="Helvetica" charset="0"/>
              </a:rPr>
              <a:t>(Design Council, 2017)</a:t>
            </a:r>
          </a:p>
        </p:txBody>
      </p:sp>
    </p:spTree>
    <p:extLst>
      <p:ext uri="{BB962C8B-B14F-4D97-AF65-F5344CB8AC3E}">
        <p14:creationId xmlns:p14="http://schemas.microsoft.com/office/powerpoint/2010/main" val="1598587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83542" y="1257088"/>
            <a:ext cx="7976917" cy="2629325"/>
            <a:chOff x="623880" y="1269046"/>
            <a:chExt cx="8168031" cy="2762414"/>
          </a:xfrm>
        </p:grpSpPr>
        <p:grpSp>
          <p:nvGrpSpPr>
            <p:cNvPr id="5" name="Group 4"/>
            <p:cNvGrpSpPr/>
            <p:nvPr/>
          </p:nvGrpSpPr>
          <p:grpSpPr>
            <a:xfrm>
              <a:off x="1373367" y="1269046"/>
              <a:ext cx="6669058" cy="2762414"/>
              <a:chOff x="763355" y="1016370"/>
              <a:chExt cx="7889081" cy="3267765"/>
            </a:xfrm>
          </p:grpSpPr>
          <p:sp>
            <p:nvSpPr>
              <p:cNvPr id="3" name="Round Diagonal Corner Rectangle 2"/>
              <p:cNvSpPr/>
              <p:nvPr/>
            </p:nvSpPr>
            <p:spPr>
              <a:xfrm rot="2700000">
                <a:off x="763355" y="1016371"/>
                <a:ext cx="3267764" cy="3267764"/>
              </a:xfrm>
              <a:prstGeom prst="round2DiagRect">
                <a:avLst/>
              </a:prstGeom>
              <a:ln w="571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4" name="Round Diagonal Corner Rectangle 3"/>
              <p:cNvSpPr/>
              <p:nvPr/>
            </p:nvSpPr>
            <p:spPr>
              <a:xfrm rot="2700000">
                <a:off x="5384672" y="1016370"/>
                <a:ext cx="3267764" cy="3267764"/>
              </a:xfrm>
              <a:prstGeom prst="round2DiagRect">
                <a:avLst/>
              </a:prstGeom>
              <a:ln w="571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grpSp>
        <p:sp>
          <p:nvSpPr>
            <p:cNvPr id="6" name="Oval 5"/>
            <p:cNvSpPr/>
            <p:nvPr/>
          </p:nvSpPr>
          <p:spPr>
            <a:xfrm>
              <a:off x="4530523" y="2472695"/>
              <a:ext cx="354744" cy="354744"/>
            </a:xfrm>
            <a:prstGeom prst="ellips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Oval 6"/>
            <p:cNvSpPr/>
            <p:nvPr/>
          </p:nvSpPr>
          <p:spPr>
            <a:xfrm>
              <a:off x="623880" y="2468034"/>
              <a:ext cx="354744" cy="354744"/>
            </a:xfrm>
            <a:prstGeom prst="ellips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Oval 7"/>
            <p:cNvSpPr/>
            <p:nvPr/>
          </p:nvSpPr>
          <p:spPr>
            <a:xfrm>
              <a:off x="8437167" y="2472695"/>
              <a:ext cx="354744" cy="354744"/>
            </a:xfrm>
            <a:prstGeom prst="ellips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cxnSp>
        <p:nvCxnSpPr>
          <p:cNvPr id="11" name="Straight Connector 10"/>
          <p:cNvCxnSpPr/>
          <p:nvPr/>
        </p:nvCxnSpPr>
        <p:spPr>
          <a:xfrm>
            <a:off x="756763"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2679205"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4572000"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6506845"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8387237"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756763"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Helvetica"/>
                <a:cs typeface="Helvetica"/>
              </a:rPr>
              <a:t>Discover</a:t>
            </a:r>
          </a:p>
        </p:txBody>
      </p:sp>
      <p:sp>
        <p:nvSpPr>
          <p:cNvPr id="17" name="TextBox 16"/>
          <p:cNvSpPr txBox="1"/>
          <p:nvPr/>
        </p:nvSpPr>
        <p:spPr>
          <a:xfrm>
            <a:off x="2679205"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Helvetica"/>
                <a:cs typeface="Helvetica"/>
              </a:rPr>
              <a:t>Define</a:t>
            </a:r>
          </a:p>
        </p:txBody>
      </p:sp>
      <p:sp>
        <p:nvSpPr>
          <p:cNvPr id="18" name="TextBox 17"/>
          <p:cNvSpPr txBox="1"/>
          <p:nvPr/>
        </p:nvSpPr>
        <p:spPr>
          <a:xfrm>
            <a:off x="4575944"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PingFang TC Thin" panose="020B0200000000000000" pitchFamily="34" charset="-120"/>
                <a:ea typeface="PingFang TC Thin" panose="020B0200000000000000" pitchFamily="34" charset="-120"/>
                <a:cs typeface="Helvetica"/>
              </a:rPr>
              <a:t>Develop</a:t>
            </a:r>
          </a:p>
        </p:txBody>
      </p:sp>
      <p:sp>
        <p:nvSpPr>
          <p:cNvPr id="19" name="TextBox 18"/>
          <p:cNvSpPr txBox="1"/>
          <p:nvPr/>
        </p:nvSpPr>
        <p:spPr>
          <a:xfrm>
            <a:off x="6506845"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Helvetica"/>
                <a:cs typeface="Helvetica"/>
              </a:rPr>
              <a:t>Deliver</a:t>
            </a:r>
          </a:p>
        </p:txBody>
      </p:sp>
      <p:sp>
        <p:nvSpPr>
          <p:cNvPr id="20" name="TextBox 19"/>
          <p:cNvSpPr txBox="1"/>
          <p:nvPr/>
        </p:nvSpPr>
        <p:spPr>
          <a:xfrm rot="16200000">
            <a:off x="-116706" y="807579"/>
            <a:ext cx="1697329" cy="450863"/>
          </a:xfrm>
          <a:prstGeom prst="rect">
            <a:avLst/>
          </a:prstGeom>
          <a:noFill/>
        </p:spPr>
        <p:txBody>
          <a:bodyPr wrap="square" lIns="88468" tIns="44234" rIns="88468" bIns="44234" rtlCol="0">
            <a:spAutoFit/>
          </a:bodyPr>
          <a:lstStyle/>
          <a:p>
            <a:r>
              <a:rPr lang="en-US" sz="2300" spc="-145" dirty="0">
                <a:latin typeface="Helvetica"/>
                <a:cs typeface="Helvetica"/>
              </a:rPr>
              <a:t>Opportunity</a:t>
            </a:r>
          </a:p>
        </p:txBody>
      </p:sp>
      <p:sp>
        <p:nvSpPr>
          <p:cNvPr id="23" name="TextBox 22"/>
          <p:cNvSpPr txBox="1"/>
          <p:nvPr/>
        </p:nvSpPr>
        <p:spPr>
          <a:xfrm rot="16200000">
            <a:off x="7538572" y="807577"/>
            <a:ext cx="1697329" cy="450863"/>
          </a:xfrm>
          <a:prstGeom prst="rect">
            <a:avLst/>
          </a:prstGeom>
          <a:noFill/>
        </p:spPr>
        <p:txBody>
          <a:bodyPr wrap="square" lIns="88468" tIns="44234" rIns="88468" bIns="44234" rtlCol="0">
            <a:spAutoFit/>
          </a:bodyPr>
          <a:lstStyle/>
          <a:p>
            <a:r>
              <a:rPr lang="en-US" sz="2300" spc="-145" dirty="0">
                <a:latin typeface="Helvetica"/>
                <a:cs typeface="Helvetica"/>
              </a:rPr>
              <a:t>Concept</a:t>
            </a:r>
          </a:p>
        </p:txBody>
      </p:sp>
      <p:sp>
        <p:nvSpPr>
          <p:cNvPr id="2" name="Rectangle 1"/>
          <p:cNvSpPr/>
          <p:nvPr/>
        </p:nvSpPr>
        <p:spPr>
          <a:xfrm>
            <a:off x="6506846" y="184344"/>
            <a:ext cx="2336386" cy="4868495"/>
          </a:xfrm>
          <a:prstGeom prst="rect">
            <a:avLst/>
          </a:prstGeom>
          <a:ln>
            <a:noFill/>
          </a:ln>
        </p:spPr>
        <p:style>
          <a:lnRef idx="2">
            <a:schemeClr val="dk1"/>
          </a:lnRef>
          <a:fillRef idx="1">
            <a:schemeClr val="lt1"/>
          </a:fillRef>
          <a:effectRef idx="0">
            <a:schemeClr val="dk1"/>
          </a:effectRef>
          <a:fontRef idx="minor">
            <a:schemeClr val="dk1"/>
          </a:fontRef>
        </p:style>
        <p:txBody>
          <a:bodyPr lIns="88468" tIns="44234" rIns="88468" bIns="44234" rtlCol="0" anchor="ctr"/>
          <a:lstStyle/>
          <a:p>
            <a:pPr algn="ctr"/>
            <a:endParaRPr lang="en-US"/>
          </a:p>
        </p:txBody>
      </p:sp>
      <p:sp>
        <p:nvSpPr>
          <p:cNvPr id="25" name="Rectangle 24"/>
          <p:cNvSpPr/>
          <p:nvPr/>
        </p:nvSpPr>
        <p:spPr>
          <a:xfrm>
            <a:off x="583542" y="90661"/>
            <a:ext cx="3862879" cy="4868495"/>
          </a:xfrm>
          <a:prstGeom prst="rect">
            <a:avLst/>
          </a:prstGeom>
          <a:ln>
            <a:noFill/>
          </a:ln>
        </p:spPr>
        <p:style>
          <a:lnRef idx="2">
            <a:schemeClr val="dk1"/>
          </a:lnRef>
          <a:fillRef idx="1">
            <a:schemeClr val="lt1"/>
          </a:fillRef>
          <a:effectRef idx="0">
            <a:schemeClr val="dk1"/>
          </a:effectRef>
          <a:fontRef idx="minor">
            <a:schemeClr val="dk1"/>
          </a:fontRef>
        </p:style>
        <p:txBody>
          <a:bodyPr lIns="88468" tIns="44234" rIns="88468" bIns="44234" rtlCol="0" anchor="ctr"/>
          <a:lstStyle/>
          <a:p>
            <a:pPr algn="ctr"/>
            <a:endParaRPr lang="en-US"/>
          </a:p>
        </p:txBody>
      </p:sp>
      <p:sp>
        <p:nvSpPr>
          <p:cNvPr id="27" name="TextBox 26"/>
          <p:cNvSpPr txBox="1"/>
          <p:nvPr/>
        </p:nvSpPr>
        <p:spPr>
          <a:xfrm>
            <a:off x="764019" y="725307"/>
            <a:ext cx="3269307" cy="1597437"/>
          </a:xfrm>
          <a:prstGeom prst="rect">
            <a:avLst/>
          </a:prstGeom>
          <a:noFill/>
        </p:spPr>
        <p:txBody>
          <a:bodyPr wrap="square" lIns="88468" tIns="44234" rIns="88468" bIns="44234" rtlCol="0">
            <a:spAutoFit/>
          </a:bodyPr>
          <a:lstStyle/>
          <a:p>
            <a:r>
              <a:rPr lang="en-US" dirty="0">
                <a:latin typeface="PingFang TC Thin" panose="020B0200000000000000" pitchFamily="34" charset="-120"/>
                <a:ea typeface="PingFang TC Thin" panose="020B0200000000000000" pitchFamily="34" charset="-120"/>
                <a:cs typeface="Helvetica" charset="0"/>
              </a:rPr>
              <a:t>The third quarter marks a period of development where </a:t>
            </a:r>
            <a:r>
              <a:rPr lang="en-US" dirty="0">
                <a:solidFill>
                  <a:srgbClr val="FF0000"/>
                </a:solidFill>
                <a:latin typeface="PingFang TC" panose="020B0400000000000000" pitchFamily="34" charset="-120"/>
                <a:ea typeface="PingFang TC" panose="020B0400000000000000" pitchFamily="34" charset="-120"/>
                <a:cs typeface="Helvetica" charset="0"/>
              </a:rPr>
              <a:t>solutions</a:t>
            </a:r>
            <a:r>
              <a:rPr lang="en-US" dirty="0">
                <a:latin typeface="PingFang TC Thin" panose="020B0200000000000000" pitchFamily="34" charset="-120"/>
                <a:ea typeface="PingFang TC Thin" panose="020B0200000000000000" pitchFamily="34" charset="-120"/>
                <a:cs typeface="Helvetica" charset="0"/>
              </a:rPr>
              <a:t> or </a:t>
            </a:r>
            <a:r>
              <a:rPr lang="en-US" dirty="0">
                <a:solidFill>
                  <a:srgbClr val="FF0000"/>
                </a:solidFill>
                <a:latin typeface="PingFang TC" panose="020B0400000000000000" pitchFamily="34" charset="-120"/>
                <a:ea typeface="PingFang TC" panose="020B0400000000000000" pitchFamily="34" charset="-120"/>
                <a:cs typeface="Helvetica" charset="0"/>
              </a:rPr>
              <a:t>concepts</a:t>
            </a:r>
            <a:r>
              <a:rPr lang="en-US" dirty="0">
                <a:latin typeface="PingFang TC Thin" panose="020B0200000000000000" pitchFamily="34" charset="-120"/>
                <a:ea typeface="PingFang TC Thin" panose="020B0200000000000000" pitchFamily="34" charset="-120"/>
                <a:cs typeface="Helvetica" charset="0"/>
              </a:rPr>
              <a:t> are created, </a:t>
            </a:r>
            <a:r>
              <a:rPr lang="en-US" dirty="0">
                <a:solidFill>
                  <a:srgbClr val="FF0000"/>
                </a:solidFill>
                <a:latin typeface="PingFang TC" panose="020B0400000000000000" pitchFamily="34" charset="-120"/>
                <a:ea typeface="PingFang TC" panose="020B0400000000000000" pitchFamily="34" charset="-120"/>
                <a:cs typeface="Helvetica" charset="0"/>
              </a:rPr>
              <a:t>prototyped</a:t>
            </a:r>
            <a:r>
              <a:rPr lang="en-US" dirty="0">
                <a:latin typeface="PingFang TC Thin" panose="020B0200000000000000" pitchFamily="34" charset="-120"/>
                <a:ea typeface="PingFang TC Thin" panose="020B0200000000000000" pitchFamily="34" charset="-120"/>
                <a:cs typeface="Helvetica" charset="0"/>
              </a:rPr>
              <a:t>, </a:t>
            </a:r>
            <a:r>
              <a:rPr lang="en-US" dirty="0">
                <a:solidFill>
                  <a:srgbClr val="FF0000"/>
                </a:solidFill>
                <a:latin typeface="PingFang TC" panose="020B0400000000000000" pitchFamily="34" charset="-120"/>
                <a:ea typeface="PingFang TC" panose="020B0400000000000000" pitchFamily="34" charset="-120"/>
                <a:cs typeface="Helvetica" charset="0"/>
              </a:rPr>
              <a:t>tested</a:t>
            </a:r>
            <a:r>
              <a:rPr lang="en-US" dirty="0">
                <a:latin typeface="PingFang TC Thin" panose="020B0200000000000000" pitchFamily="34" charset="-120"/>
                <a:ea typeface="PingFang TC Thin" panose="020B0200000000000000" pitchFamily="34" charset="-120"/>
                <a:cs typeface="Helvetica" charset="0"/>
              </a:rPr>
              <a:t> and </a:t>
            </a:r>
            <a:r>
              <a:rPr lang="en-US" dirty="0">
                <a:solidFill>
                  <a:srgbClr val="FF0000"/>
                </a:solidFill>
                <a:latin typeface="PingFang TC" panose="020B0400000000000000" pitchFamily="34" charset="-120"/>
                <a:ea typeface="PingFang TC" panose="020B0400000000000000" pitchFamily="34" charset="-120"/>
                <a:cs typeface="Helvetica" charset="0"/>
              </a:rPr>
              <a:t>iterated</a:t>
            </a:r>
            <a:r>
              <a:rPr lang="en-US" dirty="0">
                <a:latin typeface="PingFang TC Thin" panose="020B0200000000000000" pitchFamily="34" charset="-120"/>
                <a:ea typeface="PingFang TC Thin" panose="020B0200000000000000" pitchFamily="34" charset="-120"/>
                <a:cs typeface="Helvetica" charset="0"/>
              </a:rPr>
              <a:t>. This process of trial and error helps designers to </a:t>
            </a:r>
            <a:r>
              <a:rPr lang="en-US" dirty="0">
                <a:solidFill>
                  <a:srgbClr val="FF0000"/>
                </a:solidFill>
                <a:latin typeface="PingFang TC" panose="020B0400000000000000" pitchFamily="34" charset="-120"/>
                <a:ea typeface="PingFang TC" panose="020B0400000000000000" pitchFamily="34" charset="-120"/>
                <a:cs typeface="Helvetica" charset="0"/>
              </a:rPr>
              <a:t>improve</a:t>
            </a:r>
            <a:r>
              <a:rPr lang="en-US" dirty="0">
                <a:latin typeface="PingFang TC Thin" panose="020B0200000000000000" pitchFamily="34" charset="-120"/>
                <a:ea typeface="PingFang TC Thin" panose="020B0200000000000000" pitchFamily="34" charset="-120"/>
                <a:cs typeface="Helvetica" charset="0"/>
              </a:rPr>
              <a:t> and </a:t>
            </a:r>
            <a:r>
              <a:rPr lang="en-US" dirty="0">
                <a:solidFill>
                  <a:srgbClr val="FF0000"/>
                </a:solidFill>
                <a:latin typeface="PingFang TC" panose="020B0400000000000000" pitchFamily="34" charset="-120"/>
                <a:ea typeface="PingFang TC" panose="020B0400000000000000" pitchFamily="34" charset="-120"/>
                <a:cs typeface="Helvetica" charset="0"/>
              </a:rPr>
              <a:t>refine</a:t>
            </a:r>
            <a:r>
              <a:rPr lang="en-US" dirty="0">
                <a:latin typeface="PingFang TC Thin" panose="020B0200000000000000" pitchFamily="34" charset="-120"/>
                <a:ea typeface="PingFang TC Thin" panose="020B0200000000000000" pitchFamily="34" charset="-120"/>
                <a:cs typeface="Helvetica" charset="0"/>
              </a:rPr>
              <a:t> their ideas.</a:t>
            </a:r>
          </a:p>
          <a:p>
            <a:r>
              <a:rPr lang="en-US" dirty="0">
                <a:latin typeface="PingFang TC Thin" panose="020B0200000000000000" pitchFamily="34" charset="-120"/>
                <a:ea typeface="PingFang TC Thin" panose="020B0200000000000000" pitchFamily="34" charset="-120"/>
                <a:cs typeface="Helvetica" charset="0"/>
              </a:rPr>
              <a:t>(Design Council, 2017)</a:t>
            </a:r>
          </a:p>
        </p:txBody>
      </p:sp>
      <p:sp>
        <p:nvSpPr>
          <p:cNvPr id="21" name="TextBox 20"/>
          <p:cNvSpPr txBox="1"/>
          <p:nvPr/>
        </p:nvSpPr>
        <p:spPr>
          <a:xfrm rot="16200000">
            <a:off x="3685898" y="807577"/>
            <a:ext cx="1697329" cy="450863"/>
          </a:xfrm>
          <a:prstGeom prst="rect">
            <a:avLst/>
          </a:prstGeom>
          <a:noFill/>
        </p:spPr>
        <p:txBody>
          <a:bodyPr wrap="square" lIns="88468" tIns="44234" rIns="88468" bIns="44234" rtlCol="0">
            <a:spAutoFit/>
          </a:bodyPr>
          <a:lstStyle/>
          <a:p>
            <a:r>
              <a:rPr lang="en-US" sz="2300" spc="-145" dirty="0">
                <a:latin typeface="PingFang TC Thin" panose="020B0200000000000000" pitchFamily="34" charset="-120"/>
                <a:ea typeface="PingFang TC Thin" panose="020B0200000000000000" pitchFamily="34" charset="-120"/>
                <a:cs typeface="Helvetica"/>
              </a:rPr>
              <a:t>Design Brief</a:t>
            </a:r>
          </a:p>
        </p:txBody>
      </p:sp>
    </p:spTree>
    <p:extLst>
      <p:ext uri="{BB962C8B-B14F-4D97-AF65-F5344CB8AC3E}">
        <p14:creationId xmlns:p14="http://schemas.microsoft.com/office/powerpoint/2010/main" val="489878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83542" y="1257088"/>
            <a:ext cx="7976917" cy="2629325"/>
            <a:chOff x="623880" y="1269046"/>
            <a:chExt cx="8168031" cy="2762414"/>
          </a:xfrm>
        </p:grpSpPr>
        <p:grpSp>
          <p:nvGrpSpPr>
            <p:cNvPr id="5" name="Group 4"/>
            <p:cNvGrpSpPr/>
            <p:nvPr/>
          </p:nvGrpSpPr>
          <p:grpSpPr>
            <a:xfrm>
              <a:off x="1373367" y="1269046"/>
              <a:ext cx="6669058" cy="2762414"/>
              <a:chOff x="763355" y="1016370"/>
              <a:chExt cx="7889081" cy="3267765"/>
            </a:xfrm>
          </p:grpSpPr>
          <p:sp>
            <p:nvSpPr>
              <p:cNvPr id="3" name="Round Diagonal Corner Rectangle 2"/>
              <p:cNvSpPr/>
              <p:nvPr/>
            </p:nvSpPr>
            <p:spPr>
              <a:xfrm rot="2700000">
                <a:off x="763355" y="1016371"/>
                <a:ext cx="3267764" cy="3267764"/>
              </a:xfrm>
              <a:prstGeom prst="round2DiagRect">
                <a:avLst/>
              </a:prstGeom>
              <a:ln w="571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4" name="Round Diagonal Corner Rectangle 3"/>
              <p:cNvSpPr/>
              <p:nvPr/>
            </p:nvSpPr>
            <p:spPr>
              <a:xfrm rot="2700000">
                <a:off x="5384672" y="1016370"/>
                <a:ext cx="3267764" cy="3267764"/>
              </a:xfrm>
              <a:prstGeom prst="round2DiagRect">
                <a:avLst/>
              </a:prstGeom>
              <a:ln w="571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grpSp>
        <p:sp>
          <p:nvSpPr>
            <p:cNvPr id="6" name="Oval 5"/>
            <p:cNvSpPr/>
            <p:nvPr/>
          </p:nvSpPr>
          <p:spPr>
            <a:xfrm>
              <a:off x="4530523" y="2472695"/>
              <a:ext cx="354744" cy="354744"/>
            </a:xfrm>
            <a:prstGeom prst="ellips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Oval 6"/>
            <p:cNvSpPr/>
            <p:nvPr/>
          </p:nvSpPr>
          <p:spPr>
            <a:xfrm>
              <a:off x="623880" y="2468034"/>
              <a:ext cx="354744" cy="354744"/>
            </a:xfrm>
            <a:prstGeom prst="ellips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Oval 7"/>
            <p:cNvSpPr/>
            <p:nvPr/>
          </p:nvSpPr>
          <p:spPr>
            <a:xfrm>
              <a:off x="8437167" y="2472695"/>
              <a:ext cx="354744" cy="354744"/>
            </a:xfrm>
            <a:prstGeom prst="ellips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cxnSp>
        <p:nvCxnSpPr>
          <p:cNvPr id="11" name="Straight Connector 10"/>
          <p:cNvCxnSpPr/>
          <p:nvPr/>
        </p:nvCxnSpPr>
        <p:spPr>
          <a:xfrm>
            <a:off x="756763"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2679205"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4572000"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6506845"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8387237"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756763"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Helvetica"/>
                <a:cs typeface="Helvetica"/>
              </a:rPr>
              <a:t>Discover</a:t>
            </a:r>
          </a:p>
        </p:txBody>
      </p:sp>
      <p:sp>
        <p:nvSpPr>
          <p:cNvPr id="17" name="TextBox 16"/>
          <p:cNvSpPr txBox="1"/>
          <p:nvPr/>
        </p:nvSpPr>
        <p:spPr>
          <a:xfrm>
            <a:off x="2679205"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Helvetica"/>
                <a:cs typeface="Helvetica"/>
              </a:rPr>
              <a:t>Define</a:t>
            </a:r>
          </a:p>
        </p:txBody>
      </p:sp>
      <p:sp>
        <p:nvSpPr>
          <p:cNvPr id="18" name="TextBox 17"/>
          <p:cNvSpPr txBox="1"/>
          <p:nvPr/>
        </p:nvSpPr>
        <p:spPr>
          <a:xfrm>
            <a:off x="4575944"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Helvetica"/>
                <a:cs typeface="Helvetica"/>
              </a:rPr>
              <a:t>Develop</a:t>
            </a:r>
          </a:p>
        </p:txBody>
      </p:sp>
      <p:sp>
        <p:nvSpPr>
          <p:cNvPr id="19" name="TextBox 18"/>
          <p:cNvSpPr txBox="1"/>
          <p:nvPr/>
        </p:nvSpPr>
        <p:spPr>
          <a:xfrm>
            <a:off x="6506845"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PingFang TC Thin" panose="020B0200000000000000" pitchFamily="34" charset="-120"/>
                <a:ea typeface="PingFang TC Thin" panose="020B0200000000000000" pitchFamily="34" charset="-120"/>
                <a:cs typeface="Helvetica"/>
              </a:rPr>
              <a:t>Deliver</a:t>
            </a:r>
          </a:p>
        </p:txBody>
      </p:sp>
      <p:sp>
        <p:nvSpPr>
          <p:cNvPr id="20" name="TextBox 19"/>
          <p:cNvSpPr txBox="1"/>
          <p:nvPr/>
        </p:nvSpPr>
        <p:spPr>
          <a:xfrm rot="16200000">
            <a:off x="-116706" y="807579"/>
            <a:ext cx="1697329" cy="450863"/>
          </a:xfrm>
          <a:prstGeom prst="rect">
            <a:avLst/>
          </a:prstGeom>
          <a:noFill/>
        </p:spPr>
        <p:txBody>
          <a:bodyPr wrap="square" lIns="88468" tIns="44234" rIns="88468" bIns="44234" rtlCol="0">
            <a:spAutoFit/>
          </a:bodyPr>
          <a:lstStyle/>
          <a:p>
            <a:r>
              <a:rPr lang="en-US" sz="2300" spc="-145" dirty="0">
                <a:latin typeface="Helvetica"/>
                <a:cs typeface="Helvetica"/>
              </a:rPr>
              <a:t>Opportunity</a:t>
            </a:r>
          </a:p>
        </p:txBody>
      </p:sp>
      <p:sp>
        <p:nvSpPr>
          <p:cNvPr id="21" name="TextBox 20"/>
          <p:cNvSpPr txBox="1"/>
          <p:nvPr/>
        </p:nvSpPr>
        <p:spPr>
          <a:xfrm rot="16200000">
            <a:off x="3685898" y="807577"/>
            <a:ext cx="1697329" cy="450863"/>
          </a:xfrm>
          <a:prstGeom prst="rect">
            <a:avLst/>
          </a:prstGeom>
          <a:noFill/>
        </p:spPr>
        <p:txBody>
          <a:bodyPr wrap="square" lIns="88468" tIns="44234" rIns="88468" bIns="44234" rtlCol="0">
            <a:spAutoFit/>
          </a:bodyPr>
          <a:lstStyle/>
          <a:p>
            <a:r>
              <a:rPr lang="en-US" sz="2300" spc="-145" dirty="0">
                <a:latin typeface="Helvetica"/>
                <a:cs typeface="Helvetica"/>
              </a:rPr>
              <a:t>Design Brief</a:t>
            </a:r>
          </a:p>
        </p:txBody>
      </p:sp>
      <p:sp>
        <p:nvSpPr>
          <p:cNvPr id="23" name="TextBox 22"/>
          <p:cNvSpPr txBox="1"/>
          <p:nvPr/>
        </p:nvSpPr>
        <p:spPr>
          <a:xfrm rot="16200000">
            <a:off x="7538572" y="807577"/>
            <a:ext cx="1697329" cy="450863"/>
          </a:xfrm>
          <a:prstGeom prst="rect">
            <a:avLst/>
          </a:prstGeom>
          <a:noFill/>
        </p:spPr>
        <p:txBody>
          <a:bodyPr wrap="square" lIns="88468" tIns="44234" rIns="88468" bIns="44234" rtlCol="0">
            <a:spAutoFit/>
          </a:bodyPr>
          <a:lstStyle/>
          <a:p>
            <a:r>
              <a:rPr lang="en-US" sz="2300" spc="-145" dirty="0">
                <a:latin typeface="PingFang TC Thin" panose="020B0200000000000000" pitchFamily="34" charset="-120"/>
                <a:ea typeface="PingFang TC Thin" panose="020B0200000000000000" pitchFamily="34" charset="-120"/>
                <a:cs typeface="Helvetica"/>
              </a:rPr>
              <a:t>Concept</a:t>
            </a:r>
          </a:p>
        </p:txBody>
      </p:sp>
      <p:sp>
        <p:nvSpPr>
          <p:cNvPr id="25" name="Rectangle 24"/>
          <p:cNvSpPr/>
          <p:nvPr/>
        </p:nvSpPr>
        <p:spPr>
          <a:xfrm>
            <a:off x="583542" y="90661"/>
            <a:ext cx="5849403" cy="4868495"/>
          </a:xfrm>
          <a:prstGeom prst="rect">
            <a:avLst/>
          </a:prstGeom>
          <a:ln>
            <a:noFill/>
          </a:ln>
        </p:spPr>
        <p:style>
          <a:lnRef idx="2">
            <a:schemeClr val="dk1"/>
          </a:lnRef>
          <a:fillRef idx="1">
            <a:schemeClr val="lt1"/>
          </a:fillRef>
          <a:effectRef idx="0">
            <a:schemeClr val="dk1"/>
          </a:effectRef>
          <a:fontRef idx="minor">
            <a:schemeClr val="dk1"/>
          </a:fontRef>
        </p:style>
        <p:txBody>
          <a:bodyPr lIns="88468" tIns="44234" rIns="88468" bIns="44234" rtlCol="0" anchor="ctr"/>
          <a:lstStyle/>
          <a:p>
            <a:pPr algn="ctr"/>
            <a:endParaRPr lang="en-US"/>
          </a:p>
        </p:txBody>
      </p:sp>
      <p:sp>
        <p:nvSpPr>
          <p:cNvPr id="28" name="TextBox 27"/>
          <p:cNvSpPr txBox="1"/>
          <p:nvPr/>
        </p:nvSpPr>
        <p:spPr>
          <a:xfrm>
            <a:off x="764019" y="725307"/>
            <a:ext cx="3269307" cy="1597437"/>
          </a:xfrm>
          <a:prstGeom prst="rect">
            <a:avLst/>
          </a:prstGeom>
          <a:noFill/>
        </p:spPr>
        <p:txBody>
          <a:bodyPr wrap="square" lIns="88468" tIns="44234" rIns="88468" bIns="44234" rtlCol="0">
            <a:spAutoFit/>
          </a:bodyPr>
          <a:lstStyle/>
          <a:p>
            <a:r>
              <a:rPr lang="en-US" dirty="0">
                <a:latin typeface="PingFang TC Thin" panose="020B0200000000000000" pitchFamily="34" charset="-120"/>
                <a:ea typeface="PingFang TC Thin" panose="020B0200000000000000" pitchFamily="34" charset="-120"/>
                <a:cs typeface="Helvetica" charset="0"/>
              </a:rPr>
              <a:t>The final quarter of the double diamond model is the delivery stage, where the resulting project (a product, service or environment, for example) is </a:t>
            </a:r>
            <a:r>
              <a:rPr lang="en-US" dirty="0" err="1">
                <a:solidFill>
                  <a:srgbClr val="FF0000"/>
                </a:solidFill>
                <a:latin typeface="PingFang TC" panose="020B0400000000000000" pitchFamily="34" charset="-120"/>
                <a:ea typeface="PingFang TC" panose="020B0400000000000000" pitchFamily="34" charset="-120"/>
                <a:cs typeface="Helvetica" charset="0"/>
              </a:rPr>
              <a:t>finalised</a:t>
            </a:r>
            <a:r>
              <a:rPr lang="en-US" dirty="0">
                <a:latin typeface="PingFang TC Thin" panose="020B0200000000000000" pitchFamily="34" charset="-120"/>
                <a:ea typeface="PingFang TC Thin" panose="020B0200000000000000" pitchFamily="34" charset="-120"/>
                <a:cs typeface="Helvetica" charset="0"/>
              </a:rPr>
              <a:t>, </a:t>
            </a:r>
            <a:r>
              <a:rPr lang="en-US" dirty="0">
                <a:solidFill>
                  <a:srgbClr val="FF0000"/>
                </a:solidFill>
                <a:latin typeface="PingFang TC" panose="020B0400000000000000" pitchFamily="34" charset="-120"/>
                <a:ea typeface="PingFang TC" panose="020B0400000000000000" pitchFamily="34" charset="-120"/>
                <a:cs typeface="Helvetica" charset="0"/>
              </a:rPr>
              <a:t>produced</a:t>
            </a:r>
            <a:r>
              <a:rPr lang="en-US" dirty="0">
                <a:latin typeface="PingFang TC Thin" panose="020B0200000000000000" pitchFamily="34" charset="-120"/>
                <a:ea typeface="PingFang TC Thin" panose="020B0200000000000000" pitchFamily="34" charset="-120"/>
                <a:cs typeface="Helvetica" charset="0"/>
              </a:rPr>
              <a:t> and </a:t>
            </a:r>
            <a:r>
              <a:rPr lang="en-US" dirty="0">
                <a:solidFill>
                  <a:srgbClr val="FF0000"/>
                </a:solidFill>
                <a:latin typeface="PingFang TC" panose="020B0400000000000000" pitchFamily="34" charset="-120"/>
                <a:ea typeface="PingFang TC" panose="020B0400000000000000" pitchFamily="34" charset="-120"/>
                <a:cs typeface="Helvetica" charset="0"/>
              </a:rPr>
              <a:t>launched</a:t>
            </a:r>
            <a:r>
              <a:rPr lang="en-US" dirty="0">
                <a:latin typeface="PingFang TC Thin" panose="020B0200000000000000" pitchFamily="34" charset="-120"/>
                <a:ea typeface="PingFang TC Thin" panose="020B0200000000000000" pitchFamily="34" charset="-120"/>
                <a:cs typeface="Helvetica" charset="0"/>
              </a:rPr>
              <a:t>.</a:t>
            </a:r>
          </a:p>
          <a:p>
            <a:r>
              <a:rPr lang="en-US" dirty="0">
                <a:latin typeface="PingFang TC Thin" panose="020B0200000000000000" pitchFamily="34" charset="-120"/>
                <a:ea typeface="PingFang TC Thin" panose="020B0200000000000000" pitchFamily="34" charset="-120"/>
                <a:cs typeface="Helvetica" charset="0"/>
              </a:rPr>
              <a:t>(Design Council, 2017)</a:t>
            </a:r>
          </a:p>
        </p:txBody>
      </p:sp>
    </p:spTree>
    <p:extLst>
      <p:ext uri="{BB962C8B-B14F-4D97-AF65-F5344CB8AC3E}">
        <p14:creationId xmlns:p14="http://schemas.microsoft.com/office/powerpoint/2010/main" val="2056177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p:cNvGrpSpPr/>
          <p:nvPr/>
        </p:nvGrpSpPr>
        <p:grpSpPr>
          <a:xfrm>
            <a:off x="1138287" y="423085"/>
            <a:ext cx="1730198" cy="4285772"/>
            <a:chOff x="756763" y="184343"/>
            <a:chExt cx="1922442" cy="4761969"/>
          </a:xfrm>
        </p:grpSpPr>
        <p:sp>
          <p:nvSpPr>
            <p:cNvPr id="2" name="矩形 1"/>
            <p:cNvSpPr/>
            <p:nvPr/>
          </p:nvSpPr>
          <p:spPr>
            <a:xfrm>
              <a:off x="756763" y="184343"/>
              <a:ext cx="1922442" cy="476196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215"/>
            </a:p>
          </p:txBody>
        </p:sp>
        <p:sp>
          <p:nvSpPr>
            <p:cNvPr id="24" name="TextBox 15"/>
            <p:cNvSpPr txBox="1"/>
            <p:nvPr/>
          </p:nvSpPr>
          <p:spPr>
            <a:xfrm>
              <a:off x="1121101" y="2388514"/>
              <a:ext cx="1031862" cy="297082"/>
            </a:xfrm>
            <a:prstGeom prst="rect">
              <a:avLst/>
            </a:prstGeom>
            <a:noFill/>
          </p:spPr>
          <p:txBody>
            <a:bodyPr wrap="square" lIns="79622" tIns="39811" rIns="79622" bIns="39811" rtlCol="0">
              <a:spAutoFit/>
            </a:bodyPr>
            <a:lstStyle/>
            <a:p>
              <a:r>
                <a:rPr lang="en-US" sz="1215" b="1" dirty="0">
                  <a:solidFill>
                    <a:schemeClr val="bg1"/>
                  </a:solidFill>
                  <a:latin typeface="Century Gothic" charset="0"/>
                  <a:ea typeface="Century Gothic" charset="0"/>
                  <a:cs typeface="Century Gothic" charset="0"/>
                </a:rPr>
                <a:t>EMPATHY</a:t>
              </a:r>
            </a:p>
          </p:txBody>
        </p:sp>
      </p:grpSp>
      <p:grpSp>
        <p:nvGrpSpPr>
          <p:cNvPr id="4" name="群組 3"/>
          <p:cNvGrpSpPr/>
          <p:nvPr/>
        </p:nvGrpSpPr>
        <p:grpSpPr>
          <a:xfrm>
            <a:off x="2868486" y="423085"/>
            <a:ext cx="1703516" cy="4285772"/>
            <a:chOff x="2679205" y="184343"/>
            <a:chExt cx="1892795" cy="4761969"/>
          </a:xfrm>
        </p:grpSpPr>
        <p:sp>
          <p:nvSpPr>
            <p:cNvPr id="32" name="矩形 31"/>
            <p:cNvSpPr/>
            <p:nvPr/>
          </p:nvSpPr>
          <p:spPr>
            <a:xfrm>
              <a:off x="2679205" y="184343"/>
              <a:ext cx="1892795" cy="476196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215"/>
            </a:p>
          </p:txBody>
        </p:sp>
        <p:sp>
          <p:nvSpPr>
            <p:cNvPr id="25" name="TextBox 15"/>
            <p:cNvSpPr txBox="1"/>
            <p:nvPr/>
          </p:nvSpPr>
          <p:spPr>
            <a:xfrm>
              <a:off x="3324303" y="2388514"/>
              <a:ext cx="808151" cy="297082"/>
            </a:xfrm>
            <a:prstGeom prst="rect">
              <a:avLst/>
            </a:prstGeom>
            <a:noFill/>
          </p:spPr>
          <p:txBody>
            <a:bodyPr wrap="square" lIns="79622" tIns="39811" rIns="79622" bIns="39811" rtlCol="0">
              <a:spAutoFit/>
            </a:bodyPr>
            <a:lstStyle/>
            <a:p>
              <a:r>
                <a:rPr lang="en-US" sz="1215" b="1" dirty="0">
                  <a:solidFill>
                    <a:schemeClr val="bg1"/>
                  </a:solidFill>
                  <a:latin typeface="Century Gothic" charset="0"/>
                  <a:ea typeface="Century Gothic" charset="0"/>
                  <a:cs typeface="Century Gothic" charset="0"/>
                </a:rPr>
                <a:t>DEFINE</a:t>
              </a:r>
            </a:p>
          </p:txBody>
        </p:sp>
      </p:grpSp>
      <p:grpSp>
        <p:nvGrpSpPr>
          <p:cNvPr id="5" name="群組 4"/>
          <p:cNvGrpSpPr/>
          <p:nvPr/>
        </p:nvGrpSpPr>
        <p:grpSpPr>
          <a:xfrm>
            <a:off x="4560837" y="423085"/>
            <a:ext cx="1763685" cy="4285772"/>
            <a:chOff x="4559597" y="184343"/>
            <a:chExt cx="1959650" cy="4761969"/>
          </a:xfrm>
        </p:grpSpPr>
        <p:sp>
          <p:nvSpPr>
            <p:cNvPr id="33" name="矩形 32"/>
            <p:cNvSpPr/>
            <p:nvPr/>
          </p:nvSpPr>
          <p:spPr>
            <a:xfrm>
              <a:off x="4559597" y="184343"/>
              <a:ext cx="1959650" cy="476196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215"/>
            </a:p>
          </p:txBody>
        </p:sp>
        <p:sp>
          <p:nvSpPr>
            <p:cNvPr id="26" name="TextBox 15"/>
            <p:cNvSpPr txBox="1"/>
            <p:nvPr/>
          </p:nvSpPr>
          <p:spPr>
            <a:xfrm>
              <a:off x="5019680" y="2388514"/>
              <a:ext cx="791912" cy="297082"/>
            </a:xfrm>
            <a:prstGeom prst="rect">
              <a:avLst/>
            </a:prstGeom>
            <a:noFill/>
          </p:spPr>
          <p:txBody>
            <a:bodyPr wrap="square" lIns="79622" tIns="39811" rIns="79622" bIns="39811" rtlCol="0">
              <a:spAutoFit/>
            </a:bodyPr>
            <a:lstStyle/>
            <a:p>
              <a:r>
                <a:rPr lang="en-US" sz="1215" b="1" dirty="0">
                  <a:solidFill>
                    <a:schemeClr val="bg1"/>
                  </a:solidFill>
                  <a:latin typeface="Century Gothic" charset="0"/>
                  <a:ea typeface="Century Gothic" charset="0"/>
                  <a:cs typeface="Century Gothic" charset="0"/>
                </a:rPr>
                <a:t>IDEATE</a:t>
              </a:r>
            </a:p>
          </p:txBody>
        </p:sp>
      </p:grpSp>
      <p:grpSp>
        <p:nvGrpSpPr>
          <p:cNvPr id="6" name="群組 5"/>
          <p:cNvGrpSpPr/>
          <p:nvPr/>
        </p:nvGrpSpPr>
        <p:grpSpPr>
          <a:xfrm>
            <a:off x="6324523" y="423085"/>
            <a:ext cx="1681190" cy="4285772"/>
            <a:chOff x="6519248" y="184343"/>
            <a:chExt cx="1867988" cy="4761969"/>
          </a:xfrm>
        </p:grpSpPr>
        <p:sp>
          <p:nvSpPr>
            <p:cNvPr id="34" name="矩形 33"/>
            <p:cNvSpPr/>
            <p:nvPr/>
          </p:nvSpPr>
          <p:spPr>
            <a:xfrm>
              <a:off x="6519248" y="184343"/>
              <a:ext cx="1867988" cy="476196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215"/>
            </a:p>
          </p:txBody>
        </p:sp>
        <p:sp>
          <p:nvSpPr>
            <p:cNvPr id="31" name="TextBox 15"/>
            <p:cNvSpPr txBox="1"/>
            <p:nvPr/>
          </p:nvSpPr>
          <p:spPr>
            <a:xfrm>
              <a:off x="7260911" y="2388514"/>
              <a:ext cx="615709" cy="297082"/>
            </a:xfrm>
            <a:prstGeom prst="rect">
              <a:avLst/>
            </a:prstGeom>
            <a:noFill/>
          </p:spPr>
          <p:txBody>
            <a:bodyPr wrap="square" lIns="79622" tIns="39811" rIns="79622" bIns="39811" rtlCol="0">
              <a:spAutoFit/>
            </a:bodyPr>
            <a:lstStyle/>
            <a:p>
              <a:r>
                <a:rPr lang="en-US" sz="1215" b="1" dirty="0">
                  <a:solidFill>
                    <a:schemeClr val="bg1"/>
                  </a:solidFill>
                  <a:latin typeface="Century Gothic" charset="0"/>
                  <a:ea typeface="Century Gothic" charset="0"/>
                  <a:cs typeface="Century Gothic" charset="0"/>
                </a:rPr>
                <a:t>TEST</a:t>
              </a:r>
            </a:p>
          </p:txBody>
        </p:sp>
      </p:grpSp>
      <p:cxnSp>
        <p:nvCxnSpPr>
          <p:cNvPr id="11" name="Straight Connector 10"/>
          <p:cNvCxnSpPr/>
          <p:nvPr/>
        </p:nvCxnSpPr>
        <p:spPr>
          <a:xfrm>
            <a:off x="1138287" y="423085"/>
            <a:ext cx="0" cy="4297331"/>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pic>
        <p:nvPicPr>
          <p:cNvPr id="40" name="圖片 39"/>
          <p:cNvPicPr>
            <a:picLocks noChangeAspect="1"/>
          </p:cNvPicPr>
          <p:nvPr/>
        </p:nvPicPr>
        <p:blipFill>
          <a:blip r:embed="rId3" cstate="email">
            <a:alphaModFix amt="30000"/>
            <a:extLst>
              <a:ext uri="{28A0092B-C50C-407E-A947-70E740481C1C}">
                <a14:useLocalDpi xmlns:a14="http://schemas.microsoft.com/office/drawing/2010/main"/>
              </a:ext>
            </a:extLst>
          </a:blip>
          <a:stretch>
            <a:fillRect/>
          </a:stretch>
        </p:blipFill>
        <p:spPr>
          <a:xfrm>
            <a:off x="994411" y="994814"/>
            <a:ext cx="7137806" cy="3133298"/>
          </a:xfrm>
          <a:prstGeom prst="rect">
            <a:avLst/>
          </a:prstGeom>
        </p:spPr>
      </p:pic>
      <p:cxnSp>
        <p:nvCxnSpPr>
          <p:cNvPr id="12" name="Straight Connector 11"/>
          <p:cNvCxnSpPr/>
          <p:nvPr/>
        </p:nvCxnSpPr>
        <p:spPr>
          <a:xfrm>
            <a:off x="2868485" y="423085"/>
            <a:ext cx="0" cy="4297331"/>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4572000" y="423085"/>
            <a:ext cx="0" cy="4297331"/>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6313361" y="423085"/>
            <a:ext cx="0" cy="4297331"/>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8005713" y="423085"/>
            <a:ext cx="0" cy="4297331"/>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1138287" y="4313377"/>
            <a:ext cx="1527311" cy="398948"/>
          </a:xfrm>
          <a:prstGeom prst="rect">
            <a:avLst/>
          </a:prstGeom>
          <a:noFill/>
        </p:spPr>
        <p:txBody>
          <a:bodyPr wrap="square" lIns="79622" tIns="39811" rIns="79622" bIns="39811" rtlCol="0">
            <a:spAutoFit/>
          </a:bodyPr>
          <a:lstStyle/>
          <a:p>
            <a:r>
              <a:rPr lang="en-US" sz="2070" dirty="0">
                <a:solidFill>
                  <a:schemeClr val="bg1"/>
                </a:solidFill>
                <a:latin typeface="Century Gothic" charset="0"/>
                <a:ea typeface="Century Gothic" charset="0"/>
                <a:cs typeface="Century Gothic" charset="0"/>
              </a:rPr>
              <a:t>Discover</a:t>
            </a:r>
          </a:p>
        </p:txBody>
      </p:sp>
      <p:sp>
        <p:nvSpPr>
          <p:cNvPr id="17" name="TextBox 16"/>
          <p:cNvSpPr txBox="1"/>
          <p:nvPr/>
        </p:nvSpPr>
        <p:spPr>
          <a:xfrm>
            <a:off x="2868486" y="4313377"/>
            <a:ext cx="1175448" cy="398948"/>
          </a:xfrm>
          <a:prstGeom prst="rect">
            <a:avLst/>
          </a:prstGeom>
          <a:noFill/>
        </p:spPr>
        <p:txBody>
          <a:bodyPr wrap="square" lIns="79622" tIns="39811" rIns="79622" bIns="39811" rtlCol="0">
            <a:spAutoFit/>
          </a:bodyPr>
          <a:lstStyle/>
          <a:p>
            <a:r>
              <a:rPr lang="en-US" sz="2070" dirty="0">
                <a:solidFill>
                  <a:schemeClr val="bg1"/>
                </a:solidFill>
                <a:latin typeface="Century Gothic" charset="0"/>
                <a:ea typeface="Century Gothic" charset="0"/>
                <a:cs typeface="Century Gothic" charset="0"/>
              </a:rPr>
              <a:t>Define</a:t>
            </a:r>
          </a:p>
        </p:txBody>
      </p:sp>
      <p:sp>
        <p:nvSpPr>
          <p:cNvPr id="18" name="TextBox 17"/>
          <p:cNvSpPr txBox="1"/>
          <p:nvPr/>
        </p:nvSpPr>
        <p:spPr>
          <a:xfrm>
            <a:off x="4575551" y="4313377"/>
            <a:ext cx="1308848" cy="398948"/>
          </a:xfrm>
          <a:prstGeom prst="rect">
            <a:avLst/>
          </a:prstGeom>
          <a:noFill/>
        </p:spPr>
        <p:txBody>
          <a:bodyPr wrap="square" lIns="79622" tIns="39811" rIns="79622" bIns="39811" rtlCol="0">
            <a:spAutoFit/>
          </a:bodyPr>
          <a:lstStyle/>
          <a:p>
            <a:r>
              <a:rPr lang="en-US" sz="2070" dirty="0">
                <a:solidFill>
                  <a:schemeClr val="bg1"/>
                </a:solidFill>
                <a:latin typeface="Century Gothic" charset="0"/>
                <a:ea typeface="Century Gothic" charset="0"/>
                <a:cs typeface="Century Gothic" charset="0"/>
              </a:rPr>
              <a:t>Develop</a:t>
            </a:r>
          </a:p>
        </p:txBody>
      </p:sp>
      <p:sp>
        <p:nvSpPr>
          <p:cNvPr id="19" name="TextBox 18"/>
          <p:cNvSpPr txBox="1"/>
          <p:nvPr/>
        </p:nvSpPr>
        <p:spPr>
          <a:xfrm>
            <a:off x="6313362" y="4313377"/>
            <a:ext cx="1175448" cy="398948"/>
          </a:xfrm>
          <a:prstGeom prst="rect">
            <a:avLst/>
          </a:prstGeom>
          <a:noFill/>
        </p:spPr>
        <p:txBody>
          <a:bodyPr wrap="square" lIns="79622" tIns="39811" rIns="79622" bIns="39811" rtlCol="0">
            <a:spAutoFit/>
          </a:bodyPr>
          <a:lstStyle/>
          <a:p>
            <a:r>
              <a:rPr lang="en-US" sz="2070" dirty="0">
                <a:solidFill>
                  <a:schemeClr val="bg1"/>
                </a:solidFill>
                <a:latin typeface="Century Gothic" charset="0"/>
                <a:ea typeface="Century Gothic" charset="0"/>
                <a:cs typeface="Century Gothic" charset="0"/>
              </a:rPr>
              <a:t>Deliver</a:t>
            </a:r>
          </a:p>
        </p:txBody>
      </p:sp>
      <p:sp>
        <p:nvSpPr>
          <p:cNvPr id="20" name="TextBox 19"/>
          <p:cNvSpPr txBox="1"/>
          <p:nvPr/>
        </p:nvSpPr>
        <p:spPr>
          <a:xfrm rot="16200000">
            <a:off x="367499" y="1129354"/>
            <a:ext cx="1811481" cy="398948"/>
          </a:xfrm>
          <a:prstGeom prst="rect">
            <a:avLst/>
          </a:prstGeom>
          <a:noFill/>
        </p:spPr>
        <p:txBody>
          <a:bodyPr wrap="square" lIns="79622" tIns="39811" rIns="79622" bIns="39811" rtlCol="0">
            <a:spAutoFit/>
          </a:bodyPr>
          <a:lstStyle/>
          <a:p>
            <a:r>
              <a:rPr lang="en-US" sz="2070" dirty="0">
                <a:solidFill>
                  <a:schemeClr val="bg1"/>
                </a:solidFill>
                <a:latin typeface="Century Gothic" charset="0"/>
                <a:ea typeface="Century Gothic" charset="0"/>
                <a:cs typeface="Century Gothic" charset="0"/>
              </a:rPr>
              <a:t>Opportunity</a:t>
            </a:r>
          </a:p>
        </p:txBody>
      </p:sp>
      <p:sp>
        <p:nvSpPr>
          <p:cNvPr id="21" name="TextBox 20"/>
          <p:cNvSpPr txBox="1"/>
          <p:nvPr/>
        </p:nvSpPr>
        <p:spPr>
          <a:xfrm rot="16200000">
            <a:off x="3506837" y="1129352"/>
            <a:ext cx="1811481" cy="398948"/>
          </a:xfrm>
          <a:prstGeom prst="rect">
            <a:avLst/>
          </a:prstGeom>
          <a:noFill/>
        </p:spPr>
        <p:txBody>
          <a:bodyPr wrap="square" lIns="79622" tIns="39811" rIns="79622" bIns="39811" rtlCol="0">
            <a:spAutoFit/>
          </a:bodyPr>
          <a:lstStyle/>
          <a:p>
            <a:r>
              <a:rPr lang="en-US" sz="2070" dirty="0">
                <a:solidFill>
                  <a:schemeClr val="bg1"/>
                </a:solidFill>
                <a:latin typeface="Century Gothic" charset="0"/>
                <a:ea typeface="Century Gothic" charset="0"/>
                <a:cs typeface="Century Gothic" charset="0"/>
              </a:rPr>
              <a:t>Design Brief</a:t>
            </a:r>
          </a:p>
        </p:txBody>
      </p:sp>
      <p:sp>
        <p:nvSpPr>
          <p:cNvPr id="23" name="TextBox 22"/>
          <p:cNvSpPr txBox="1"/>
          <p:nvPr/>
        </p:nvSpPr>
        <p:spPr>
          <a:xfrm rot="16200000">
            <a:off x="7093327" y="987410"/>
            <a:ext cx="1527596" cy="398948"/>
          </a:xfrm>
          <a:prstGeom prst="rect">
            <a:avLst/>
          </a:prstGeom>
          <a:noFill/>
        </p:spPr>
        <p:txBody>
          <a:bodyPr wrap="square" lIns="79622" tIns="39811" rIns="79622" bIns="39811" rtlCol="0">
            <a:spAutoFit/>
          </a:bodyPr>
          <a:lstStyle/>
          <a:p>
            <a:r>
              <a:rPr lang="en-US" sz="2070" dirty="0">
                <a:solidFill>
                  <a:schemeClr val="bg1"/>
                </a:solidFill>
                <a:latin typeface="Century Gothic" charset="0"/>
                <a:ea typeface="Century Gothic" charset="0"/>
                <a:cs typeface="Century Gothic" charset="0"/>
              </a:rPr>
              <a:t>Concept</a:t>
            </a:r>
          </a:p>
        </p:txBody>
      </p:sp>
      <p:cxnSp>
        <p:nvCxnSpPr>
          <p:cNvPr id="10" name="Straight Arrow Connector 9"/>
          <p:cNvCxnSpPr/>
          <p:nvPr/>
        </p:nvCxnSpPr>
        <p:spPr>
          <a:xfrm>
            <a:off x="1493239" y="3216351"/>
            <a:ext cx="649511" cy="663638"/>
          </a:xfrm>
          <a:prstGeom prst="straightConnector1">
            <a:avLst/>
          </a:prstGeom>
          <a:ln w="38100" cmpd="sng">
            <a:tailEnd type="arrow" w="lg" len="lg"/>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a:xfrm>
            <a:off x="4931308" y="3216351"/>
            <a:ext cx="649511" cy="663638"/>
          </a:xfrm>
          <a:prstGeom prst="straightConnector1">
            <a:avLst/>
          </a:prstGeom>
          <a:ln w="38100" cmpd="sng">
            <a:tailEnd type="arrow" w="lg" len="lg"/>
          </a:ln>
        </p:spPr>
        <p:style>
          <a:lnRef idx="1">
            <a:schemeClr val="dk1"/>
          </a:lnRef>
          <a:fillRef idx="0">
            <a:schemeClr val="dk1"/>
          </a:fillRef>
          <a:effectRef idx="0">
            <a:schemeClr val="dk1"/>
          </a:effectRef>
          <a:fontRef idx="minor">
            <a:schemeClr val="tx1"/>
          </a:fontRef>
        </p:style>
      </p:cxnSp>
      <p:cxnSp>
        <p:nvCxnSpPr>
          <p:cNvPr id="28" name="Straight Arrow Connector 27"/>
          <p:cNvCxnSpPr/>
          <p:nvPr/>
        </p:nvCxnSpPr>
        <p:spPr>
          <a:xfrm rot="16200000">
            <a:off x="3583297" y="3223014"/>
            <a:ext cx="633029" cy="680917"/>
          </a:xfrm>
          <a:prstGeom prst="straightConnector1">
            <a:avLst/>
          </a:prstGeom>
          <a:ln w="38100" cmpd="sng">
            <a:tailEnd type="arrow" w="lg" len="lg"/>
          </a:ln>
        </p:spPr>
        <p:style>
          <a:lnRef idx="1">
            <a:schemeClr val="dk1"/>
          </a:lnRef>
          <a:fillRef idx="0">
            <a:schemeClr val="dk1"/>
          </a:fillRef>
          <a:effectRef idx="0">
            <a:schemeClr val="dk1"/>
          </a:effectRef>
          <a:fontRef idx="minor">
            <a:schemeClr val="tx1"/>
          </a:fontRef>
        </p:style>
      </p:cxnSp>
      <p:cxnSp>
        <p:nvCxnSpPr>
          <p:cNvPr id="29" name="Straight Arrow Connector 28"/>
          <p:cNvCxnSpPr/>
          <p:nvPr/>
        </p:nvCxnSpPr>
        <p:spPr>
          <a:xfrm rot="16200000">
            <a:off x="7040557" y="3223014"/>
            <a:ext cx="633029" cy="680917"/>
          </a:xfrm>
          <a:prstGeom prst="straightConnector1">
            <a:avLst/>
          </a:prstGeom>
          <a:ln w="38100" cmpd="sng">
            <a:tailEnd type="arrow" w="lg" len="lg"/>
          </a:ln>
        </p:spPr>
        <p:style>
          <a:lnRef idx="1">
            <a:schemeClr val="dk1"/>
          </a:lnRef>
          <a:fillRef idx="0">
            <a:schemeClr val="dk1"/>
          </a:fillRef>
          <a:effectRef idx="0">
            <a:schemeClr val="dk1"/>
          </a:effectRef>
          <a:fontRef idx="minor">
            <a:schemeClr val="tx1"/>
          </a:fontRef>
        </p:style>
      </p:cxnSp>
      <p:sp>
        <p:nvSpPr>
          <p:cNvPr id="30" name="TextBox 15"/>
          <p:cNvSpPr txBox="1"/>
          <p:nvPr/>
        </p:nvSpPr>
        <p:spPr>
          <a:xfrm>
            <a:off x="5797487" y="2406838"/>
            <a:ext cx="1118148" cy="267374"/>
          </a:xfrm>
          <a:prstGeom prst="rect">
            <a:avLst/>
          </a:prstGeom>
          <a:noFill/>
        </p:spPr>
        <p:txBody>
          <a:bodyPr wrap="square" lIns="79622" tIns="39811" rIns="79622" bIns="39811" rtlCol="0">
            <a:spAutoFit/>
          </a:bodyPr>
          <a:lstStyle/>
          <a:p>
            <a:r>
              <a:rPr lang="en-US" sz="1215" b="1" dirty="0">
                <a:solidFill>
                  <a:schemeClr val="bg1"/>
                </a:solidFill>
                <a:latin typeface="Century Gothic" charset="0"/>
                <a:ea typeface="Century Gothic" charset="0"/>
                <a:cs typeface="Century Gothic" charset="0"/>
              </a:rPr>
              <a:t>PROTOTYPE</a:t>
            </a:r>
          </a:p>
        </p:txBody>
      </p:sp>
      <p:sp>
        <p:nvSpPr>
          <p:cNvPr id="35" name="TextBox 21"/>
          <p:cNvSpPr txBox="1"/>
          <p:nvPr/>
        </p:nvSpPr>
        <p:spPr>
          <a:xfrm rot="18900000">
            <a:off x="1382089" y="1729103"/>
            <a:ext cx="1527596" cy="398948"/>
          </a:xfrm>
          <a:prstGeom prst="rect">
            <a:avLst/>
          </a:prstGeom>
          <a:noFill/>
        </p:spPr>
        <p:txBody>
          <a:bodyPr wrap="square" lIns="79622" tIns="39811" rIns="79622" bIns="39811" rtlCol="0">
            <a:spAutoFit/>
          </a:bodyPr>
          <a:lstStyle/>
          <a:p>
            <a:pPr algn="ctr"/>
            <a:r>
              <a:rPr lang="en-US" sz="2070" spc="-131" dirty="0">
                <a:solidFill>
                  <a:srgbClr val="F08E5C"/>
                </a:solidFill>
                <a:latin typeface="Helvetica"/>
                <a:cs typeface="Helvetica"/>
              </a:rPr>
              <a:t>divergent</a:t>
            </a:r>
          </a:p>
        </p:txBody>
      </p:sp>
      <p:sp>
        <p:nvSpPr>
          <p:cNvPr id="36" name="TextBox 23"/>
          <p:cNvSpPr txBox="1"/>
          <p:nvPr/>
        </p:nvSpPr>
        <p:spPr>
          <a:xfrm rot="18900000">
            <a:off x="4776995" y="1751209"/>
            <a:ext cx="1527596" cy="398948"/>
          </a:xfrm>
          <a:prstGeom prst="rect">
            <a:avLst/>
          </a:prstGeom>
          <a:noFill/>
        </p:spPr>
        <p:txBody>
          <a:bodyPr wrap="square" lIns="79622" tIns="39811" rIns="79622" bIns="39811" rtlCol="0">
            <a:spAutoFit/>
          </a:bodyPr>
          <a:lstStyle/>
          <a:p>
            <a:pPr algn="ctr"/>
            <a:r>
              <a:rPr lang="en-US" sz="2070" spc="-131" dirty="0">
                <a:solidFill>
                  <a:srgbClr val="F08E5C"/>
                </a:solidFill>
                <a:latin typeface="Helvetica"/>
                <a:cs typeface="Helvetica"/>
              </a:rPr>
              <a:t>divergent</a:t>
            </a:r>
          </a:p>
        </p:txBody>
      </p:sp>
      <p:sp>
        <p:nvSpPr>
          <p:cNvPr id="37" name="TextBox 24"/>
          <p:cNvSpPr txBox="1"/>
          <p:nvPr/>
        </p:nvSpPr>
        <p:spPr>
          <a:xfrm rot="2700000">
            <a:off x="2849422" y="1729105"/>
            <a:ext cx="1527596" cy="398948"/>
          </a:xfrm>
          <a:prstGeom prst="rect">
            <a:avLst/>
          </a:prstGeom>
          <a:noFill/>
        </p:spPr>
        <p:txBody>
          <a:bodyPr wrap="square" lIns="79622" tIns="39811" rIns="79622" bIns="39811" rtlCol="0">
            <a:spAutoFit/>
          </a:bodyPr>
          <a:lstStyle/>
          <a:p>
            <a:pPr algn="ctr"/>
            <a:r>
              <a:rPr lang="en-US" sz="2070" spc="-131" dirty="0">
                <a:solidFill>
                  <a:srgbClr val="F08E5C"/>
                </a:solidFill>
                <a:latin typeface="Helvetica"/>
                <a:cs typeface="Helvetica"/>
              </a:rPr>
              <a:t>convergent</a:t>
            </a:r>
          </a:p>
        </p:txBody>
      </p:sp>
      <p:sp>
        <p:nvSpPr>
          <p:cNvPr id="38" name="TextBox 25"/>
          <p:cNvSpPr txBox="1"/>
          <p:nvPr/>
        </p:nvSpPr>
        <p:spPr>
          <a:xfrm rot="2700000">
            <a:off x="6241648" y="1751209"/>
            <a:ext cx="1527596" cy="398948"/>
          </a:xfrm>
          <a:prstGeom prst="rect">
            <a:avLst/>
          </a:prstGeom>
          <a:noFill/>
        </p:spPr>
        <p:txBody>
          <a:bodyPr wrap="square" lIns="79622" tIns="39811" rIns="79622" bIns="39811" rtlCol="0">
            <a:spAutoFit/>
          </a:bodyPr>
          <a:lstStyle/>
          <a:p>
            <a:pPr algn="ctr"/>
            <a:r>
              <a:rPr lang="en-US" sz="2070" spc="-131" dirty="0">
                <a:solidFill>
                  <a:srgbClr val="F08E5C"/>
                </a:solidFill>
                <a:latin typeface="Helvetica"/>
                <a:cs typeface="Helvetica"/>
              </a:rPr>
              <a:t>convergent</a:t>
            </a:r>
          </a:p>
        </p:txBody>
      </p:sp>
      <p:pic>
        <p:nvPicPr>
          <p:cNvPr id="42" name="圖片 4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3098" y="999577"/>
            <a:ext cx="7137806" cy="3133298"/>
          </a:xfrm>
          <a:prstGeom prst="rect">
            <a:avLst/>
          </a:prstGeom>
        </p:spPr>
      </p:pic>
    </p:spTree>
    <p:extLst>
      <p:ext uri="{BB962C8B-B14F-4D97-AF65-F5344CB8AC3E}">
        <p14:creationId xmlns:p14="http://schemas.microsoft.com/office/powerpoint/2010/main" val="54801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22" presetClass="entr" presetSubtype="8"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left)">
                                      <p:cBhvr>
                                        <p:cTn id="20" dur="500"/>
                                        <p:tgtEl>
                                          <p:spTgt spid="28"/>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22" presetClass="entr" presetSubtype="8"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500"/>
                                        <p:tgtEl>
                                          <p:spTgt spid="27"/>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par>
                                <p:cTn id="38" presetID="22" presetClass="entr" presetSubtype="8"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left)">
                                      <p:cBhvr>
                                        <p:cTn id="40" dur="500"/>
                                        <p:tgtEl>
                                          <p:spTgt spid="29"/>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wipe(left)">
                                      <p:cBhvr>
                                        <p:cTn id="4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9" name="圖片 8">
            <a:extLst>
              <a:ext uri="{FF2B5EF4-FFF2-40B4-BE49-F238E27FC236}">
                <a16:creationId xmlns:a16="http://schemas.microsoft.com/office/drawing/2014/main" id="{0BE116AD-8B3B-1C45-A01B-7B6E7848F4DE}"/>
              </a:ext>
            </a:extLst>
          </p:cNvPr>
          <p:cNvPicPr>
            <a:picLocks noChangeAspect="1"/>
          </p:cNvPicPr>
          <p:nvPr/>
        </p:nvPicPr>
        <p:blipFill>
          <a:blip r:embed="rId3">
            <a:alphaModFix amt="20000"/>
          </a:blip>
          <a:stretch>
            <a:fillRect/>
          </a:stretch>
        </p:blipFill>
        <p:spPr>
          <a:xfrm>
            <a:off x="545011" y="284902"/>
            <a:ext cx="8053980" cy="4324806"/>
          </a:xfrm>
          <a:prstGeom prst="rect">
            <a:avLst/>
          </a:prstGeom>
        </p:spPr>
      </p:pic>
      <p:sp>
        <p:nvSpPr>
          <p:cNvPr id="130" name="Shape 130"/>
          <p:cNvSpPr txBox="1">
            <a:spLocks noGrp="1"/>
          </p:cNvSpPr>
          <p:nvPr>
            <p:ph type="title"/>
          </p:nvPr>
        </p:nvSpPr>
        <p:spPr>
          <a:xfrm>
            <a:off x="311700" y="268293"/>
            <a:ext cx="8520600" cy="572700"/>
          </a:xfrm>
          <a:prstGeom prst="rect">
            <a:avLst/>
          </a:prstGeom>
        </p:spPr>
        <p:txBody>
          <a:bodyPr lIns="91425" tIns="91425" rIns="91425" bIns="91425" anchor="t" anchorCtr="0">
            <a:noAutofit/>
          </a:bodyPr>
          <a:lstStyle/>
          <a:p>
            <a:pPr lvl="0"/>
            <a:r>
              <a:rPr lang="en-US" altLang="zh-TW" sz="3200" dirty="0"/>
              <a:t>The design thinking process includes</a:t>
            </a:r>
            <a:endParaRPr lang="zh-TW" sz="3200" dirty="0"/>
          </a:p>
        </p:txBody>
      </p:sp>
      <p:sp>
        <p:nvSpPr>
          <p:cNvPr id="4" name="文字方塊 3"/>
          <p:cNvSpPr txBox="1"/>
          <p:nvPr/>
        </p:nvSpPr>
        <p:spPr>
          <a:xfrm>
            <a:off x="769911" y="1885951"/>
            <a:ext cx="4073551" cy="1015663"/>
          </a:xfrm>
          <a:prstGeom prst="rect">
            <a:avLst/>
          </a:prstGeom>
          <a:noFill/>
        </p:spPr>
        <p:txBody>
          <a:bodyPr wrap="none" rtlCol="0">
            <a:spAutoFit/>
          </a:bodyPr>
          <a:lstStyle/>
          <a:p>
            <a:r>
              <a:rPr kumimoji="1" lang="en-US" altLang="zh-TW" sz="6000" dirty="0">
                <a:solidFill>
                  <a:schemeClr val="tx1"/>
                </a:solidFill>
                <a:latin typeface="PingFang TC" panose="020B0400000000000000" pitchFamily="34" charset="-120"/>
                <a:ea typeface="PingFang TC" panose="020B0400000000000000" pitchFamily="34" charset="-120"/>
              </a:rPr>
              <a:t>E</a:t>
            </a:r>
            <a:r>
              <a:rPr kumimoji="1" lang="en-US" altLang="zh-TW" sz="6000" dirty="0">
                <a:solidFill>
                  <a:srgbClr val="FF0000"/>
                </a:solidFill>
                <a:latin typeface="PingFang TC" panose="020B0400000000000000" pitchFamily="34" charset="-120"/>
                <a:ea typeface="PingFang TC" panose="020B0400000000000000" pitchFamily="34" charset="-120"/>
              </a:rPr>
              <a:t>X</a:t>
            </a:r>
            <a:r>
              <a:rPr kumimoji="1" lang="en-US" altLang="zh-TW" sz="6000" dirty="0">
                <a:solidFill>
                  <a:schemeClr val="tx1"/>
                </a:solidFill>
                <a:latin typeface="PingFang TC" panose="020B0400000000000000" pitchFamily="34" charset="-120"/>
                <a:ea typeface="PingFang TC" panose="020B0400000000000000" pitchFamily="34" charset="-120"/>
              </a:rPr>
              <a:t>PLORE</a:t>
            </a:r>
            <a:r>
              <a:rPr kumimoji="1" lang="en-US" altLang="zh-TW" sz="6000" dirty="0">
                <a:solidFill>
                  <a:srgbClr val="FF0000"/>
                </a:solidFill>
                <a:latin typeface="PingFang TC" panose="020B0400000000000000" pitchFamily="34" charset="-120"/>
                <a:ea typeface="PingFang TC" panose="020B0400000000000000" pitchFamily="34" charset="-120"/>
              </a:rPr>
              <a:t> </a:t>
            </a:r>
            <a:endParaRPr kumimoji="1" lang="zh-TW" altLang="en-US" sz="6000" dirty="0">
              <a:solidFill>
                <a:srgbClr val="FF0000"/>
              </a:solidFill>
              <a:latin typeface="PingFang TC" panose="020B0400000000000000" pitchFamily="34" charset="-120"/>
              <a:ea typeface="PingFang TC" panose="020B0400000000000000" pitchFamily="34" charset="-120"/>
            </a:endParaRPr>
          </a:p>
        </p:txBody>
      </p:sp>
      <p:grpSp>
        <p:nvGrpSpPr>
          <p:cNvPr id="2" name="群組 1">
            <a:extLst>
              <a:ext uri="{FF2B5EF4-FFF2-40B4-BE49-F238E27FC236}">
                <a16:creationId xmlns:a16="http://schemas.microsoft.com/office/drawing/2014/main" id="{1896D9CF-4089-EF4F-8DAC-BA30DBFCE4EA}"/>
              </a:ext>
            </a:extLst>
          </p:cNvPr>
          <p:cNvGrpSpPr/>
          <p:nvPr/>
        </p:nvGrpSpPr>
        <p:grpSpPr>
          <a:xfrm>
            <a:off x="4259468" y="1847039"/>
            <a:ext cx="4019876" cy="1764784"/>
            <a:chOff x="4580481" y="1847039"/>
            <a:chExt cx="4019876" cy="1764784"/>
          </a:xfrm>
        </p:grpSpPr>
        <p:sp>
          <p:nvSpPr>
            <p:cNvPr id="31" name="文字方塊 30"/>
            <p:cNvSpPr txBox="1"/>
            <p:nvPr/>
          </p:nvSpPr>
          <p:spPr>
            <a:xfrm>
              <a:off x="5424488" y="1885951"/>
              <a:ext cx="3175869" cy="1015663"/>
            </a:xfrm>
            <a:prstGeom prst="rect">
              <a:avLst/>
            </a:prstGeom>
            <a:noFill/>
          </p:spPr>
          <p:txBody>
            <a:bodyPr wrap="none" rtlCol="0">
              <a:spAutoFit/>
            </a:bodyPr>
            <a:lstStyle/>
            <a:p>
              <a:r>
                <a:rPr kumimoji="1" lang="en-US" altLang="zh-TW" sz="6000" dirty="0">
                  <a:solidFill>
                    <a:schemeClr val="tx1"/>
                  </a:solidFill>
                  <a:latin typeface="PingFang TC" panose="020B0400000000000000" pitchFamily="34" charset="-120"/>
                  <a:ea typeface="PingFang TC" panose="020B0400000000000000" pitchFamily="34" charset="-120"/>
                </a:rPr>
                <a:t>VERIF</a:t>
              </a:r>
              <a:r>
                <a:rPr kumimoji="1" lang="en-US" altLang="zh-TW" sz="6000" dirty="0">
                  <a:solidFill>
                    <a:srgbClr val="FF0000"/>
                  </a:solidFill>
                  <a:latin typeface="PingFang TC" panose="020B0400000000000000" pitchFamily="34" charset="-120"/>
                  <a:ea typeface="PingFang TC" panose="020B0400000000000000" pitchFamily="34" charset="-120"/>
                </a:rPr>
                <a:t>Y </a:t>
              </a:r>
              <a:endParaRPr kumimoji="1" lang="zh-TW" altLang="en-US" sz="6000" dirty="0">
                <a:solidFill>
                  <a:srgbClr val="FF0000"/>
                </a:solidFill>
                <a:latin typeface="PingFang TC" panose="020B0400000000000000" pitchFamily="34" charset="-120"/>
                <a:ea typeface="PingFang TC" panose="020B0400000000000000" pitchFamily="34" charset="-120"/>
              </a:endParaRPr>
            </a:p>
          </p:txBody>
        </p:sp>
        <p:sp>
          <p:nvSpPr>
            <p:cNvPr id="32" name="文字方塊 31"/>
            <p:cNvSpPr txBox="1"/>
            <p:nvPr/>
          </p:nvSpPr>
          <p:spPr>
            <a:xfrm>
              <a:off x="4580481" y="1847039"/>
              <a:ext cx="906017" cy="1015663"/>
            </a:xfrm>
            <a:prstGeom prst="rect">
              <a:avLst/>
            </a:prstGeom>
            <a:noFill/>
          </p:spPr>
          <p:txBody>
            <a:bodyPr wrap="none" rtlCol="0">
              <a:spAutoFit/>
            </a:bodyPr>
            <a:lstStyle/>
            <a:p>
              <a:r>
                <a:rPr kumimoji="1" lang="en-US" altLang="zh-TW" sz="6000" dirty="0">
                  <a:solidFill>
                    <a:schemeClr val="tx1"/>
                  </a:solidFill>
                  <a:latin typeface="PingFang TC" panose="020B0400000000000000" pitchFamily="34" charset="-120"/>
                  <a:ea typeface="PingFang TC" panose="020B0400000000000000" pitchFamily="34" charset="-120"/>
                </a:rPr>
                <a:t>+ </a:t>
              </a:r>
              <a:endParaRPr kumimoji="1" lang="zh-TW" altLang="en-US" sz="6000" dirty="0">
                <a:solidFill>
                  <a:schemeClr val="tx1"/>
                </a:solidFill>
                <a:latin typeface="PingFang TC" panose="020B0400000000000000" pitchFamily="34" charset="-120"/>
                <a:ea typeface="PingFang TC" panose="020B0400000000000000" pitchFamily="34" charset="-120"/>
              </a:endParaRPr>
            </a:p>
          </p:txBody>
        </p:sp>
        <p:sp>
          <p:nvSpPr>
            <p:cNvPr id="34" name="文字方塊 33"/>
            <p:cNvSpPr txBox="1"/>
            <p:nvPr/>
          </p:nvSpPr>
          <p:spPr>
            <a:xfrm>
              <a:off x="6406033" y="3088603"/>
              <a:ext cx="184731" cy="523220"/>
            </a:xfrm>
            <a:prstGeom prst="rect">
              <a:avLst/>
            </a:prstGeom>
            <a:noFill/>
          </p:spPr>
          <p:txBody>
            <a:bodyPr wrap="none" rtlCol="0">
              <a:spAutoFit/>
            </a:bodyPr>
            <a:lstStyle/>
            <a:p>
              <a:endParaRPr lang="zh-TW" altLang="en-US" sz="2800" dirty="0">
                <a:solidFill>
                  <a:schemeClr val="dk1"/>
                </a:solidFill>
                <a:latin typeface="PingFang TC" panose="020B0400000000000000" pitchFamily="34" charset="-120"/>
                <a:ea typeface="PingFang TC" panose="020B0400000000000000" pitchFamily="34" charset="-120"/>
                <a:cs typeface="Microsoft JhengHei" charset="-120"/>
              </a:endParaRPr>
            </a:p>
          </p:txBody>
        </p:sp>
      </p:grpSp>
      <p:sp>
        <p:nvSpPr>
          <p:cNvPr id="3" name="文字方塊 2">
            <a:extLst>
              <a:ext uri="{FF2B5EF4-FFF2-40B4-BE49-F238E27FC236}">
                <a16:creationId xmlns:a16="http://schemas.microsoft.com/office/drawing/2014/main" id="{7599B4C9-012D-45AA-A164-F3C0B6140157}"/>
              </a:ext>
            </a:extLst>
          </p:cNvPr>
          <p:cNvSpPr txBox="1"/>
          <p:nvPr/>
        </p:nvSpPr>
        <p:spPr>
          <a:xfrm>
            <a:off x="1113183" y="4271154"/>
            <a:ext cx="981359" cy="338554"/>
          </a:xfrm>
          <a:prstGeom prst="rect">
            <a:avLst/>
          </a:prstGeom>
          <a:noFill/>
        </p:spPr>
        <p:txBody>
          <a:bodyPr wrap="none" rtlCol="0">
            <a:spAutoFit/>
          </a:bodyPr>
          <a:lstStyle/>
          <a:p>
            <a:r>
              <a:rPr lang="en-US" altLang="zh-TW" sz="1600" dirty="0">
                <a:solidFill>
                  <a:schemeClr val="bg1">
                    <a:lumMod val="75000"/>
                  </a:schemeClr>
                </a:solidFill>
              </a:rPr>
              <a:t>Discover</a:t>
            </a:r>
            <a:endParaRPr lang="zh-TW" altLang="en-US" sz="1600" dirty="0">
              <a:solidFill>
                <a:schemeClr val="bg1">
                  <a:lumMod val="75000"/>
                </a:schemeClr>
              </a:solidFill>
            </a:endParaRPr>
          </a:p>
        </p:txBody>
      </p:sp>
      <p:sp>
        <p:nvSpPr>
          <p:cNvPr id="5" name="文字方塊 4">
            <a:extLst>
              <a:ext uri="{FF2B5EF4-FFF2-40B4-BE49-F238E27FC236}">
                <a16:creationId xmlns:a16="http://schemas.microsoft.com/office/drawing/2014/main" id="{AD79C47F-8CAC-462B-BD02-1AC6BD9CE406}"/>
              </a:ext>
            </a:extLst>
          </p:cNvPr>
          <p:cNvSpPr txBox="1"/>
          <p:nvPr/>
        </p:nvSpPr>
        <p:spPr>
          <a:xfrm>
            <a:off x="3339548" y="4307173"/>
            <a:ext cx="776175" cy="338554"/>
          </a:xfrm>
          <a:prstGeom prst="rect">
            <a:avLst/>
          </a:prstGeom>
          <a:noFill/>
        </p:spPr>
        <p:txBody>
          <a:bodyPr wrap="none" rtlCol="0">
            <a:spAutoFit/>
          </a:bodyPr>
          <a:lstStyle/>
          <a:p>
            <a:r>
              <a:rPr lang="en-US" altLang="zh-TW" sz="1600" dirty="0">
                <a:solidFill>
                  <a:schemeClr val="bg1">
                    <a:lumMod val="75000"/>
                  </a:schemeClr>
                </a:solidFill>
              </a:rPr>
              <a:t>Define</a:t>
            </a:r>
            <a:endParaRPr lang="zh-TW" altLang="en-US" sz="1600" dirty="0">
              <a:solidFill>
                <a:schemeClr val="bg1">
                  <a:lumMod val="75000"/>
                </a:schemeClr>
              </a:solidFill>
            </a:endParaRPr>
          </a:p>
        </p:txBody>
      </p:sp>
      <p:sp>
        <p:nvSpPr>
          <p:cNvPr id="6" name="文字方塊 5">
            <a:extLst>
              <a:ext uri="{FF2B5EF4-FFF2-40B4-BE49-F238E27FC236}">
                <a16:creationId xmlns:a16="http://schemas.microsoft.com/office/drawing/2014/main" id="{77DA0C4F-0D52-4DEA-88F5-F7C840A3FF59}"/>
              </a:ext>
            </a:extLst>
          </p:cNvPr>
          <p:cNvSpPr txBox="1"/>
          <p:nvPr/>
        </p:nvSpPr>
        <p:spPr>
          <a:xfrm>
            <a:off x="5028279" y="4307173"/>
            <a:ext cx="934871" cy="338554"/>
          </a:xfrm>
          <a:prstGeom prst="rect">
            <a:avLst/>
          </a:prstGeom>
          <a:noFill/>
        </p:spPr>
        <p:txBody>
          <a:bodyPr wrap="none" rtlCol="0">
            <a:spAutoFit/>
          </a:bodyPr>
          <a:lstStyle/>
          <a:p>
            <a:r>
              <a:rPr lang="en-US" altLang="zh-TW" sz="1600" dirty="0">
                <a:solidFill>
                  <a:schemeClr val="bg1">
                    <a:lumMod val="75000"/>
                  </a:schemeClr>
                </a:solidFill>
              </a:rPr>
              <a:t>Develop</a:t>
            </a:r>
            <a:endParaRPr lang="zh-TW" altLang="en-US" sz="1600" dirty="0">
              <a:solidFill>
                <a:schemeClr val="bg1">
                  <a:lumMod val="75000"/>
                </a:schemeClr>
              </a:solidFill>
            </a:endParaRPr>
          </a:p>
        </p:txBody>
      </p:sp>
      <p:sp>
        <p:nvSpPr>
          <p:cNvPr id="7" name="文字方塊 6">
            <a:extLst>
              <a:ext uri="{FF2B5EF4-FFF2-40B4-BE49-F238E27FC236}">
                <a16:creationId xmlns:a16="http://schemas.microsoft.com/office/drawing/2014/main" id="{DC5A2500-82DE-4912-838A-7E2C3469A6A9}"/>
              </a:ext>
            </a:extLst>
          </p:cNvPr>
          <p:cNvSpPr txBox="1"/>
          <p:nvPr/>
        </p:nvSpPr>
        <p:spPr>
          <a:xfrm>
            <a:off x="7209758" y="4307173"/>
            <a:ext cx="821059" cy="338554"/>
          </a:xfrm>
          <a:prstGeom prst="rect">
            <a:avLst/>
          </a:prstGeom>
          <a:noFill/>
        </p:spPr>
        <p:txBody>
          <a:bodyPr wrap="none" rtlCol="0">
            <a:spAutoFit/>
          </a:bodyPr>
          <a:lstStyle/>
          <a:p>
            <a:r>
              <a:rPr lang="en-US" altLang="zh-TW" sz="1600" dirty="0">
                <a:solidFill>
                  <a:schemeClr val="bg1">
                    <a:lumMod val="75000"/>
                  </a:schemeClr>
                </a:solidFill>
              </a:rPr>
              <a:t>Deliver</a:t>
            </a:r>
            <a:endParaRPr lang="zh-TW" altLang="en-US" sz="1600" dirty="0">
              <a:solidFill>
                <a:schemeClr val="bg1">
                  <a:lumMod val="75000"/>
                </a:schemeClr>
              </a:solidFill>
            </a:endParaRPr>
          </a:p>
        </p:txBody>
      </p:sp>
    </p:spTree>
    <p:extLst>
      <p:ext uri="{BB962C8B-B14F-4D97-AF65-F5344CB8AC3E}">
        <p14:creationId xmlns:p14="http://schemas.microsoft.com/office/powerpoint/2010/main" val="212077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地圖, 文字 的圖片&#10;&#10;自動產生的描述">
            <a:extLst>
              <a:ext uri="{FF2B5EF4-FFF2-40B4-BE49-F238E27FC236}">
                <a16:creationId xmlns:a16="http://schemas.microsoft.com/office/drawing/2014/main" id="{A5DB2C7B-DACC-AE42-8B86-60954506319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5145" y="369601"/>
            <a:ext cx="8776648" cy="4688174"/>
          </a:xfrm>
          <a:prstGeom prst="rect">
            <a:avLst/>
          </a:prstGeom>
        </p:spPr>
      </p:pic>
      <p:sp>
        <p:nvSpPr>
          <p:cNvPr id="22" name="平行四邊形 21">
            <a:extLst>
              <a:ext uri="{FF2B5EF4-FFF2-40B4-BE49-F238E27FC236}">
                <a16:creationId xmlns:a16="http://schemas.microsoft.com/office/drawing/2014/main" id="{8D270251-1F7F-AC41-A0B0-FA99813B4271}"/>
              </a:ext>
            </a:extLst>
          </p:cNvPr>
          <p:cNvSpPr/>
          <p:nvPr/>
        </p:nvSpPr>
        <p:spPr>
          <a:xfrm>
            <a:off x="4648421" y="1197980"/>
            <a:ext cx="1758364" cy="3288284"/>
          </a:xfrm>
          <a:prstGeom prst="parallelogram">
            <a:avLst>
              <a:gd name="adj" fmla="val 64107"/>
            </a:avLst>
          </a:prstGeom>
          <a:gradFill flip="none" rotWithShape="1">
            <a:gsLst>
              <a:gs pos="0">
                <a:schemeClr val="tx1">
                  <a:alpha val="20000"/>
                </a:schemeClr>
              </a:gs>
              <a:gs pos="100000">
                <a:schemeClr val="bg1">
                  <a:lumMod val="85000"/>
                  <a:alpha val="2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sp>
        <p:nvSpPr>
          <p:cNvPr id="31" name="平行四邊形 30">
            <a:extLst>
              <a:ext uri="{FF2B5EF4-FFF2-40B4-BE49-F238E27FC236}">
                <a16:creationId xmlns:a16="http://schemas.microsoft.com/office/drawing/2014/main" id="{D949F374-AA45-4244-8CC7-35EF34B8977A}"/>
              </a:ext>
            </a:extLst>
          </p:cNvPr>
          <p:cNvSpPr/>
          <p:nvPr/>
        </p:nvSpPr>
        <p:spPr>
          <a:xfrm>
            <a:off x="1070750" y="1206360"/>
            <a:ext cx="4694880" cy="3288284"/>
          </a:xfrm>
          <a:prstGeom prst="parallelogram">
            <a:avLst>
              <a:gd name="adj" fmla="val 34132"/>
            </a:avLst>
          </a:prstGeom>
          <a:gradFill flip="none" rotWithShape="1">
            <a:gsLst>
              <a:gs pos="0">
                <a:schemeClr val="tx1">
                  <a:alpha val="20000"/>
                </a:schemeClr>
              </a:gs>
              <a:gs pos="100000">
                <a:schemeClr val="bg1">
                  <a:lumMod val="85000"/>
                  <a:alpha val="2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sz="1050" dirty="0"/>
              <a:t> </a:t>
            </a:r>
          </a:p>
        </p:txBody>
      </p:sp>
      <p:sp>
        <p:nvSpPr>
          <p:cNvPr id="2" name="平行四邊形 1">
            <a:extLst>
              <a:ext uri="{FF2B5EF4-FFF2-40B4-BE49-F238E27FC236}">
                <a16:creationId xmlns:a16="http://schemas.microsoft.com/office/drawing/2014/main" id="{3711C891-CCDD-5C46-B5A8-73A943484D6B}"/>
              </a:ext>
            </a:extLst>
          </p:cNvPr>
          <p:cNvSpPr/>
          <p:nvPr/>
        </p:nvSpPr>
        <p:spPr>
          <a:xfrm>
            <a:off x="674573" y="1197991"/>
            <a:ext cx="3741906" cy="3288284"/>
          </a:xfrm>
          <a:prstGeom prst="parallelogram">
            <a:avLst>
              <a:gd name="adj" fmla="val 35465"/>
            </a:avLst>
          </a:prstGeom>
          <a:gradFill flip="none" rotWithShape="1">
            <a:gsLst>
              <a:gs pos="0">
                <a:schemeClr val="tx1">
                  <a:alpha val="20000"/>
                </a:schemeClr>
              </a:gs>
              <a:gs pos="100000">
                <a:schemeClr val="bg1">
                  <a:lumMod val="85000"/>
                  <a:alpha val="2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dirty="0"/>
          </a:p>
        </p:txBody>
      </p:sp>
      <p:sp>
        <p:nvSpPr>
          <p:cNvPr id="18" name="平行四邊形 17">
            <a:extLst>
              <a:ext uri="{FF2B5EF4-FFF2-40B4-BE49-F238E27FC236}">
                <a16:creationId xmlns:a16="http://schemas.microsoft.com/office/drawing/2014/main" id="{77EAD740-FFE6-4340-A5E4-97477F4576BE}"/>
              </a:ext>
            </a:extLst>
          </p:cNvPr>
          <p:cNvSpPr/>
          <p:nvPr/>
        </p:nvSpPr>
        <p:spPr>
          <a:xfrm>
            <a:off x="1639964" y="1197991"/>
            <a:ext cx="1956357" cy="3288284"/>
          </a:xfrm>
          <a:prstGeom prst="parallelogram">
            <a:avLst>
              <a:gd name="adj" fmla="val 57155"/>
            </a:avLst>
          </a:prstGeom>
          <a:gradFill flip="none" rotWithShape="1">
            <a:gsLst>
              <a:gs pos="0">
                <a:schemeClr val="tx1">
                  <a:alpha val="20000"/>
                </a:schemeClr>
              </a:gs>
              <a:gs pos="100000">
                <a:schemeClr val="bg1">
                  <a:lumMod val="85000"/>
                  <a:alpha val="2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sp>
        <p:nvSpPr>
          <p:cNvPr id="19" name="平行四邊形 18">
            <a:extLst>
              <a:ext uri="{FF2B5EF4-FFF2-40B4-BE49-F238E27FC236}">
                <a16:creationId xmlns:a16="http://schemas.microsoft.com/office/drawing/2014/main" id="{B55006F4-5120-1F43-9D5D-A9DCA54EB96C}"/>
              </a:ext>
            </a:extLst>
          </p:cNvPr>
          <p:cNvSpPr/>
          <p:nvPr/>
        </p:nvSpPr>
        <p:spPr>
          <a:xfrm>
            <a:off x="2572945" y="1197990"/>
            <a:ext cx="1956357" cy="3288284"/>
          </a:xfrm>
          <a:prstGeom prst="parallelogram">
            <a:avLst>
              <a:gd name="adj" fmla="val 57155"/>
            </a:avLst>
          </a:prstGeom>
          <a:gradFill flip="none" rotWithShape="1">
            <a:gsLst>
              <a:gs pos="0">
                <a:schemeClr val="tx1">
                  <a:alpha val="20000"/>
                </a:schemeClr>
              </a:gs>
              <a:gs pos="100000">
                <a:schemeClr val="bg1">
                  <a:lumMod val="85000"/>
                  <a:alpha val="2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dirty="0"/>
          </a:p>
        </p:txBody>
      </p:sp>
      <p:sp>
        <p:nvSpPr>
          <p:cNvPr id="37" name="平行四邊形 36">
            <a:extLst>
              <a:ext uri="{FF2B5EF4-FFF2-40B4-BE49-F238E27FC236}">
                <a16:creationId xmlns:a16="http://schemas.microsoft.com/office/drawing/2014/main" id="{A3E9B913-E1F7-2F47-8124-6F4412C64CF4}"/>
              </a:ext>
            </a:extLst>
          </p:cNvPr>
          <p:cNvSpPr/>
          <p:nvPr/>
        </p:nvSpPr>
        <p:spPr>
          <a:xfrm>
            <a:off x="3976980" y="1197951"/>
            <a:ext cx="4326509" cy="3288284"/>
          </a:xfrm>
          <a:prstGeom prst="parallelogram">
            <a:avLst>
              <a:gd name="adj" fmla="val 32550"/>
            </a:avLst>
          </a:prstGeom>
          <a:gradFill flip="none" rotWithShape="1">
            <a:gsLst>
              <a:gs pos="0">
                <a:schemeClr val="tx1">
                  <a:alpha val="20000"/>
                </a:schemeClr>
              </a:gs>
              <a:gs pos="100000">
                <a:schemeClr val="bg1">
                  <a:lumMod val="85000"/>
                  <a:alpha val="2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dirty="0"/>
          </a:p>
        </p:txBody>
      </p:sp>
      <p:sp>
        <p:nvSpPr>
          <p:cNvPr id="8" name="文字方塊 7">
            <a:extLst>
              <a:ext uri="{FF2B5EF4-FFF2-40B4-BE49-F238E27FC236}">
                <a16:creationId xmlns:a16="http://schemas.microsoft.com/office/drawing/2014/main" id="{664EB6A1-15AE-A44C-952B-21B9CDD0ACA3}"/>
              </a:ext>
            </a:extLst>
          </p:cNvPr>
          <p:cNvSpPr txBox="1"/>
          <p:nvPr/>
        </p:nvSpPr>
        <p:spPr>
          <a:xfrm>
            <a:off x="1445646" y="1197991"/>
            <a:ext cx="950901" cy="507831"/>
          </a:xfrm>
          <a:prstGeom prst="rect">
            <a:avLst/>
          </a:prstGeom>
          <a:noFill/>
        </p:spPr>
        <p:txBody>
          <a:bodyPr wrap="none" rtlCol="0">
            <a:spAutoFit/>
          </a:bodyPr>
          <a:lstStyle/>
          <a:p>
            <a:r>
              <a:rPr lang="en-US" altLang="zh-CN" sz="900" dirty="0">
                <a:solidFill>
                  <a:schemeClr val="tx1">
                    <a:lumMod val="75000"/>
                    <a:lumOff val="25000"/>
                  </a:schemeClr>
                </a:solidFill>
                <a:latin typeface="Microsoft JhengHei" panose="020B0604030504040204" pitchFamily="34" charset="-120"/>
                <a:ea typeface="Microsoft JhengHei" panose="020B0604030504040204" pitchFamily="34" charset="-120"/>
              </a:rPr>
              <a:t>KJ Method</a:t>
            </a:r>
          </a:p>
          <a:p>
            <a:r>
              <a:rPr lang="en-US" altLang="zh-CN" sz="900" dirty="0">
                <a:solidFill>
                  <a:schemeClr val="tx1">
                    <a:lumMod val="75000"/>
                    <a:lumOff val="25000"/>
                  </a:schemeClr>
                </a:solidFill>
                <a:latin typeface="Microsoft JhengHei" panose="020B0604030504040204" pitchFamily="34" charset="-120"/>
                <a:ea typeface="Microsoft JhengHei" panose="020B0604030504040204" pitchFamily="34" charset="-120"/>
              </a:rPr>
              <a:t>Empathy Map</a:t>
            </a:r>
          </a:p>
          <a:p>
            <a:r>
              <a:rPr lang="en-US" altLang="zh-CN" sz="900" dirty="0">
                <a:solidFill>
                  <a:schemeClr val="tx1">
                    <a:lumMod val="75000"/>
                    <a:lumOff val="25000"/>
                  </a:schemeClr>
                </a:solidFill>
                <a:latin typeface="Microsoft JhengHei" panose="020B0604030504040204" pitchFamily="34" charset="-120"/>
                <a:ea typeface="Microsoft JhengHei" panose="020B0604030504040204" pitchFamily="34" charset="-120"/>
              </a:rPr>
              <a:t>Cross Analysis</a:t>
            </a:r>
          </a:p>
        </p:txBody>
      </p:sp>
      <p:sp>
        <p:nvSpPr>
          <p:cNvPr id="17" name="文字方塊 16">
            <a:extLst>
              <a:ext uri="{FF2B5EF4-FFF2-40B4-BE49-F238E27FC236}">
                <a16:creationId xmlns:a16="http://schemas.microsoft.com/office/drawing/2014/main" id="{CB3C7272-FE96-EF49-B867-6EA317289BC1}"/>
              </a:ext>
            </a:extLst>
          </p:cNvPr>
          <p:cNvSpPr txBox="1"/>
          <p:nvPr/>
        </p:nvSpPr>
        <p:spPr>
          <a:xfrm>
            <a:off x="8009717" y="2376949"/>
            <a:ext cx="1120281" cy="1477328"/>
          </a:xfrm>
          <a:prstGeom prst="rect">
            <a:avLst/>
          </a:prstGeom>
          <a:noFill/>
        </p:spPr>
        <p:txBody>
          <a:bodyPr wrap="square" rtlCol="0">
            <a:spAutoFit/>
          </a:bodyPr>
          <a:lstStyle/>
          <a:p>
            <a:pPr marL="93663" indent="-93663">
              <a:buFont typeface="Arial" panose="020B0604020202020204" pitchFamily="34" charset="0"/>
              <a:buChar char="•"/>
            </a:pPr>
            <a:r>
              <a:rPr lang="en-US" altLang="zh-TW" sz="900" dirty="0">
                <a:solidFill>
                  <a:schemeClr val="tx1">
                    <a:lumMod val="75000"/>
                    <a:lumOff val="25000"/>
                  </a:schemeClr>
                </a:solidFill>
                <a:latin typeface="Arial" panose="020B0604020202020204" pitchFamily="34" charset="0"/>
                <a:ea typeface="Microsoft JhengHei" panose="020B0604030504040204" pitchFamily="34" charset="-120"/>
                <a:cs typeface="Arial" panose="020B0604020202020204" pitchFamily="34" charset="0"/>
              </a:rPr>
              <a:t>Prototype Aesthetic Feature Cards</a:t>
            </a:r>
          </a:p>
          <a:p>
            <a:pPr marL="93663" indent="-93663">
              <a:buFont typeface="Arial" panose="020B0604020202020204" pitchFamily="34" charset="0"/>
              <a:buChar char="•"/>
            </a:pPr>
            <a:r>
              <a:rPr lang="en-US" altLang="zh-TW" sz="900" dirty="0">
                <a:solidFill>
                  <a:schemeClr val="tx1">
                    <a:lumMod val="75000"/>
                    <a:lumOff val="25000"/>
                  </a:schemeClr>
                </a:solidFill>
                <a:latin typeface="Arial" panose="020B0604020202020204" pitchFamily="34" charset="0"/>
                <a:ea typeface="Microsoft JhengHei" panose="020B0604030504040204" pitchFamily="34" charset="-120"/>
                <a:cs typeface="Arial" panose="020B0604020202020204" pitchFamily="34" charset="0"/>
              </a:rPr>
              <a:t>Prototype Aesthetic Value Map</a:t>
            </a:r>
          </a:p>
          <a:p>
            <a:pPr marL="93663" indent="-93663">
              <a:buFont typeface="Arial" panose="020B0604020202020204" pitchFamily="34" charset="0"/>
              <a:buChar char="•"/>
            </a:pPr>
            <a:r>
              <a:rPr lang="en-US" altLang="zh-TW" sz="900" dirty="0">
                <a:solidFill>
                  <a:schemeClr val="tx1">
                    <a:lumMod val="75000"/>
                    <a:lumOff val="25000"/>
                  </a:schemeClr>
                </a:solidFill>
                <a:latin typeface="Arial" panose="020B0604020202020204" pitchFamily="34" charset="0"/>
                <a:ea typeface="Microsoft JhengHei" panose="020B0604030504040204" pitchFamily="34" charset="-120"/>
                <a:cs typeface="Arial" panose="020B0604020202020204" pitchFamily="34" charset="0"/>
              </a:rPr>
              <a:t>User Matrix</a:t>
            </a:r>
          </a:p>
          <a:p>
            <a:pPr marL="93663" indent="-93663">
              <a:buFont typeface="Arial" panose="020B0604020202020204" pitchFamily="34" charset="0"/>
              <a:buChar char="•"/>
            </a:pPr>
            <a:r>
              <a:rPr lang="en-US" altLang="zh-TW" sz="900" dirty="0">
                <a:solidFill>
                  <a:schemeClr val="tx1">
                    <a:lumMod val="75000"/>
                    <a:lumOff val="25000"/>
                  </a:schemeClr>
                </a:solidFill>
                <a:latin typeface="Arial" panose="020B0604020202020204" pitchFamily="34" charset="0"/>
                <a:ea typeface="Microsoft JhengHei" panose="020B0604030504040204" pitchFamily="34" charset="-120"/>
                <a:cs typeface="Arial" panose="020B0604020202020204" pitchFamily="34" charset="0"/>
              </a:rPr>
              <a:t>Relevant Benchmark Function Cards</a:t>
            </a:r>
            <a:endParaRPr kumimoji="1" lang="zh-TW" altLang="en-US" sz="900" dirty="0">
              <a:solidFill>
                <a:schemeClr val="tx1">
                  <a:lumMod val="75000"/>
                  <a:lumOff val="25000"/>
                </a:schemeClr>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20" name="平行四邊形 19">
            <a:extLst>
              <a:ext uri="{FF2B5EF4-FFF2-40B4-BE49-F238E27FC236}">
                <a16:creationId xmlns:a16="http://schemas.microsoft.com/office/drawing/2014/main" id="{ECF50357-170F-F448-B680-542B8BF054D1}"/>
              </a:ext>
            </a:extLst>
          </p:cNvPr>
          <p:cNvSpPr/>
          <p:nvPr/>
        </p:nvSpPr>
        <p:spPr>
          <a:xfrm>
            <a:off x="3505926" y="1197989"/>
            <a:ext cx="1417667" cy="3288284"/>
          </a:xfrm>
          <a:prstGeom prst="parallelogram">
            <a:avLst>
              <a:gd name="adj" fmla="val 78222"/>
            </a:avLst>
          </a:prstGeom>
          <a:gradFill flip="none" rotWithShape="1">
            <a:gsLst>
              <a:gs pos="0">
                <a:schemeClr val="tx1">
                  <a:alpha val="20000"/>
                </a:schemeClr>
              </a:gs>
              <a:gs pos="100000">
                <a:schemeClr val="bg1">
                  <a:lumMod val="85000"/>
                  <a:alpha val="2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sp>
        <p:nvSpPr>
          <p:cNvPr id="26" name="平行四邊形 25">
            <a:extLst>
              <a:ext uri="{FF2B5EF4-FFF2-40B4-BE49-F238E27FC236}">
                <a16:creationId xmlns:a16="http://schemas.microsoft.com/office/drawing/2014/main" id="{75407F5F-CBD1-0A47-9C83-2A305152D463}"/>
              </a:ext>
            </a:extLst>
          </p:cNvPr>
          <p:cNvSpPr/>
          <p:nvPr/>
        </p:nvSpPr>
        <p:spPr>
          <a:xfrm>
            <a:off x="5457401" y="1197980"/>
            <a:ext cx="1599701" cy="3288284"/>
          </a:xfrm>
          <a:prstGeom prst="parallelogram">
            <a:avLst>
              <a:gd name="adj" fmla="val 67850"/>
            </a:avLst>
          </a:prstGeom>
          <a:gradFill flip="none" rotWithShape="1">
            <a:gsLst>
              <a:gs pos="0">
                <a:schemeClr val="tx1">
                  <a:alpha val="20000"/>
                </a:schemeClr>
              </a:gs>
              <a:gs pos="100000">
                <a:schemeClr val="bg1">
                  <a:lumMod val="85000"/>
                  <a:alpha val="2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sp>
        <p:nvSpPr>
          <p:cNvPr id="27" name="平行四邊形 26">
            <a:extLst>
              <a:ext uri="{FF2B5EF4-FFF2-40B4-BE49-F238E27FC236}">
                <a16:creationId xmlns:a16="http://schemas.microsoft.com/office/drawing/2014/main" id="{9249BB9F-0B2A-AD45-937A-8302DD95E814}"/>
              </a:ext>
            </a:extLst>
          </p:cNvPr>
          <p:cNvSpPr/>
          <p:nvPr/>
        </p:nvSpPr>
        <p:spPr>
          <a:xfrm>
            <a:off x="4244802" y="1197980"/>
            <a:ext cx="1417667" cy="3288284"/>
          </a:xfrm>
          <a:prstGeom prst="parallelogram">
            <a:avLst>
              <a:gd name="adj" fmla="val 78222"/>
            </a:avLst>
          </a:prstGeom>
          <a:gradFill flip="none" rotWithShape="1">
            <a:gsLst>
              <a:gs pos="0">
                <a:schemeClr val="tx1">
                  <a:alpha val="20000"/>
                </a:schemeClr>
              </a:gs>
              <a:gs pos="100000">
                <a:schemeClr val="bg1">
                  <a:lumMod val="85000"/>
                  <a:alpha val="2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sp>
        <p:nvSpPr>
          <p:cNvPr id="28" name="平行四邊形 27">
            <a:extLst>
              <a:ext uri="{FF2B5EF4-FFF2-40B4-BE49-F238E27FC236}">
                <a16:creationId xmlns:a16="http://schemas.microsoft.com/office/drawing/2014/main" id="{BAD9D317-F229-E045-9D7E-27140EA77502}"/>
              </a:ext>
            </a:extLst>
          </p:cNvPr>
          <p:cNvSpPr/>
          <p:nvPr/>
        </p:nvSpPr>
        <p:spPr>
          <a:xfrm>
            <a:off x="6091340" y="1197980"/>
            <a:ext cx="1499571" cy="3288284"/>
          </a:xfrm>
          <a:prstGeom prst="parallelogram">
            <a:avLst>
              <a:gd name="adj" fmla="val 72760"/>
            </a:avLst>
          </a:prstGeom>
          <a:gradFill flip="none" rotWithShape="1">
            <a:gsLst>
              <a:gs pos="0">
                <a:schemeClr val="tx1">
                  <a:alpha val="20000"/>
                </a:schemeClr>
              </a:gs>
              <a:gs pos="100000">
                <a:schemeClr val="bg1">
                  <a:lumMod val="85000"/>
                  <a:alpha val="2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sp>
        <p:nvSpPr>
          <p:cNvPr id="29" name="平行四邊形 28">
            <a:extLst>
              <a:ext uri="{FF2B5EF4-FFF2-40B4-BE49-F238E27FC236}">
                <a16:creationId xmlns:a16="http://schemas.microsoft.com/office/drawing/2014/main" id="{9544A879-3866-C946-928A-C50B4AEFF050}"/>
              </a:ext>
            </a:extLst>
          </p:cNvPr>
          <p:cNvSpPr/>
          <p:nvPr/>
        </p:nvSpPr>
        <p:spPr>
          <a:xfrm>
            <a:off x="6524981" y="1197980"/>
            <a:ext cx="1499571" cy="3288284"/>
          </a:xfrm>
          <a:prstGeom prst="parallelogram">
            <a:avLst>
              <a:gd name="adj" fmla="val 72760"/>
            </a:avLst>
          </a:prstGeom>
          <a:gradFill flip="none" rotWithShape="1">
            <a:gsLst>
              <a:gs pos="0">
                <a:schemeClr val="tx1">
                  <a:alpha val="20000"/>
                </a:schemeClr>
              </a:gs>
              <a:gs pos="100000">
                <a:schemeClr val="bg1">
                  <a:lumMod val="85000"/>
                  <a:alpha val="2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sp>
        <p:nvSpPr>
          <p:cNvPr id="30" name="平行四邊形 29">
            <a:extLst>
              <a:ext uri="{FF2B5EF4-FFF2-40B4-BE49-F238E27FC236}">
                <a16:creationId xmlns:a16="http://schemas.microsoft.com/office/drawing/2014/main" id="{1EE79B5C-83A5-BE4B-8D60-19D1CEACB063}"/>
              </a:ext>
            </a:extLst>
          </p:cNvPr>
          <p:cNvSpPr/>
          <p:nvPr/>
        </p:nvSpPr>
        <p:spPr>
          <a:xfrm>
            <a:off x="6946641" y="1197980"/>
            <a:ext cx="1499571" cy="3288284"/>
          </a:xfrm>
          <a:prstGeom prst="parallelogram">
            <a:avLst>
              <a:gd name="adj" fmla="val 72760"/>
            </a:avLst>
          </a:prstGeom>
          <a:gradFill flip="none" rotWithShape="1">
            <a:gsLst>
              <a:gs pos="0">
                <a:schemeClr val="tx1">
                  <a:alpha val="20000"/>
                </a:schemeClr>
              </a:gs>
              <a:gs pos="100000">
                <a:schemeClr val="bg1">
                  <a:lumMod val="85000"/>
                  <a:alpha val="2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pic>
        <p:nvPicPr>
          <p:cNvPr id="23" name="圖片 22">
            <a:extLst>
              <a:ext uri="{FF2B5EF4-FFF2-40B4-BE49-F238E27FC236}">
                <a16:creationId xmlns:a16="http://schemas.microsoft.com/office/drawing/2014/main" id="{62FB12FE-89B8-4C4C-9573-DD27A13D891A}"/>
              </a:ext>
            </a:extLst>
          </p:cNvPr>
          <p:cNvPicPr>
            <a:picLocks noChangeAspect="1"/>
          </p:cNvPicPr>
          <p:nvPr/>
        </p:nvPicPr>
        <p:blipFill>
          <a:blip r:embed="rId4"/>
          <a:stretch>
            <a:fillRect/>
          </a:stretch>
        </p:blipFill>
        <p:spPr>
          <a:xfrm>
            <a:off x="2082351" y="3076555"/>
            <a:ext cx="742950" cy="1695450"/>
          </a:xfrm>
          <a:prstGeom prst="rect">
            <a:avLst/>
          </a:prstGeom>
        </p:spPr>
      </p:pic>
      <p:pic>
        <p:nvPicPr>
          <p:cNvPr id="43" name="圖片 42">
            <a:extLst>
              <a:ext uri="{FF2B5EF4-FFF2-40B4-BE49-F238E27FC236}">
                <a16:creationId xmlns:a16="http://schemas.microsoft.com/office/drawing/2014/main" id="{D8038622-289D-674F-AE39-9C4289921746}"/>
              </a:ext>
            </a:extLst>
          </p:cNvPr>
          <p:cNvPicPr>
            <a:picLocks noChangeAspect="1"/>
          </p:cNvPicPr>
          <p:nvPr/>
        </p:nvPicPr>
        <p:blipFill>
          <a:blip r:embed="rId5">
            <a:alphaModFix amt="85000"/>
          </a:blip>
          <a:stretch>
            <a:fillRect/>
          </a:stretch>
        </p:blipFill>
        <p:spPr>
          <a:xfrm>
            <a:off x="3416182" y="3786168"/>
            <a:ext cx="1073776" cy="657225"/>
          </a:xfrm>
          <a:prstGeom prst="rect">
            <a:avLst/>
          </a:prstGeom>
        </p:spPr>
      </p:pic>
      <p:pic>
        <p:nvPicPr>
          <p:cNvPr id="25" name="圖片 24">
            <a:extLst>
              <a:ext uri="{FF2B5EF4-FFF2-40B4-BE49-F238E27FC236}">
                <a16:creationId xmlns:a16="http://schemas.microsoft.com/office/drawing/2014/main" id="{64B85D0D-3130-0043-94B2-8BC184AFB252}"/>
              </a:ext>
            </a:extLst>
          </p:cNvPr>
          <p:cNvPicPr>
            <a:picLocks noChangeAspect="1"/>
          </p:cNvPicPr>
          <p:nvPr/>
        </p:nvPicPr>
        <p:blipFill>
          <a:blip r:embed="rId6"/>
          <a:stretch>
            <a:fillRect/>
          </a:stretch>
        </p:blipFill>
        <p:spPr>
          <a:xfrm>
            <a:off x="1018835" y="2419385"/>
            <a:ext cx="803013" cy="914380"/>
          </a:xfrm>
          <a:prstGeom prst="rect">
            <a:avLst/>
          </a:prstGeom>
        </p:spPr>
      </p:pic>
      <p:pic>
        <p:nvPicPr>
          <p:cNvPr id="34" name="圖片 33">
            <a:extLst>
              <a:ext uri="{FF2B5EF4-FFF2-40B4-BE49-F238E27FC236}">
                <a16:creationId xmlns:a16="http://schemas.microsoft.com/office/drawing/2014/main" id="{75159E08-7C6C-0246-B7B5-EA265D3C46E9}"/>
              </a:ext>
            </a:extLst>
          </p:cNvPr>
          <p:cNvPicPr>
            <a:picLocks noChangeAspect="1"/>
          </p:cNvPicPr>
          <p:nvPr/>
        </p:nvPicPr>
        <p:blipFill>
          <a:blip r:embed="rId7"/>
          <a:stretch>
            <a:fillRect/>
          </a:stretch>
        </p:blipFill>
        <p:spPr>
          <a:xfrm>
            <a:off x="4548814" y="2419385"/>
            <a:ext cx="803013" cy="914380"/>
          </a:xfrm>
          <a:prstGeom prst="rect">
            <a:avLst/>
          </a:prstGeom>
        </p:spPr>
      </p:pic>
      <p:sp>
        <p:nvSpPr>
          <p:cNvPr id="35" name="標題 1">
            <a:extLst>
              <a:ext uri="{FF2B5EF4-FFF2-40B4-BE49-F238E27FC236}">
                <a16:creationId xmlns:a16="http://schemas.microsoft.com/office/drawing/2014/main" id="{FF17C2E2-6038-A44F-B586-9414396B4639}"/>
              </a:ext>
            </a:extLst>
          </p:cNvPr>
          <p:cNvSpPr txBox="1">
            <a:spLocks/>
          </p:cNvSpPr>
          <p:nvPr/>
        </p:nvSpPr>
        <p:spPr>
          <a:xfrm>
            <a:off x="129288" y="144723"/>
            <a:ext cx="3529013" cy="554831"/>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Yuanti TC" charset="-120"/>
                <a:ea typeface="Yuanti TC" charset="-120"/>
                <a:cs typeface="Yuanti TC" charset="-120"/>
              </a:defRPr>
            </a:lvl1pPr>
          </a:lstStyle>
          <a:p>
            <a:r>
              <a:rPr kumimoji="1" lang="en-US" altLang="zh-TW" sz="3300" dirty="0">
                <a:latin typeface="PingFang TC" panose="020B0400000000000000" pitchFamily="34" charset="-120"/>
                <a:ea typeface="PingFang TC" panose="020B0400000000000000" pitchFamily="34" charset="-120"/>
              </a:rPr>
              <a:t>MIAOPU tools</a:t>
            </a:r>
            <a:endParaRPr kumimoji="1" lang="zh-TW" altLang="en-US" sz="3300" dirty="0">
              <a:latin typeface="PingFang TC" panose="020B0400000000000000" pitchFamily="34" charset="-120"/>
              <a:ea typeface="PingFang TC" panose="020B0400000000000000" pitchFamily="34" charset="-120"/>
            </a:endParaRPr>
          </a:p>
        </p:txBody>
      </p:sp>
      <p:pic>
        <p:nvPicPr>
          <p:cNvPr id="38" name="圖片 37">
            <a:extLst>
              <a:ext uri="{FF2B5EF4-FFF2-40B4-BE49-F238E27FC236}">
                <a16:creationId xmlns:a16="http://schemas.microsoft.com/office/drawing/2014/main" id="{1A2D305D-CF98-374F-A310-41063007681F}"/>
              </a:ext>
            </a:extLst>
          </p:cNvPr>
          <p:cNvPicPr>
            <a:picLocks noChangeAspect="1"/>
          </p:cNvPicPr>
          <p:nvPr/>
        </p:nvPicPr>
        <p:blipFill>
          <a:blip r:embed="rId5">
            <a:alphaModFix amt="85000"/>
          </a:blip>
          <a:stretch>
            <a:fillRect/>
          </a:stretch>
        </p:blipFill>
        <p:spPr>
          <a:xfrm>
            <a:off x="5428148" y="3786168"/>
            <a:ext cx="1073776" cy="657225"/>
          </a:xfrm>
          <a:prstGeom prst="rect">
            <a:avLst/>
          </a:prstGeom>
        </p:spPr>
      </p:pic>
      <p:sp>
        <p:nvSpPr>
          <p:cNvPr id="3" name="文字方塊 2">
            <a:extLst>
              <a:ext uri="{FF2B5EF4-FFF2-40B4-BE49-F238E27FC236}">
                <a16:creationId xmlns:a16="http://schemas.microsoft.com/office/drawing/2014/main" id="{8C20FB56-0D40-42CB-B389-34831ACD256A}"/>
              </a:ext>
            </a:extLst>
          </p:cNvPr>
          <p:cNvSpPr txBox="1"/>
          <p:nvPr/>
        </p:nvSpPr>
        <p:spPr>
          <a:xfrm>
            <a:off x="1831274" y="647948"/>
            <a:ext cx="1031051" cy="307777"/>
          </a:xfrm>
          <a:prstGeom prst="rect">
            <a:avLst/>
          </a:prstGeom>
          <a:noFill/>
        </p:spPr>
        <p:txBody>
          <a:bodyPr wrap="none" rtlCol="0">
            <a:spAutoFit/>
          </a:bodyPr>
          <a:lstStyle/>
          <a:p>
            <a:r>
              <a:rPr lang="en-US" altLang="zh-TW" dirty="0">
                <a:solidFill>
                  <a:schemeClr val="bg1">
                    <a:lumMod val="65000"/>
                  </a:schemeClr>
                </a:solidFill>
              </a:rPr>
              <a:t>Empathize</a:t>
            </a:r>
            <a:endParaRPr lang="zh-TW" altLang="en-US" dirty="0">
              <a:solidFill>
                <a:schemeClr val="bg1">
                  <a:lumMod val="65000"/>
                </a:schemeClr>
              </a:solidFill>
            </a:endParaRPr>
          </a:p>
        </p:txBody>
      </p:sp>
      <p:sp>
        <p:nvSpPr>
          <p:cNvPr id="4" name="文字方塊 3">
            <a:extLst>
              <a:ext uri="{FF2B5EF4-FFF2-40B4-BE49-F238E27FC236}">
                <a16:creationId xmlns:a16="http://schemas.microsoft.com/office/drawing/2014/main" id="{0C582E37-AAAF-4217-B98C-A817ADC052AE}"/>
              </a:ext>
            </a:extLst>
          </p:cNvPr>
          <p:cNvSpPr txBox="1"/>
          <p:nvPr/>
        </p:nvSpPr>
        <p:spPr>
          <a:xfrm>
            <a:off x="3731033" y="647948"/>
            <a:ext cx="702436" cy="307777"/>
          </a:xfrm>
          <a:prstGeom prst="rect">
            <a:avLst/>
          </a:prstGeom>
          <a:noFill/>
        </p:spPr>
        <p:txBody>
          <a:bodyPr wrap="none" rtlCol="0">
            <a:spAutoFit/>
          </a:bodyPr>
          <a:lstStyle/>
          <a:p>
            <a:r>
              <a:rPr lang="en-US" altLang="zh-TW" dirty="0">
                <a:solidFill>
                  <a:schemeClr val="bg1">
                    <a:lumMod val="65000"/>
                  </a:schemeClr>
                </a:solidFill>
              </a:rPr>
              <a:t>Define</a:t>
            </a:r>
            <a:endParaRPr lang="zh-TW" altLang="en-US" dirty="0">
              <a:solidFill>
                <a:schemeClr val="bg1">
                  <a:lumMod val="65000"/>
                </a:schemeClr>
              </a:solidFill>
            </a:endParaRPr>
          </a:p>
        </p:txBody>
      </p:sp>
      <p:sp>
        <p:nvSpPr>
          <p:cNvPr id="6" name="文字方塊 5">
            <a:extLst>
              <a:ext uri="{FF2B5EF4-FFF2-40B4-BE49-F238E27FC236}">
                <a16:creationId xmlns:a16="http://schemas.microsoft.com/office/drawing/2014/main" id="{F8A81E88-2C3D-4D68-986E-8B1F8AD6B82C}"/>
              </a:ext>
            </a:extLst>
          </p:cNvPr>
          <p:cNvSpPr txBox="1"/>
          <p:nvPr/>
        </p:nvSpPr>
        <p:spPr>
          <a:xfrm>
            <a:off x="5321670" y="645107"/>
            <a:ext cx="681597" cy="307777"/>
          </a:xfrm>
          <a:prstGeom prst="rect">
            <a:avLst/>
          </a:prstGeom>
          <a:noFill/>
        </p:spPr>
        <p:txBody>
          <a:bodyPr wrap="none" rtlCol="0">
            <a:spAutoFit/>
          </a:bodyPr>
          <a:lstStyle/>
          <a:p>
            <a:r>
              <a:rPr lang="en-US" altLang="zh-TW" dirty="0">
                <a:solidFill>
                  <a:schemeClr val="bg1">
                    <a:lumMod val="65000"/>
                  </a:schemeClr>
                </a:solidFill>
              </a:rPr>
              <a:t>Ideate</a:t>
            </a:r>
            <a:endParaRPr lang="zh-TW" altLang="en-US" dirty="0">
              <a:solidFill>
                <a:schemeClr val="bg1">
                  <a:lumMod val="65000"/>
                </a:schemeClr>
              </a:solidFill>
            </a:endParaRPr>
          </a:p>
        </p:txBody>
      </p:sp>
      <p:sp>
        <p:nvSpPr>
          <p:cNvPr id="9" name="文字方塊 8">
            <a:extLst>
              <a:ext uri="{FF2B5EF4-FFF2-40B4-BE49-F238E27FC236}">
                <a16:creationId xmlns:a16="http://schemas.microsoft.com/office/drawing/2014/main" id="{5912949E-BE70-465F-86BE-7E790ACE4940}"/>
              </a:ext>
            </a:extLst>
          </p:cNvPr>
          <p:cNvSpPr txBox="1"/>
          <p:nvPr/>
        </p:nvSpPr>
        <p:spPr>
          <a:xfrm>
            <a:off x="6290807" y="619939"/>
            <a:ext cx="950901" cy="307777"/>
          </a:xfrm>
          <a:prstGeom prst="rect">
            <a:avLst/>
          </a:prstGeom>
          <a:noFill/>
        </p:spPr>
        <p:txBody>
          <a:bodyPr wrap="none" rtlCol="0">
            <a:spAutoFit/>
          </a:bodyPr>
          <a:lstStyle/>
          <a:p>
            <a:r>
              <a:rPr lang="en-US" altLang="zh-TW" dirty="0">
                <a:solidFill>
                  <a:schemeClr val="bg1">
                    <a:lumMod val="65000"/>
                  </a:schemeClr>
                </a:solidFill>
              </a:rPr>
              <a:t>Prototype</a:t>
            </a:r>
            <a:endParaRPr lang="zh-TW" altLang="en-US" dirty="0">
              <a:solidFill>
                <a:schemeClr val="bg1">
                  <a:lumMod val="65000"/>
                </a:schemeClr>
              </a:solidFill>
            </a:endParaRPr>
          </a:p>
        </p:txBody>
      </p:sp>
      <p:sp>
        <p:nvSpPr>
          <p:cNvPr id="21" name="文字方塊 20">
            <a:extLst>
              <a:ext uri="{FF2B5EF4-FFF2-40B4-BE49-F238E27FC236}">
                <a16:creationId xmlns:a16="http://schemas.microsoft.com/office/drawing/2014/main" id="{6207DA01-E7CC-4FDA-BBC3-5040FB1A9EE8}"/>
              </a:ext>
            </a:extLst>
          </p:cNvPr>
          <p:cNvSpPr txBox="1"/>
          <p:nvPr/>
        </p:nvSpPr>
        <p:spPr>
          <a:xfrm>
            <a:off x="7594346" y="643640"/>
            <a:ext cx="532518" cy="307777"/>
          </a:xfrm>
          <a:prstGeom prst="rect">
            <a:avLst/>
          </a:prstGeom>
          <a:noFill/>
        </p:spPr>
        <p:txBody>
          <a:bodyPr wrap="none" rtlCol="0">
            <a:spAutoFit/>
          </a:bodyPr>
          <a:lstStyle/>
          <a:p>
            <a:r>
              <a:rPr lang="en-US" altLang="zh-TW" dirty="0">
                <a:solidFill>
                  <a:schemeClr val="bg1">
                    <a:lumMod val="65000"/>
                  </a:schemeClr>
                </a:solidFill>
              </a:rPr>
              <a:t>Test</a:t>
            </a:r>
            <a:endParaRPr lang="zh-TW" altLang="en-US" dirty="0">
              <a:solidFill>
                <a:schemeClr val="bg1">
                  <a:lumMod val="65000"/>
                </a:schemeClr>
              </a:solidFill>
            </a:endParaRPr>
          </a:p>
        </p:txBody>
      </p:sp>
      <p:sp>
        <p:nvSpPr>
          <p:cNvPr id="24" name="文字方塊 23">
            <a:extLst>
              <a:ext uri="{FF2B5EF4-FFF2-40B4-BE49-F238E27FC236}">
                <a16:creationId xmlns:a16="http://schemas.microsoft.com/office/drawing/2014/main" id="{670A8198-17AD-4449-AF17-1FE57CB5D03D}"/>
              </a:ext>
            </a:extLst>
          </p:cNvPr>
          <p:cNvSpPr txBox="1"/>
          <p:nvPr/>
        </p:nvSpPr>
        <p:spPr>
          <a:xfrm>
            <a:off x="689288" y="4727015"/>
            <a:ext cx="881973" cy="307777"/>
          </a:xfrm>
          <a:prstGeom prst="rect">
            <a:avLst/>
          </a:prstGeom>
          <a:noFill/>
        </p:spPr>
        <p:txBody>
          <a:bodyPr wrap="none" rtlCol="0">
            <a:spAutoFit/>
          </a:bodyPr>
          <a:lstStyle/>
          <a:p>
            <a:r>
              <a:rPr lang="en-US" altLang="zh-TW" dirty="0"/>
              <a:t>Discover</a:t>
            </a:r>
            <a:endParaRPr lang="zh-TW" altLang="en-US" dirty="0"/>
          </a:p>
        </p:txBody>
      </p:sp>
      <p:sp>
        <p:nvSpPr>
          <p:cNvPr id="33" name="文字方塊 32">
            <a:extLst>
              <a:ext uri="{FF2B5EF4-FFF2-40B4-BE49-F238E27FC236}">
                <a16:creationId xmlns:a16="http://schemas.microsoft.com/office/drawing/2014/main" id="{615535CF-E8E7-4EB5-96A9-DFC45C3D6996}"/>
              </a:ext>
            </a:extLst>
          </p:cNvPr>
          <p:cNvSpPr txBox="1"/>
          <p:nvPr/>
        </p:nvSpPr>
        <p:spPr>
          <a:xfrm>
            <a:off x="2541555" y="4720573"/>
            <a:ext cx="702436" cy="307777"/>
          </a:xfrm>
          <a:prstGeom prst="rect">
            <a:avLst/>
          </a:prstGeom>
          <a:noFill/>
        </p:spPr>
        <p:txBody>
          <a:bodyPr wrap="none" rtlCol="0">
            <a:spAutoFit/>
          </a:bodyPr>
          <a:lstStyle/>
          <a:p>
            <a:r>
              <a:rPr lang="en-US" altLang="zh-TW" dirty="0"/>
              <a:t>Define</a:t>
            </a:r>
            <a:endParaRPr lang="zh-TW" altLang="en-US" dirty="0"/>
          </a:p>
        </p:txBody>
      </p:sp>
      <p:sp>
        <p:nvSpPr>
          <p:cNvPr id="39" name="文字方塊 38">
            <a:extLst>
              <a:ext uri="{FF2B5EF4-FFF2-40B4-BE49-F238E27FC236}">
                <a16:creationId xmlns:a16="http://schemas.microsoft.com/office/drawing/2014/main" id="{38166099-DE32-4437-814D-8087C67A216B}"/>
              </a:ext>
            </a:extLst>
          </p:cNvPr>
          <p:cNvSpPr txBox="1"/>
          <p:nvPr/>
        </p:nvSpPr>
        <p:spPr>
          <a:xfrm>
            <a:off x="4354629" y="4727014"/>
            <a:ext cx="841897" cy="307777"/>
          </a:xfrm>
          <a:prstGeom prst="rect">
            <a:avLst/>
          </a:prstGeom>
          <a:noFill/>
        </p:spPr>
        <p:txBody>
          <a:bodyPr wrap="none" rtlCol="0">
            <a:spAutoFit/>
          </a:bodyPr>
          <a:lstStyle/>
          <a:p>
            <a:r>
              <a:rPr lang="en-US" altLang="zh-TW" dirty="0"/>
              <a:t>Develop</a:t>
            </a:r>
            <a:endParaRPr lang="zh-TW" altLang="en-US" dirty="0"/>
          </a:p>
        </p:txBody>
      </p:sp>
      <p:sp>
        <p:nvSpPr>
          <p:cNvPr id="47" name="文字方塊 46">
            <a:extLst>
              <a:ext uri="{FF2B5EF4-FFF2-40B4-BE49-F238E27FC236}">
                <a16:creationId xmlns:a16="http://schemas.microsoft.com/office/drawing/2014/main" id="{42C1B62F-E393-41BC-AD97-A9A50BCA862B}"/>
              </a:ext>
            </a:extLst>
          </p:cNvPr>
          <p:cNvSpPr txBox="1"/>
          <p:nvPr/>
        </p:nvSpPr>
        <p:spPr>
          <a:xfrm>
            <a:off x="6091340" y="4745650"/>
            <a:ext cx="742511" cy="1169551"/>
          </a:xfrm>
          <a:prstGeom prst="rect">
            <a:avLst/>
          </a:prstGeom>
          <a:noFill/>
        </p:spPr>
        <p:txBody>
          <a:bodyPr wrap="none" rtlCol="0">
            <a:spAutoFit/>
          </a:bodyPr>
          <a:lstStyle/>
          <a:p>
            <a:r>
              <a:rPr lang="en-US" altLang="zh-TW"/>
              <a:t>Deliver</a:t>
            </a:r>
          </a:p>
          <a:p>
            <a:endParaRPr lang="en-US" altLang="zh-TW"/>
          </a:p>
          <a:p>
            <a:endParaRPr lang="en-US" altLang="zh-TW"/>
          </a:p>
          <a:p>
            <a:endParaRPr lang="en-US" altLang="zh-TW"/>
          </a:p>
          <a:p>
            <a:endParaRPr lang="en-US" altLang="zh-TW" dirty="0"/>
          </a:p>
        </p:txBody>
      </p:sp>
      <p:sp>
        <p:nvSpPr>
          <p:cNvPr id="49" name="文字方塊 48">
            <a:extLst>
              <a:ext uri="{FF2B5EF4-FFF2-40B4-BE49-F238E27FC236}">
                <a16:creationId xmlns:a16="http://schemas.microsoft.com/office/drawing/2014/main" id="{12941589-1867-411B-97DF-E1695D71C0F6}"/>
              </a:ext>
            </a:extLst>
          </p:cNvPr>
          <p:cNvSpPr txBox="1"/>
          <p:nvPr/>
        </p:nvSpPr>
        <p:spPr>
          <a:xfrm>
            <a:off x="3333634" y="1193891"/>
            <a:ext cx="1013419" cy="246221"/>
          </a:xfrm>
          <a:prstGeom prst="rect">
            <a:avLst/>
          </a:prstGeom>
          <a:noFill/>
        </p:spPr>
        <p:txBody>
          <a:bodyPr wrap="none" rtlCol="0">
            <a:spAutoFit/>
          </a:bodyPr>
          <a:lstStyle/>
          <a:p>
            <a:r>
              <a:rPr lang="en-US" altLang="zh-TW" sz="1000" dirty="0">
                <a:solidFill>
                  <a:schemeClr val="tx1">
                    <a:lumMod val="75000"/>
                    <a:lumOff val="25000"/>
                  </a:schemeClr>
                </a:solidFill>
              </a:rPr>
              <a:t>Iceberg Poster</a:t>
            </a:r>
            <a:endParaRPr lang="zh-TW" altLang="en-US" sz="1000" dirty="0">
              <a:solidFill>
                <a:schemeClr val="tx1">
                  <a:lumMod val="75000"/>
                  <a:lumOff val="25000"/>
                </a:schemeClr>
              </a:solidFill>
            </a:endParaRPr>
          </a:p>
        </p:txBody>
      </p:sp>
      <p:sp>
        <p:nvSpPr>
          <p:cNvPr id="50" name="文字方塊 49">
            <a:extLst>
              <a:ext uri="{FF2B5EF4-FFF2-40B4-BE49-F238E27FC236}">
                <a16:creationId xmlns:a16="http://schemas.microsoft.com/office/drawing/2014/main" id="{28B990D6-B5DD-4366-8B12-D62882DE89F8}"/>
              </a:ext>
            </a:extLst>
          </p:cNvPr>
          <p:cNvSpPr txBox="1"/>
          <p:nvPr/>
        </p:nvSpPr>
        <p:spPr>
          <a:xfrm>
            <a:off x="2773989" y="3285369"/>
            <a:ext cx="1433406" cy="400110"/>
          </a:xfrm>
          <a:prstGeom prst="rect">
            <a:avLst/>
          </a:prstGeom>
          <a:noFill/>
        </p:spPr>
        <p:txBody>
          <a:bodyPr wrap="none" rtlCol="0">
            <a:spAutoFit/>
          </a:bodyPr>
          <a:lstStyle/>
          <a:p>
            <a:r>
              <a:rPr lang="en-US" altLang="zh-TW" sz="1000" dirty="0">
                <a:solidFill>
                  <a:schemeClr val="tx1">
                    <a:lumMod val="75000"/>
                    <a:lumOff val="25000"/>
                  </a:schemeClr>
                </a:solidFill>
              </a:rPr>
              <a:t>Innovation Flip Matrix </a:t>
            </a:r>
          </a:p>
          <a:p>
            <a:r>
              <a:rPr lang="en-US" altLang="zh-TW" sz="1000" dirty="0">
                <a:solidFill>
                  <a:schemeClr val="tx1">
                    <a:lumMod val="75000"/>
                    <a:lumOff val="25000"/>
                  </a:schemeClr>
                </a:solidFill>
              </a:rPr>
              <a:t>New Compass Rose</a:t>
            </a:r>
            <a:endParaRPr lang="zh-TW" altLang="en-US" sz="1000" dirty="0">
              <a:solidFill>
                <a:schemeClr val="tx1">
                  <a:lumMod val="75000"/>
                  <a:lumOff val="25000"/>
                </a:schemeClr>
              </a:solidFill>
            </a:endParaRPr>
          </a:p>
        </p:txBody>
      </p:sp>
      <p:sp>
        <p:nvSpPr>
          <p:cNvPr id="51" name="文字方塊 50">
            <a:extLst>
              <a:ext uri="{FF2B5EF4-FFF2-40B4-BE49-F238E27FC236}">
                <a16:creationId xmlns:a16="http://schemas.microsoft.com/office/drawing/2014/main" id="{9B466E4A-88EA-44E4-BB7F-C932FE32E9AD}"/>
              </a:ext>
            </a:extLst>
          </p:cNvPr>
          <p:cNvSpPr txBox="1"/>
          <p:nvPr/>
        </p:nvSpPr>
        <p:spPr>
          <a:xfrm>
            <a:off x="3365621" y="1491680"/>
            <a:ext cx="1441420" cy="369332"/>
          </a:xfrm>
          <a:prstGeom prst="rect">
            <a:avLst/>
          </a:prstGeom>
          <a:noFill/>
        </p:spPr>
        <p:txBody>
          <a:bodyPr wrap="none" rtlCol="0">
            <a:spAutoFit/>
          </a:bodyPr>
          <a:lstStyle/>
          <a:p>
            <a:r>
              <a:rPr lang="en-US" altLang="zh-TW" sz="900" dirty="0">
                <a:solidFill>
                  <a:schemeClr val="tx1">
                    <a:lumMod val="75000"/>
                    <a:lumOff val="25000"/>
                  </a:schemeClr>
                </a:solidFill>
              </a:rPr>
              <a:t>Convergent Hexahedron</a:t>
            </a:r>
          </a:p>
          <a:p>
            <a:r>
              <a:rPr lang="en-US" altLang="zh-TW" sz="900" dirty="0">
                <a:solidFill>
                  <a:schemeClr val="tx1">
                    <a:lumMod val="75000"/>
                    <a:lumOff val="25000"/>
                  </a:schemeClr>
                </a:solidFill>
              </a:rPr>
              <a:t> (Fang Da-Tong)</a:t>
            </a:r>
            <a:endParaRPr lang="zh-TW" altLang="en-US" sz="900" dirty="0">
              <a:solidFill>
                <a:schemeClr val="tx1">
                  <a:lumMod val="75000"/>
                  <a:lumOff val="25000"/>
                </a:schemeClr>
              </a:solidFill>
            </a:endParaRPr>
          </a:p>
        </p:txBody>
      </p:sp>
      <p:sp>
        <p:nvSpPr>
          <p:cNvPr id="52" name="文字方塊 51">
            <a:extLst>
              <a:ext uri="{FF2B5EF4-FFF2-40B4-BE49-F238E27FC236}">
                <a16:creationId xmlns:a16="http://schemas.microsoft.com/office/drawing/2014/main" id="{60474AE8-A4E6-4A71-9DF4-02E220E38105}"/>
              </a:ext>
            </a:extLst>
          </p:cNvPr>
          <p:cNvSpPr txBox="1"/>
          <p:nvPr/>
        </p:nvSpPr>
        <p:spPr>
          <a:xfrm>
            <a:off x="3916198" y="1982749"/>
            <a:ext cx="1119543" cy="246221"/>
          </a:xfrm>
          <a:prstGeom prst="rect">
            <a:avLst/>
          </a:prstGeom>
          <a:noFill/>
        </p:spPr>
        <p:txBody>
          <a:bodyPr wrap="square" rtlCol="0">
            <a:spAutoFit/>
          </a:bodyPr>
          <a:lstStyle/>
          <a:p>
            <a:r>
              <a:rPr lang="en-US" altLang="zh-TW" sz="1000" dirty="0">
                <a:solidFill>
                  <a:schemeClr val="tx1">
                    <a:lumMod val="75000"/>
                    <a:lumOff val="25000"/>
                  </a:schemeClr>
                </a:solidFill>
              </a:rPr>
              <a:t>Design Beacon</a:t>
            </a:r>
            <a:endParaRPr lang="zh-TW" altLang="en-US" sz="1000" dirty="0">
              <a:solidFill>
                <a:schemeClr val="tx1">
                  <a:lumMod val="75000"/>
                  <a:lumOff val="25000"/>
                </a:schemeClr>
              </a:solidFill>
            </a:endParaRPr>
          </a:p>
        </p:txBody>
      </p:sp>
      <p:sp>
        <p:nvSpPr>
          <p:cNvPr id="54" name="文字方塊 53">
            <a:extLst>
              <a:ext uri="{FF2B5EF4-FFF2-40B4-BE49-F238E27FC236}">
                <a16:creationId xmlns:a16="http://schemas.microsoft.com/office/drawing/2014/main" id="{76F29F1F-4D8B-4C6F-8FC7-33E641BCEA78}"/>
              </a:ext>
            </a:extLst>
          </p:cNvPr>
          <p:cNvSpPr txBox="1"/>
          <p:nvPr/>
        </p:nvSpPr>
        <p:spPr>
          <a:xfrm>
            <a:off x="4789193" y="1117224"/>
            <a:ext cx="1178528" cy="369332"/>
          </a:xfrm>
          <a:prstGeom prst="rect">
            <a:avLst/>
          </a:prstGeom>
          <a:noFill/>
        </p:spPr>
        <p:txBody>
          <a:bodyPr wrap="none" rtlCol="0">
            <a:spAutoFit/>
          </a:bodyPr>
          <a:lstStyle/>
          <a:p>
            <a:r>
              <a:rPr lang="en-US" altLang="zh-TW" sz="900" dirty="0">
                <a:solidFill>
                  <a:schemeClr val="tx1">
                    <a:lumMod val="75000"/>
                    <a:lumOff val="25000"/>
                  </a:schemeClr>
                </a:solidFill>
              </a:rPr>
              <a:t>Human Factors</a:t>
            </a:r>
          </a:p>
          <a:p>
            <a:r>
              <a:rPr lang="en-US" altLang="zh-TW" sz="900" dirty="0">
                <a:solidFill>
                  <a:schemeClr val="tx1">
                    <a:lumMod val="75000"/>
                    <a:lumOff val="25000"/>
                  </a:schemeClr>
                </a:solidFill>
              </a:rPr>
              <a:t> Visualization Tools</a:t>
            </a:r>
            <a:endParaRPr lang="zh-TW" altLang="en-US" sz="900" dirty="0">
              <a:solidFill>
                <a:schemeClr val="tx1">
                  <a:lumMod val="75000"/>
                  <a:lumOff val="25000"/>
                </a:schemeClr>
              </a:solidFill>
            </a:endParaRPr>
          </a:p>
        </p:txBody>
      </p:sp>
      <p:sp>
        <p:nvSpPr>
          <p:cNvPr id="55" name="文字方塊 54">
            <a:extLst>
              <a:ext uri="{FF2B5EF4-FFF2-40B4-BE49-F238E27FC236}">
                <a16:creationId xmlns:a16="http://schemas.microsoft.com/office/drawing/2014/main" id="{271587E7-E501-484F-B270-5458D9A91944}"/>
              </a:ext>
            </a:extLst>
          </p:cNvPr>
          <p:cNvSpPr txBox="1"/>
          <p:nvPr/>
        </p:nvSpPr>
        <p:spPr>
          <a:xfrm>
            <a:off x="5525018" y="2027600"/>
            <a:ext cx="796781" cy="369332"/>
          </a:xfrm>
          <a:prstGeom prst="rect">
            <a:avLst/>
          </a:prstGeom>
          <a:noFill/>
        </p:spPr>
        <p:txBody>
          <a:bodyPr wrap="square" rtlCol="0">
            <a:spAutoFit/>
          </a:bodyPr>
          <a:lstStyle/>
          <a:p>
            <a:r>
              <a:rPr lang="en-US" altLang="zh-TW" sz="900" dirty="0">
                <a:solidFill>
                  <a:schemeClr val="tx1">
                    <a:lumMod val="75000"/>
                    <a:lumOff val="25000"/>
                  </a:schemeClr>
                </a:solidFill>
              </a:rPr>
              <a:t>Prototype Cards</a:t>
            </a:r>
            <a:endParaRPr lang="zh-TW" altLang="en-US" sz="900" dirty="0">
              <a:solidFill>
                <a:schemeClr val="tx1">
                  <a:lumMod val="75000"/>
                  <a:lumOff val="25000"/>
                </a:schemeClr>
              </a:solidFill>
            </a:endParaRPr>
          </a:p>
        </p:txBody>
      </p:sp>
      <p:sp>
        <p:nvSpPr>
          <p:cNvPr id="57" name="文字方塊 56">
            <a:extLst>
              <a:ext uri="{FF2B5EF4-FFF2-40B4-BE49-F238E27FC236}">
                <a16:creationId xmlns:a16="http://schemas.microsoft.com/office/drawing/2014/main" id="{6AF6EF03-7033-4CD5-83BC-8C7BDF64BC50}"/>
              </a:ext>
            </a:extLst>
          </p:cNvPr>
          <p:cNvSpPr txBox="1"/>
          <p:nvPr/>
        </p:nvSpPr>
        <p:spPr>
          <a:xfrm>
            <a:off x="6232988" y="1765661"/>
            <a:ext cx="1087630" cy="507831"/>
          </a:xfrm>
          <a:prstGeom prst="rect">
            <a:avLst/>
          </a:prstGeom>
          <a:noFill/>
        </p:spPr>
        <p:txBody>
          <a:bodyPr wrap="square" rtlCol="0">
            <a:spAutoFit/>
          </a:bodyPr>
          <a:lstStyle/>
          <a:p>
            <a:r>
              <a:rPr lang="en-US" altLang="zh-TW" sz="900" dirty="0">
                <a:solidFill>
                  <a:schemeClr val="tx1">
                    <a:lumMod val="75000"/>
                    <a:lumOff val="25000"/>
                  </a:schemeClr>
                </a:solidFill>
              </a:rPr>
              <a:t>Prototype Development</a:t>
            </a:r>
          </a:p>
          <a:p>
            <a:r>
              <a:rPr lang="en-US" altLang="zh-TW" sz="900" dirty="0">
                <a:solidFill>
                  <a:schemeClr val="tx1">
                    <a:lumMod val="75000"/>
                    <a:lumOff val="25000"/>
                  </a:schemeClr>
                </a:solidFill>
              </a:rPr>
              <a:t> Poster</a:t>
            </a:r>
            <a:endParaRPr lang="zh-TW" altLang="en-US" sz="900" dirty="0">
              <a:solidFill>
                <a:schemeClr val="tx1">
                  <a:lumMod val="75000"/>
                  <a:lumOff val="25000"/>
                </a:schemeClr>
              </a:solidFill>
            </a:endParaRPr>
          </a:p>
        </p:txBody>
      </p:sp>
      <p:sp>
        <p:nvSpPr>
          <p:cNvPr id="58" name="文字方塊 57">
            <a:extLst>
              <a:ext uri="{FF2B5EF4-FFF2-40B4-BE49-F238E27FC236}">
                <a16:creationId xmlns:a16="http://schemas.microsoft.com/office/drawing/2014/main" id="{3A95E8C6-48BA-4C49-B61C-446C846179F9}"/>
              </a:ext>
            </a:extLst>
          </p:cNvPr>
          <p:cNvSpPr txBox="1"/>
          <p:nvPr/>
        </p:nvSpPr>
        <p:spPr>
          <a:xfrm>
            <a:off x="7378701" y="1225456"/>
            <a:ext cx="1449945" cy="507831"/>
          </a:xfrm>
          <a:prstGeom prst="rect">
            <a:avLst/>
          </a:prstGeom>
          <a:noFill/>
        </p:spPr>
        <p:txBody>
          <a:bodyPr wrap="square" rtlCol="0">
            <a:spAutoFit/>
          </a:bodyPr>
          <a:lstStyle/>
          <a:p>
            <a:r>
              <a:rPr lang="en-US" altLang="zh-TW" sz="900" dirty="0">
                <a:solidFill>
                  <a:schemeClr val="tx1">
                    <a:lumMod val="75000"/>
                    <a:lumOff val="25000"/>
                  </a:schemeClr>
                </a:solidFill>
              </a:rPr>
              <a:t>Focused Hexahedron for Prototyping</a:t>
            </a:r>
          </a:p>
          <a:p>
            <a:r>
              <a:rPr lang="en-US" altLang="zh-TW" sz="900" dirty="0">
                <a:solidFill>
                  <a:schemeClr val="tx1">
                    <a:lumMod val="75000"/>
                    <a:lumOff val="25000"/>
                  </a:schemeClr>
                </a:solidFill>
              </a:rPr>
              <a:t>(Fang Da-Chang)</a:t>
            </a:r>
            <a:endParaRPr lang="zh-TW" altLang="en-US" sz="900" dirty="0">
              <a:solidFill>
                <a:schemeClr val="tx1">
                  <a:lumMod val="75000"/>
                  <a:lumOff val="25000"/>
                </a:schemeClr>
              </a:solidFill>
            </a:endParaRPr>
          </a:p>
        </p:txBody>
      </p:sp>
      <p:sp>
        <p:nvSpPr>
          <p:cNvPr id="59" name="文字方塊 58">
            <a:extLst>
              <a:ext uri="{FF2B5EF4-FFF2-40B4-BE49-F238E27FC236}">
                <a16:creationId xmlns:a16="http://schemas.microsoft.com/office/drawing/2014/main" id="{35FB7301-8E5E-4665-BAB9-9441756176CF}"/>
              </a:ext>
            </a:extLst>
          </p:cNvPr>
          <p:cNvSpPr txBox="1"/>
          <p:nvPr/>
        </p:nvSpPr>
        <p:spPr>
          <a:xfrm>
            <a:off x="7739132" y="1765661"/>
            <a:ext cx="1609692" cy="507831"/>
          </a:xfrm>
          <a:prstGeom prst="rect">
            <a:avLst/>
          </a:prstGeom>
          <a:noFill/>
        </p:spPr>
        <p:txBody>
          <a:bodyPr wrap="square" rtlCol="0">
            <a:spAutoFit/>
          </a:bodyPr>
          <a:lstStyle/>
          <a:p>
            <a:r>
              <a:rPr lang="en-US" altLang="zh-TW" sz="900" dirty="0">
                <a:solidFill>
                  <a:schemeClr val="tx1">
                    <a:lumMod val="75000"/>
                    <a:lumOff val="25000"/>
                  </a:schemeClr>
                </a:solidFill>
              </a:rPr>
              <a:t>Practical Manuals</a:t>
            </a:r>
          </a:p>
          <a:p>
            <a:r>
              <a:rPr lang="en-US" altLang="zh-TW" sz="900" dirty="0">
                <a:solidFill>
                  <a:schemeClr val="tx1">
                    <a:lumMod val="75000"/>
                    <a:lumOff val="25000"/>
                  </a:schemeClr>
                </a:solidFill>
              </a:rPr>
              <a:t> (3D Printing / Carpentry / Metalworking)</a:t>
            </a:r>
            <a:endParaRPr lang="zh-TW" altLang="en-US" sz="900" dirty="0">
              <a:solidFill>
                <a:schemeClr val="tx1">
                  <a:lumMod val="75000"/>
                  <a:lumOff val="25000"/>
                </a:schemeClr>
              </a:solidFill>
            </a:endParaRPr>
          </a:p>
        </p:txBody>
      </p:sp>
    </p:spTree>
    <p:extLst>
      <p:ext uri="{BB962C8B-B14F-4D97-AF65-F5344CB8AC3E}">
        <p14:creationId xmlns:p14="http://schemas.microsoft.com/office/powerpoint/2010/main" val="162476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8"/>
                                        </p:tgtEl>
                                      </p:cBhvr>
                                    </p:animEffect>
                                    <p:set>
                                      <p:cBhvr>
                                        <p:cTn id="26" dur="1" fill="hold">
                                          <p:stCondLst>
                                            <p:cond delay="499"/>
                                          </p:stCondLst>
                                        </p:cTn>
                                        <p:tgtEl>
                                          <p:spTgt spid="18"/>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additive="base">
                                        <p:cTn id="35" dur="500"/>
                                        <p:tgtEl>
                                          <p:spTgt spid="43"/>
                                        </p:tgtEl>
                                        <p:attrNameLst>
                                          <p:attrName>ppt_y</p:attrName>
                                        </p:attrNameLst>
                                      </p:cBhvr>
                                      <p:tavLst>
                                        <p:tav tm="0">
                                          <p:val>
                                            <p:strVal val="#ppt_y+#ppt_h*1.125000"/>
                                          </p:val>
                                        </p:tav>
                                        <p:tav tm="100000">
                                          <p:val>
                                            <p:strVal val="#ppt_y"/>
                                          </p:val>
                                        </p:tav>
                                      </p:tavLst>
                                    </p:anim>
                                    <p:animEffect transition="in" filter="wipe(up)">
                                      <p:cBhvr>
                                        <p:cTn id="36" dur="5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31"/>
                                        </p:tgtEl>
                                      </p:cBhvr>
                                    </p:animEffect>
                                    <p:set>
                                      <p:cBhvr>
                                        <p:cTn id="41" dur="1" fill="hold">
                                          <p:stCondLst>
                                            <p:cond delay="499"/>
                                          </p:stCondLst>
                                        </p:cTn>
                                        <p:tgtEl>
                                          <p:spTgt spid="31"/>
                                        </p:tgtEl>
                                        <p:attrNameLst>
                                          <p:attrName>style.visibility</p:attrName>
                                        </p:attrNameLst>
                                      </p:cBhvr>
                                      <p:to>
                                        <p:strVal val="hidden"/>
                                      </p:to>
                                    </p:set>
                                  </p:childTnLst>
                                </p:cTn>
                              </p:par>
                              <p:par>
                                <p:cTn id="42" presetID="2" presetClass="exit" presetSubtype="4" fill="hold" nodeType="withEffect">
                                  <p:stCondLst>
                                    <p:cond delay="0"/>
                                  </p:stCondLst>
                                  <p:childTnLst>
                                    <p:anim calcmode="lin" valueType="num">
                                      <p:cBhvr additive="base">
                                        <p:cTn id="43" dur="500"/>
                                        <p:tgtEl>
                                          <p:spTgt spid="43"/>
                                        </p:tgtEl>
                                        <p:attrNameLst>
                                          <p:attrName>ppt_x</p:attrName>
                                        </p:attrNameLst>
                                      </p:cBhvr>
                                      <p:tavLst>
                                        <p:tav tm="0">
                                          <p:val>
                                            <p:strVal val="ppt_x"/>
                                          </p:val>
                                        </p:tav>
                                        <p:tav tm="100000">
                                          <p:val>
                                            <p:strVal val="ppt_x"/>
                                          </p:val>
                                        </p:tav>
                                      </p:tavLst>
                                    </p:anim>
                                    <p:anim calcmode="lin" valueType="num">
                                      <p:cBhvr additive="base">
                                        <p:cTn id="44" dur="500"/>
                                        <p:tgtEl>
                                          <p:spTgt spid="43"/>
                                        </p:tgtEl>
                                        <p:attrNameLst>
                                          <p:attrName>ppt_y</p:attrName>
                                        </p:attrNameLst>
                                      </p:cBhvr>
                                      <p:tavLst>
                                        <p:tav tm="0">
                                          <p:val>
                                            <p:strVal val="ppt_y"/>
                                          </p:val>
                                        </p:tav>
                                        <p:tav tm="100000">
                                          <p:val>
                                            <p:strVal val="1+ppt_h/2"/>
                                          </p:val>
                                        </p:tav>
                                      </p:tavLst>
                                    </p:anim>
                                    <p:set>
                                      <p:cBhvr>
                                        <p:cTn id="45" dur="1" fill="hold">
                                          <p:stCondLst>
                                            <p:cond delay="499"/>
                                          </p:stCondLst>
                                        </p:cTn>
                                        <p:tgtEl>
                                          <p:spTgt spid="43"/>
                                        </p:tgtEl>
                                        <p:attrNameLst>
                                          <p:attrName>style.visibility</p:attrName>
                                        </p:attrNameLst>
                                      </p:cBhvr>
                                      <p:to>
                                        <p:strVal val="hidden"/>
                                      </p:to>
                                    </p:set>
                                  </p:childTnLst>
                                </p:cTn>
                              </p:par>
                              <p:par>
                                <p:cTn id="46" presetID="10" presetClass="entr" presetSubtype="0" fill="hold" grpId="1"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0" nodeType="clickEffect">
                                  <p:stCondLst>
                                    <p:cond delay="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grpId="1"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20"/>
                                        </p:tgtEl>
                                      </p:cBhvr>
                                    </p:animEffect>
                                    <p:set>
                                      <p:cBhvr>
                                        <p:cTn id="67" dur="1" fill="hold">
                                          <p:stCondLst>
                                            <p:cond delay="499"/>
                                          </p:stCondLst>
                                        </p:cTn>
                                        <p:tgtEl>
                                          <p:spTgt spid="20"/>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grpId="1" nodeType="after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500"/>
                                        <p:tgtEl>
                                          <p:spTgt spid="27"/>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0" nodeType="clickEffect">
                                  <p:stCondLst>
                                    <p:cond delay="0"/>
                                  </p:stCondLst>
                                  <p:childTnLst>
                                    <p:animEffect transition="out" filter="fade">
                                      <p:cBhvr>
                                        <p:cTn id="75" dur="500"/>
                                        <p:tgtEl>
                                          <p:spTgt spid="27"/>
                                        </p:tgtEl>
                                      </p:cBhvr>
                                    </p:animEffect>
                                    <p:set>
                                      <p:cBhvr>
                                        <p:cTn id="76" dur="1" fill="hold">
                                          <p:stCondLst>
                                            <p:cond delay="499"/>
                                          </p:stCondLst>
                                        </p:cTn>
                                        <p:tgtEl>
                                          <p:spTgt spid="27"/>
                                        </p:tgtEl>
                                        <p:attrNameLst>
                                          <p:attrName>style.visibility</p:attrName>
                                        </p:attrNameLst>
                                      </p:cBhvr>
                                      <p:to>
                                        <p:strVal val="hidden"/>
                                      </p:to>
                                    </p:set>
                                  </p:childTnLst>
                                </p:cTn>
                              </p:par>
                            </p:childTnLst>
                          </p:cTn>
                        </p:par>
                        <p:par>
                          <p:cTn id="77" fill="hold">
                            <p:stCondLst>
                              <p:cond delay="500"/>
                            </p:stCondLst>
                            <p:childTnLst>
                              <p:par>
                                <p:cTn id="78" presetID="10" presetClass="entr" presetSubtype="0" fill="hold" grpId="1" nodeType="after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500"/>
                                        <p:tgtEl>
                                          <p:spTgt spid="22"/>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22"/>
                                        </p:tgtEl>
                                      </p:cBhvr>
                                    </p:animEffect>
                                    <p:set>
                                      <p:cBhvr>
                                        <p:cTn id="85" dur="1" fill="hold">
                                          <p:stCondLst>
                                            <p:cond delay="499"/>
                                          </p:stCondLst>
                                        </p:cTn>
                                        <p:tgtEl>
                                          <p:spTgt spid="22"/>
                                        </p:tgtEl>
                                        <p:attrNameLst>
                                          <p:attrName>style.visibility</p:attrName>
                                        </p:attrNameLst>
                                      </p:cBhvr>
                                      <p:to>
                                        <p:strVal val="hidden"/>
                                      </p:to>
                                    </p:set>
                                  </p:childTnLst>
                                </p:cTn>
                              </p:par>
                            </p:childTnLst>
                          </p:cTn>
                        </p:par>
                        <p:par>
                          <p:cTn id="86" fill="hold">
                            <p:stCondLst>
                              <p:cond delay="500"/>
                            </p:stCondLst>
                            <p:childTnLst>
                              <p:par>
                                <p:cTn id="87" presetID="10" presetClass="entr" presetSubtype="0" fill="hold" grpId="1" nodeType="after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fade">
                                      <p:cBhvr>
                                        <p:cTn id="89" dur="500"/>
                                        <p:tgtEl>
                                          <p:spTgt spid="26"/>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0" nodeType="clickEffect">
                                  <p:stCondLst>
                                    <p:cond delay="0"/>
                                  </p:stCondLst>
                                  <p:childTnLst>
                                    <p:animEffect transition="out" filter="fade">
                                      <p:cBhvr>
                                        <p:cTn id="93" dur="500"/>
                                        <p:tgtEl>
                                          <p:spTgt spid="26"/>
                                        </p:tgtEl>
                                      </p:cBhvr>
                                    </p:animEffect>
                                    <p:set>
                                      <p:cBhvr>
                                        <p:cTn id="94" dur="1" fill="hold">
                                          <p:stCondLst>
                                            <p:cond delay="499"/>
                                          </p:stCondLst>
                                        </p:cTn>
                                        <p:tgtEl>
                                          <p:spTgt spid="26"/>
                                        </p:tgtEl>
                                        <p:attrNameLst>
                                          <p:attrName>style.visibility</p:attrName>
                                        </p:attrNameLst>
                                      </p:cBhvr>
                                      <p:to>
                                        <p:strVal val="hidden"/>
                                      </p:to>
                                    </p:set>
                                  </p:childTnLst>
                                </p:cTn>
                              </p:par>
                            </p:childTnLst>
                          </p:cTn>
                        </p:par>
                        <p:par>
                          <p:cTn id="95" fill="hold">
                            <p:stCondLst>
                              <p:cond delay="500"/>
                            </p:stCondLst>
                            <p:childTnLst>
                              <p:par>
                                <p:cTn id="96" presetID="10" presetClass="entr" presetSubtype="0" fill="hold" grpId="1" nodeType="after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fade">
                                      <p:cBhvr>
                                        <p:cTn id="98" dur="500"/>
                                        <p:tgtEl>
                                          <p:spTgt spid="28"/>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28"/>
                                        </p:tgtEl>
                                      </p:cBhvr>
                                    </p:animEffect>
                                    <p:set>
                                      <p:cBhvr>
                                        <p:cTn id="103" dur="1" fill="hold">
                                          <p:stCondLst>
                                            <p:cond delay="499"/>
                                          </p:stCondLst>
                                        </p:cTn>
                                        <p:tgtEl>
                                          <p:spTgt spid="28"/>
                                        </p:tgtEl>
                                        <p:attrNameLst>
                                          <p:attrName>style.visibility</p:attrName>
                                        </p:attrNameLst>
                                      </p:cBhvr>
                                      <p:to>
                                        <p:strVal val="hidden"/>
                                      </p:to>
                                    </p:set>
                                  </p:childTnLst>
                                </p:cTn>
                              </p:par>
                            </p:childTnLst>
                          </p:cTn>
                        </p:par>
                        <p:par>
                          <p:cTn id="104" fill="hold">
                            <p:stCondLst>
                              <p:cond delay="500"/>
                            </p:stCondLst>
                            <p:childTnLst>
                              <p:par>
                                <p:cTn id="105" presetID="10" presetClass="entr" presetSubtype="0" fill="hold" grpId="1" nodeType="afterEffect">
                                  <p:stCondLst>
                                    <p:cond delay="0"/>
                                  </p:stCondLst>
                                  <p:childTnLst>
                                    <p:set>
                                      <p:cBhvr>
                                        <p:cTn id="106" dur="1" fill="hold">
                                          <p:stCondLst>
                                            <p:cond delay="0"/>
                                          </p:stCondLst>
                                        </p:cTn>
                                        <p:tgtEl>
                                          <p:spTgt spid="29"/>
                                        </p:tgtEl>
                                        <p:attrNameLst>
                                          <p:attrName>style.visibility</p:attrName>
                                        </p:attrNameLst>
                                      </p:cBhvr>
                                      <p:to>
                                        <p:strVal val="visible"/>
                                      </p:to>
                                    </p:set>
                                    <p:animEffect transition="in" filter="fade">
                                      <p:cBhvr>
                                        <p:cTn id="107" dur="500"/>
                                        <p:tgtEl>
                                          <p:spTgt spid="29"/>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29"/>
                                        </p:tgtEl>
                                      </p:cBhvr>
                                    </p:animEffect>
                                    <p:set>
                                      <p:cBhvr>
                                        <p:cTn id="112" dur="1" fill="hold">
                                          <p:stCondLst>
                                            <p:cond delay="499"/>
                                          </p:stCondLst>
                                        </p:cTn>
                                        <p:tgtEl>
                                          <p:spTgt spid="29"/>
                                        </p:tgtEl>
                                        <p:attrNameLst>
                                          <p:attrName>style.visibility</p:attrName>
                                        </p:attrNameLst>
                                      </p:cBhvr>
                                      <p:to>
                                        <p:strVal val="hidden"/>
                                      </p:to>
                                    </p:set>
                                  </p:childTnLst>
                                </p:cTn>
                              </p:par>
                            </p:childTnLst>
                          </p:cTn>
                        </p:par>
                        <p:par>
                          <p:cTn id="113" fill="hold">
                            <p:stCondLst>
                              <p:cond delay="500"/>
                            </p:stCondLst>
                            <p:childTnLst>
                              <p:par>
                                <p:cTn id="114" presetID="10" presetClass="entr" presetSubtype="0" fill="hold" grpId="1" nodeType="afterEffect">
                                  <p:stCondLst>
                                    <p:cond delay="0"/>
                                  </p:stCondLst>
                                  <p:childTnLst>
                                    <p:set>
                                      <p:cBhvr>
                                        <p:cTn id="115" dur="1" fill="hold">
                                          <p:stCondLst>
                                            <p:cond delay="0"/>
                                          </p:stCondLst>
                                        </p:cTn>
                                        <p:tgtEl>
                                          <p:spTgt spid="30"/>
                                        </p:tgtEl>
                                        <p:attrNameLst>
                                          <p:attrName>style.visibility</p:attrName>
                                        </p:attrNameLst>
                                      </p:cBhvr>
                                      <p:to>
                                        <p:strVal val="visible"/>
                                      </p:to>
                                    </p:set>
                                    <p:animEffect transition="in" filter="fade">
                                      <p:cBhvr>
                                        <p:cTn id="116" dur="500"/>
                                        <p:tgtEl>
                                          <p:spTgt spid="30"/>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500"/>
                                        <p:tgtEl>
                                          <p:spTgt spid="30"/>
                                        </p:tgtEl>
                                      </p:cBhvr>
                                    </p:animEffect>
                                    <p:set>
                                      <p:cBhvr>
                                        <p:cTn id="121" dur="1" fill="hold">
                                          <p:stCondLst>
                                            <p:cond delay="499"/>
                                          </p:stCondLst>
                                        </p:cTn>
                                        <p:tgtEl>
                                          <p:spTgt spid="30"/>
                                        </p:tgtEl>
                                        <p:attrNameLst>
                                          <p:attrName>style.visibility</p:attrName>
                                        </p:attrNameLst>
                                      </p:cBhvr>
                                      <p:to>
                                        <p:strVal val="hidden"/>
                                      </p:to>
                                    </p:set>
                                  </p:childTnLst>
                                </p:cTn>
                              </p:par>
                            </p:childTnLst>
                          </p:cTn>
                        </p:par>
                        <p:par>
                          <p:cTn id="122" fill="hold">
                            <p:stCondLst>
                              <p:cond delay="500"/>
                            </p:stCondLst>
                            <p:childTnLst>
                              <p:par>
                                <p:cTn id="123" presetID="10" presetClass="entr" presetSubtype="0" fill="hold" grpId="0" nodeType="afterEffect">
                                  <p:stCondLst>
                                    <p:cond delay="0"/>
                                  </p:stCondLst>
                                  <p:childTnLst>
                                    <p:set>
                                      <p:cBhvr>
                                        <p:cTn id="124" dur="1" fill="hold">
                                          <p:stCondLst>
                                            <p:cond delay="0"/>
                                          </p:stCondLst>
                                        </p:cTn>
                                        <p:tgtEl>
                                          <p:spTgt spid="37"/>
                                        </p:tgtEl>
                                        <p:attrNameLst>
                                          <p:attrName>style.visibility</p:attrName>
                                        </p:attrNameLst>
                                      </p:cBhvr>
                                      <p:to>
                                        <p:strVal val="visible"/>
                                      </p:to>
                                    </p:set>
                                    <p:animEffect transition="in" filter="fade">
                                      <p:cBhvr>
                                        <p:cTn id="125" dur="500"/>
                                        <p:tgtEl>
                                          <p:spTgt spid="37"/>
                                        </p:tgtEl>
                                      </p:cBhvr>
                                    </p:animEffect>
                                  </p:childTnLst>
                                </p:cTn>
                              </p:par>
                              <p:par>
                                <p:cTn id="126" presetID="12" presetClass="entr" presetSubtype="4" fill="hold" nodeType="withEffect">
                                  <p:stCondLst>
                                    <p:cond delay="0"/>
                                  </p:stCondLst>
                                  <p:childTnLst>
                                    <p:set>
                                      <p:cBhvr>
                                        <p:cTn id="127" dur="1" fill="hold">
                                          <p:stCondLst>
                                            <p:cond delay="0"/>
                                          </p:stCondLst>
                                        </p:cTn>
                                        <p:tgtEl>
                                          <p:spTgt spid="38"/>
                                        </p:tgtEl>
                                        <p:attrNameLst>
                                          <p:attrName>style.visibility</p:attrName>
                                        </p:attrNameLst>
                                      </p:cBhvr>
                                      <p:to>
                                        <p:strVal val="visible"/>
                                      </p:to>
                                    </p:set>
                                    <p:anim calcmode="lin" valueType="num">
                                      <p:cBhvr additive="base">
                                        <p:cTn id="128" dur="500"/>
                                        <p:tgtEl>
                                          <p:spTgt spid="38"/>
                                        </p:tgtEl>
                                        <p:attrNameLst>
                                          <p:attrName>ppt_y</p:attrName>
                                        </p:attrNameLst>
                                      </p:cBhvr>
                                      <p:tavLst>
                                        <p:tav tm="0">
                                          <p:val>
                                            <p:strVal val="#ppt_y+#ppt_h*1.125000"/>
                                          </p:val>
                                        </p:tav>
                                        <p:tav tm="100000">
                                          <p:val>
                                            <p:strVal val="#ppt_y"/>
                                          </p:val>
                                        </p:tav>
                                      </p:tavLst>
                                    </p:anim>
                                    <p:animEffect transition="in" filter="wipe(up)">
                                      <p:cBhvr>
                                        <p:cTn id="12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31" grpId="0" animBg="1"/>
      <p:bldP spid="31" grpId="1" animBg="1"/>
      <p:bldP spid="2" grpId="0" animBg="1"/>
      <p:bldP spid="2" grpId="1" animBg="1"/>
      <p:bldP spid="18" grpId="0" animBg="1"/>
      <p:bldP spid="18" grpId="1" animBg="1"/>
      <p:bldP spid="19" grpId="0" animBg="1"/>
      <p:bldP spid="19" grpId="1" animBg="1"/>
      <p:bldP spid="37" grpId="0" animBg="1"/>
      <p:bldP spid="20" grpId="0" animBg="1"/>
      <p:bldP spid="20"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86069" y="41267"/>
            <a:ext cx="8520600" cy="572700"/>
          </a:xfrm>
          <a:prstGeom prst="rect">
            <a:avLst/>
          </a:prstGeom>
        </p:spPr>
        <p:txBody>
          <a:bodyPr lIns="91425" tIns="91425" rIns="91425" bIns="91425" anchor="t" anchorCtr="0">
            <a:noAutofit/>
          </a:bodyPr>
          <a:lstStyle/>
          <a:p>
            <a:pPr lvl="0"/>
            <a:r>
              <a:rPr lang="en-US" altLang="zh-TW" dirty="0"/>
              <a:t>To implement the five steps of design thinking in a interdisciplinary workshop</a:t>
            </a:r>
            <a:endParaRPr lang="zh-TW" dirty="0">
              <a:latin typeface="PingFang TC" panose="020B0400000000000000" pitchFamily="34" charset="-120"/>
              <a:ea typeface="PingFang TC" panose="020B0400000000000000" pitchFamily="34" charset="-120"/>
            </a:endParaRPr>
          </a:p>
        </p:txBody>
      </p:sp>
      <p:sp>
        <p:nvSpPr>
          <p:cNvPr id="86" name="Shape 86"/>
          <p:cNvSpPr txBox="1">
            <a:spLocks noGrp="1"/>
          </p:cNvSpPr>
          <p:nvPr>
            <p:ph type="body" idx="1"/>
          </p:nvPr>
        </p:nvSpPr>
        <p:spPr>
          <a:xfrm>
            <a:off x="0" y="1017725"/>
            <a:ext cx="9144000" cy="4125775"/>
          </a:xfrm>
          <a:prstGeom prst="rect">
            <a:avLst/>
          </a:prstGeom>
          <a:solidFill>
            <a:srgbClr val="90AF9E"/>
          </a:solidFill>
        </p:spPr>
        <p:txBody>
          <a:bodyPr lIns="91425" tIns="91425" rIns="91425" bIns="91425" anchor="t" anchorCtr="0">
            <a:noAutofit/>
          </a:bodyPr>
          <a:lstStyle/>
          <a:p>
            <a:pPr lvl="0">
              <a:buNone/>
            </a:pPr>
            <a:r>
              <a:rPr lang="en-US" altLang="zh-TW" sz="2900" dirty="0">
                <a:solidFill>
                  <a:srgbClr val="FFFFFF"/>
                </a:solidFill>
              </a:rPr>
              <a:t>Teaching Objectives: To guide students in understanding </a:t>
            </a:r>
            <a:r>
              <a:rPr lang="en-US" altLang="zh-TW" sz="2900" dirty="0">
                <a:solidFill>
                  <a:srgbClr val="FF0000"/>
                </a:solidFill>
              </a:rPr>
              <a:t>the design thinking </a:t>
            </a:r>
            <a:r>
              <a:rPr lang="en-US" altLang="zh-TW" sz="2900" dirty="0">
                <a:solidFill>
                  <a:srgbClr val="FFFFFF"/>
                </a:solidFill>
              </a:rPr>
              <a:t>methodology, implementing </a:t>
            </a:r>
            <a:r>
              <a:rPr lang="en-US" altLang="zh-TW" sz="2900" dirty="0">
                <a:solidFill>
                  <a:srgbClr val="FF0000"/>
                </a:solidFill>
              </a:rPr>
              <a:t>the design thinking </a:t>
            </a:r>
            <a:r>
              <a:rPr lang="en-US" altLang="zh-TW" sz="2900" dirty="0">
                <a:solidFill>
                  <a:srgbClr val="FFFFFF"/>
                </a:solidFill>
              </a:rPr>
              <a:t>steps, enhancing their </a:t>
            </a:r>
            <a:r>
              <a:rPr lang="en-US" altLang="zh-TW" sz="2900" dirty="0">
                <a:solidFill>
                  <a:srgbClr val="FF0000"/>
                </a:solidFill>
              </a:rPr>
              <a:t>interdisciplinary collaboration </a:t>
            </a:r>
            <a:r>
              <a:rPr lang="en-US" altLang="zh-TW" sz="2900" dirty="0">
                <a:solidFill>
                  <a:srgbClr val="FFFFFF"/>
                </a:solidFill>
              </a:rPr>
              <a:t>experience, developing </a:t>
            </a:r>
            <a:r>
              <a:rPr lang="en-US" altLang="zh-TW" sz="2900" dirty="0">
                <a:solidFill>
                  <a:srgbClr val="FF0000"/>
                </a:solidFill>
              </a:rPr>
              <a:t>problem definition and problem-solving</a:t>
            </a:r>
            <a:r>
              <a:rPr lang="en-US" altLang="zh-TW" sz="2900" dirty="0">
                <a:solidFill>
                  <a:srgbClr val="FFFFFF"/>
                </a:solidFill>
              </a:rPr>
              <a:t> abilities, and becoming interdisciplinary talents with innovative and entrepreneurial spirit.</a:t>
            </a:r>
            <a:endParaRPr lang="zh-TW" sz="2900" dirty="0">
              <a:solidFill>
                <a:srgbClr val="FFFFFF"/>
              </a:solidFill>
              <a:latin typeface="PingFang TC Thin" panose="020B0200000000000000" pitchFamily="34" charset="-120"/>
              <a:ea typeface="PingFang TC Thin" panose="020B0200000000000000" pitchFamily="34" charset="-120"/>
            </a:endParaRPr>
          </a:p>
          <a:p>
            <a:pPr lvl="0" rtl="0">
              <a:spcBef>
                <a:spcPts val="0"/>
              </a:spcBef>
              <a:buNone/>
            </a:pPr>
            <a:endParaRPr sz="2900" dirty="0">
              <a:latin typeface="PingFang TC Thin" panose="020B0200000000000000" pitchFamily="34" charset="-120"/>
              <a:ea typeface="PingFang TC Thin" panose="020B0200000000000000" pitchFamily="34" charset="-120"/>
            </a:endParaRPr>
          </a:p>
          <a:p>
            <a:pPr lvl="0" rtl="0">
              <a:spcBef>
                <a:spcPts val="0"/>
              </a:spcBef>
              <a:buNone/>
            </a:pPr>
            <a:endParaRPr sz="2900" dirty="0">
              <a:latin typeface="PingFang TC Thin" panose="020B0200000000000000" pitchFamily="34" charset="-120"/>
              <a:ea typeface="PingFang TC Thin" panose="020B0200000000000000" pitchFamily="34" charset="-12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p:nvPr/>
        </p:nvSpPr>
        <p:spPr>
          <a:xfrm>
            <a:off x="384525" y="285995"/>
            <a:ext cx="8303700" cy="541200"/>
          </a:xfrm>
          <a:prstGeom prst="rect">
            <a:avLst/>
          </a:prstGeom>
          <a:noFill/>
          <a:ln>
            <a:noFill/>
          </a:ln>
        </p:spPr>
        <p:txBody>
          <a:bodyPr lIns="91425" tIns="91425" rIns="91425" bIns="91425" anchor="ctr" anchorCtr="0">
            <a:noAutofit/>
          </a:bodyPr>
          <a:lstStyle/>
          <a:p>
            <a:pPr lvl="0"/>
            <a:r>
              <a:rPr lang="en-US" altLang="zh-TW" sz="2600" dirty="0">
                <a:solidFill>
                  <a:schemeClr val="dk1"/>
                </a:solidFill>
                <a:latin typeface="PingFang TC" panose="020B0400000000000000" pitchFamily="34" charset="-120"/>
                <a:ea typeface="PingFang TC" panose="020B0400000000000000" pitchFamily="34" charset="-120"/>
              </a:rPr>
              <a:t>The characteristics of a interdisciplinary workshop</a:t>
            </a:r>
            <a:endParaRPr lang="zh-TW" sz="2600" dirty="0">
              <a:solidFill>
                <a:schemeClr val="dk1"/>
              </a:solidFill>
              <a:latin typeface="PingFang TC" panose="020B0400000000000000" pitchFamily="34" charset="-120"/>
              <a:ea typeface="PingFang TC" panose="020B0400000000000000" pitchFamily="34" charset="-120"/>
            </a:endParaRPr>
          </a:p>
        </p:txBody>
      </p:sp>
      <p:sp>
        <p:nvSpPr>
          <p:cNvPr id="92" name="Shape 92"/>
          <p:cNvSpPr txBox="1"/>
          <p:nvPr/>
        </p:nvSpPr>
        <p:spPr>
          <a:xfrm>
            <a:off x="420150" y="1284350"/>
            <a:ext cx="4003200" cy="3240900"/>
          </a:xfrm>
          <a:prstGeom prst="rect">
            <a:avLst/>
          </a:prstGeom>
          <a:noFill/>
          <a:ln>
            <a:noFill/>
          </a:ln>
        </p:spPr>
        <p:txBody>
          <a:bodyPr lIns="91425" tIns="91425" rIns="91425" bIns="91425" anchor="t" anchorCtr="0">
            <a:noAutofit/>
          </a:bodyPr>
          <a:lstStyle/>
          <a:p>
            <a:pPr lvl="0" algn="just">
              <a:spcBef>
                <a:spcPts val="1000"/>
              </a:spcBef>
            </a:pPr>
            <a:r>
              <a:rPr lang="en-US" altLang="zh-TW" sz="1800" b="1" dirty="0">
                <a:solidFill>
                  <a:srgbClr val="C00000"/>
                </a:solidFill>
                <a:latin typeface="PingFang TC Thin" panose="020B0200000000000000" pitchFamily="34" charset="-120"/>
                <a:ea typeface="PingFang TC Thin" panose="020B0200000000000000" pitchFamily="34" charset="-120"/>
              </a:rPr>
              <a:t>Dual</a:t>
            </a:r>
            <a:r>
              <a:rPr lang="zh-TW" altLang="en-US" sz="1800" b="1" dirty="0">
                <a:solidFill>
                  <a:srgbClr val="C00000"/>
                </a:solidFill>
                <a:latin typeface="PingFang TC Thin" panose="020B0200000000000000" pitchFamily="34" charset="-120"/>
                <a:ea typeface="PingFang TC Thin" panose="020B0200000000000000" pitchFamily="34" charset="-120"/>
              </a:rPr>
              <a:t> </a:t>
            </a:r>
            <a:r>
              <a:rPr lang="en-US" altLang="zh-TW" sz="1800" b="1" dirty="0">
                <a:solidFill>
                  <a:srgbClr val="45818E"/>
                </a:solidFill>
                <a:latin typeface="PingFang TC Thin" panose="020B0200000000000000" pitchFamily="34" charset="-120"/>
                <a:ea typeface="PingFang TC Thin" panose="020B0200000000000000" pitchFamily="34" charset="-120"/>
              </a:rPr>
              <a:t>instructors</a:t>
            </a:r>
            <a:endParaRPr lang="zh-TW" altLang="zh-TW" sz="1800" b="1" dirty="0">
              <a:solidFill>
                <a:srgbClr val="45818E"/>
              </a:solidFill>
              <a:latin typeface="PingFang TC Thin" panose="020B0200000000000000" pitchFamily="34" charset="-120"/>
              <a:ea typeface="PingFang TC Thin" panose="020B0200000000000000" pitchFamily="34" charset="-120"/>
            </a:endParaRPr>
          </a:p>
          <a:p>
            <a:pPr lvl="0" algn="just"/>
            <a:r>
              <a:rPr lang="en-US" altLang="zh-TW" dirty="0"/>
              <a:t>Led by dual instructors, where Teacher A presents </a:t>
            </a:r>
            <a:r>
              <a:rPr lang="en-US" altLang="zh-TW" dirty="0">
                <a:solidFill>
                  <a:srgbClr val="FF0000"/>
                </a:solidFill>
              </a:rPr>
              <a:t>questions and scenarios</a:t>
            </a:r>
            <a:r>
              <a:rPr lang="en-US" altLang="zh-TW" dirty="0"/>
              <a:t>, and Teacher B guides </a:t>
            </a:r>
            <a:r>
              <a:rPr lang="en-US" altLang="zh-TW" dirty="0">
                <a:solidFill>
                  <a:srgbClr val="FF0000"/>
                </a:solidFill>
              </a:rPr>
              <a:t>solution skills</a:t>
            </a:r>
            <a:r>
              <a:rPr lang="en-US" altLang="zh-TW" dirty="0"/>
              <a:t>. Learning involves different domain thinking patterns, observation, analysis, and problem-solving.</a:t>
            </a:r>
          </a:p>
          <a:p>
            <a:pPr lvl="0" algn="just"/>
            <a:endParaRPr lang="zh-TW" altLang="zh-TW" sz="1200" dirty="0">
              <a:solidFill>
                <a:schemeClr val="dk1"/>
              </a:solidFill>
              <a:latin typeface="+mn-lt"/>
              <a:ea typeface="PingFang TC Thin" panose="020B0200000000000000" pitchFamily="34" charset="-120"/>
            </a:endParaRPr>
          </a:p>
          <a:p>
            <a:pPr algn="just">
              <a:buClr>
                <a:schemeClr val="dk1"/>
              </a:buClr>
              <a:buSzPct val="61111"/>
            </a:pPr>
            <a:r>
              <a:rPr lang="en-US" altLang="zh-TW" sz="1800" b="1" dirty="0">
                <a:solidFill>
                  <a:srgbClr val="C00000"/>
                </a:solidFill>
                <a:latin typeface="PingFang TC Thin" panose="020B0200000000000000" pitchFamily="34" charset="-120"/>
                <a:ea typeface="PingFang TC Thin" panose="020B0200000000000000" pitchFamily="34" charset="-120"/>
              </a:rPr>
              <a:t>Real-</a:t>
            </a:r>
            <a:r>
              <a:rPr lang="en-US" altLang="zh-TW" sz="1800" b="1" dirty="0">
                <a:solidFill>
                  <a:srgbClr val="45818E"/>
                </a:solidFill>
                <a:latin typeface="PingFang TC Thin" panose="020B0200000000000000" pitchFamily="34" charset="-120"/>
                <a:ea typeface="PingFang TC Thin" panose="020B0200000000000000" pitchFamily="34" charset="-120"/>
              </a:rPr>
              <a:t>world issue</a:t>
            </a:r>
            <a:endParaRPr lang="zh-TW" sz="1800" b="1" dirty="0">
              <a:solidFill>
                <a:srgbClr val="45818E"/>
              </a:solidFill>
              <a:latin typeface="PingFang TC Thin" panose="020B0200000000000000" pitchFamily="34" charset="-120"/>
              <a:ea typeface="PingFang TC Thin" panose="020B0200000000000000" pitchFamily="34" charset="-120"/>
            </a:endParaRPr>
          </a:p>
          <a:p>
            <a:pPr lvl="0" algn="just"/>
            <a:r>
              <a:rPr lang="en-US" altLang="zh-TW" dirty="0">
                <a:solidFill>
                  <a:schemeClr val="dk1"/>
                </a:solidFill>
                <a:latin typeface="+mn-lt"/>
                <a:ea typeface="PingFang TC Thin" panose="020B0200000000000000" pitchFamily="34" charset="-120"/>
              </a:rPr>
              <a:t>The workshop theme is </a:t>
            </a:r>
            <a:r>
              <a:rPr lang="en-US" altLang="zh-TW" dirty="0">
                <a:solidFill>
                  <a:srgbClr val="FF0000"/>
                </a:solidFill>
                <a:latin typeface="+mn-lt"/>
                <a:ea typeface="PingFang TC Thin" panose="020B0200000000000000" pitchFamily="34" charset="-120"/>
              </a:rPr>
              <a:t>derived from real-world practical issues in society</a:t>
            </a:r>
            <a:r>
              <a:rPr lang="en-US" altLang="zh-TW" dirty="0">
                <a:solidFill>
                  <a:schemeClr val="dk1"/>
                </a:solidFill>
                <a:latin typeface="+mn-lt"/>
                <a:ea typeface="PingFang TC Thin" panose="020B0200000000000000" pitchFamily="34" charset="-120"/>
              </a:rPr>
              <a:t>, emphasizing project-based learning. It allows students to enter real-world scenarios and personally go through the "problem definition-solving" process, fostering their ability to think critically and creatively in an open and uncertain environment.</a:t>
            </a:r>
          </a:p>
          <a:p>
            <a:pPr lvl="0" algn="just"/>
            <a:endParaRPr lang="en-US" altLang="zh-TW" sz="1800" dirty="0">
              <a:solidFill>
                <a:schemeClr val="dk1"/>
              </a:solidFill>
              <a:latin typeface="PingFang TC Thin" panose="020B0200000000000000" pitchFamily="34" charset="-120"/>
              <a:ea typeface="PingFang TC Thin" panose="020B0200000000000000" pitchFamily="34" charset="-120"/>
            </a:endParaRPr>
          </a:p>
          <a:p>
            <a:pPr lvl="0" algn="just"/>
            <a:endParaRPr lang="en-US" altLang="zh-TW" sz="1800" dirty="0">
              <a:solidFill>
                <a:schemeClr val="dk1"/>
              </a:solidFill>
              <a:latin typeface="PingFang TC Thin" panose="020B0200000000000000" pitchFamily="34" charset="-120"/>
              <a:ea typeface="PingFang TC Thin" panose="020B0200000000000000" pitchFamily="34" charset="-120"/>
            </a:endParaRPr>
          </a:p>
          <a:p>
            <a:pPr lvl="0" algn="just"/>
            <a:endParaRPr lang="en-US" altLang="zh-TW" sz="1800" dirty="0">
              <a:solidFill>
                <a:schemeClr val="dk1"/>
              </a:solidFill>
              <a:latin typeface="PingFang TC Thin" panose="020B0200000000000000" pitchFamily="34" charset="-120"/>
              <a:ea typeface="PingFang TC Thin" panose="020B0200000000000000" pitchFamily="34" charset="-120"/>
            </a:endParaRPr>
          </a:p>
          <a:p>
            <a:pPr lvl="0" algn="just"/>
            <a:endParaRPr lang="en-US" altLang="zh-TW" sz="1800" dirty="0">
              <a:solidFill>
                <a:schemeClr val="dk1"/>
              </a:solidFill>
              <a:latin typeface="PingFang TC Thin" panose="020B0200000000000000" pitchFamily="34" charset="-120"/>
              <a:ea typeface="PingFang TC Thin" panose="020B0200000000000000" pitchFamily="34" charset="-120"/>
            </a:endParaRPr>
          </a:p>
          <a:p>
            <a:pPr lvl="0" algn="just"/>
            <a:endParaRPr lang="en-US" altLang="zh-TW" sz="1800" dirty="0">
              <a:solidFill>
                <a:schemeClr val="dk1"/>
              </a:solidFill>
              <a:latin typeface="PingFang TC Thin" panose="020B0200000000000000" pitchFamily="34" charset="-120"/>
              <a:ea typeface="PingFang TC Thin" panose="020B0200000000000000" pitchFamily="34" charset="-120"/>
            </a:endParaRPr>
          </a:p>
          <a:p>
            <a:pPr lvl="0" algn="just" rtl="0">
              <a:spcBef>
                <a:spcPts val="0"/>
              </a:spcBef>
              <a:buNone/>
            </a:pPr>
            <a:endParaRPr lang="zh-TW" sz="1800" dirty="0">
              <a:solidFill>
                <a:schemeClr val="dk1"/>
              </a:solidFill>
              <a:latin typeface="PingFang TC Thin" panose="020B0200000000000000" pitchFamily="34" charset="-120"/>
              <a:ea typeface="PingFang TC Thin" panose="020B0200000000000000" pitchFamily="34" charset="-120"/>
            </a:endParaRPr>
          </a:p>
        </p:txBody>
      </p:sp>
      <p:sp>
        <p:nvSpPr>
          <p:cNvPr id="93" name="Shape 93"/>
          <p:cNvSpPr txBox="1"/>
          <p:nvPr/>
        </p:nvSpPr>
        <p:spPr>
          <a:xfrm>
            <a:off x="4655825" y="1208149"/>
            <a:ext cx="4309200" cy="3649355"/>
          </a:xfrm>
          <a:prstGeom prst="rect">
            <a:avLst/>
          </a:prstGeom>
          <a:noFill/>
          <a:ln>
            <a:noFill/>
          </a:ln>
        </p:spPr>
        <p:txBody>
          <a:bodyPr lIns="91425" tIns="91425" rIns="91425" bIns="91425" anchor="t" anchorCtr="0">
            <a:noAutofit/>
          </a:bodyPr>
          <a:lstStyle/>
          <a:p>
            <a:pPr lvl="0"/>
            <a:r>
              <a:rPr lang="en-US" altLang="zh-TW" sz="1800" b="1" dirty="0">
                <a:solidFill>
                  <a:srgbClr val="C00000"/>
                </a:solidFill>
                <a:latin typeface="PingFang TC Thin" panose="020B0200000000000000" pitchFamily="34" charset="-120"/>
                <a:ea typeface="PingFang TC Thin" panose="020B0200000000000000" pitchFamily="34" charset="-120"/>
              </a:rPr>
              <a:t>Diverse </a:t>
            </a:r>
            <a:r>
              <a:rPr lang="en-US" altLang="zh-TW" sz="1800" b="1" dirty="0">
                <a:solidFill>
                  <a:srgbClr val="45818E"/>
                </a:solidFill>
                <a:latin typeface="PingFang TC Thin" panose="020B0200000000000000" pitchFamily="34" charset="-120"/>
                <a:ea typeface="PingFang TC Thin" panose="020B0200000000000000" pitchFamily="34" charset="-120"/>
              </a:rPr>
              <a:t>students</a:t>
            </a:r>
            <a:endParaRPr lang="zh-TW" sz="1800" b="1" dirty="0">
              <a:solidFill>
                <a:srgbClr val="45818E"/>
              </a:solidFill>
              <a:latin typeface="PingFang TC Thin" panose="020B0200000000000000" pitchFamily="34" charset="-120"/>
              <a:ea typeface="PingFang TC Thin" panose="020B0200000000000000" pitchFamily="34" charset="-120"/>
            </a:endParaRPr>
          </a:p>
          <a:p>
            <a:pPr lvl="0"/>
            <a:r>
              <a:rPr lang="en-US" altLang="zh-TW" dirty="0"/>
              <a:t>Students come from </a:t>
            </a:r>
            <a:r>
              <a:rPr lang="en-US" altLang="zh-TW" dirty="0">
                <a:solidFill>
                  <a:srgbClr val="FF0000"/>
                </a:solidFill>
              </a:rPr>
              <a:t>different schools and departments</a:t>
            </a:r>
            <a:r>
              <a:rPr lang="en-US" altLang="zh-TW" dirty="0"/>
              <a:t>, and they need to quickly transition from being strangers to working together to create and develop solutions.</a:t>
            </a:r>
            <a:endParaRPr lang="zh-TW" sz="1800" dirty="0">
              <a:solidFill>
                <a:schemeClr val="dk1"/>
              </a:solidFill>
              <a:latin typeface="PingFang TC Thin" panose="020B0200000000000000" pitchFamily="34" charset="-120"/>
              <a:ea typeface="PingFang TC Thin" panose="020B0200000000000000" pitchFamily="34" charset="-120"/>
            </a:endParaRPr>
          </a:p>
          <a:p>
            <a:pPr lvl="0">
              <a:spcBef>
                <a:spcPts val="1000"/>
              </a:spcBef>
              <a:buClr>
                <a:schemeClr val="dk1"/>
              </a:buClr>
              <a:buSzPct val="61111"/>
            </a:pPr>
            <a:r>
              <a:rPr lang="en-US" altLang="zh-TW" sz="1800" b="1" dirty="0">
                <a:solidFill>
                  <a:srgbClr val="C00000"/>
                </a:solidFill>
                <a:latin typeface="PingFang TC Thin" panose="020B0200000000000000" pitchFamily="34" charset="-120"/>
                <a:ea typeface="PingFang TC Thin" panose="020B0200000000000000" pitchFamily="34" charset="-120"/>
              </a:rPr>
              <a:t>Hands-on </a:t>
            </a:r>
            <a:r>
              <a:rPr lang="en-US" altLang="zh-TW" sz="1800" b="1" dirty="0">
                <a:solidFill>
                  <a:srgbClr val="45818E"/>
                </a:solidFill>
                <a:latin typeface="PingFang TC Thin" panose="020B0200000000000000" pitchFamily="34" charset="-120"/>
                <a:ea typeface="PingFang TC Thin" panose="020B0200000000000000" pitchFamily="34" charset="-120"/>
              </a:rPr>
              <a:t>work</a:t>
            </a:r>
            <a:endParaRPr lang="zh-TW" sz="1800" b="1" dirty="0">
              <a:solidFill>
                <a:srgbClr val="45818E"/>
              </a:solidFill>
              <a:latin typeface="PingFang TC Thin" panose="020B0200000000000000" pitchFamily="34" charset="-120"/>
              <a:ea typeface="PingFang TC Thin" panose="020B0200000000000000" pitchFamily="34" charset="-120"/>
            </a:endParaRPr>
          </a:p>
          <a:p>
            <a:pPr lvl="0">
              <a:buClr>
                <a:schemeClr val="dk1"/>
              </a:buClr>
              <a:buSzPct val="61111"/>
            </a:pPr>
            <a:r>
              <a:rPr lang="en-US" altLang="zh-TW" dirty="0"/>
              <a:t>Cultivate a </a:t>
            </a:r>
            <a:r>
              <a:rPr lang="en-US" altLang="zh-TW" dirty="0">
                <a:solidFill>
                  <a:srgbClr val="FF0000"/>
                </a:solidFill>
              </a:rPr>
              <a:t>culture of practicality </a:t>
            </a:r>
            <a:r>
              <a:rPr lang="en-US" altLang="zh-TW" dirty="0"/>
              <a:t>through hands-on experiences, user research, concept ideation, prototype development, and validation.</a:t>
            </a:r>
            <a:endParaRPr lang="zh-TW" sz="1800" dirty="0">
              <a:solidFill>
                <a:schemeClr val="dk1"/>
              </a:solidFill>
              <a:latin typeface="PingFang TC Thin" panose="020B0200000000000000" pitchFamily="34" charset="-120"/>
              <a:ea typeface="PingFang TC Thin" panose="020B0200000000000000" pitchFamily="34" charset="-120"/>
            </a:endParaRPr>
          </a:p>
          <a:p>
            <a:pPr lvl="0">
              <a:spcBef>
                <a:spcPts val="1000"/>
              </a:spcBef>
              <a:spcAft>
                <a:spcPts val="1000"/>
              </a:spcAft>
              <a:buClr>
                <a:schemeClr val="dk1"/>
              </a:buClr>
              <a:buSzPct val="61111"/>
            </a:pPr>
            <a:r>
              <a:rPr lang="en-US" altLang="zh-TW" sz="1800" b="1" dirty="0">
                <a:solidFill>
                  <a:srgbClr val="C00000"/>
                </a:solidFill>
                <a:latin typeface="PingFang TC Thin" panose="020B0200000000000000" pitchFamily="34" charset="-120"/>
                <a:ea typeface="PingFang TC Thin" panose="020B0200000000000000" pitchFamily="34" charset="-120"/>
              </a:rPr>
              <a:t>Micro-</a:t>
            </a:r>
            <a:r>
              <a:rPr lang="en-US" altLang="zh-TW" sz="1800" b="1" dirty="0">
                <a:solidFill>
                  <a:srgbClr val="45818E"/>
                </a:solidFill>
                <a:latin typeface="PingFang TC Thin" panose="020B0200000000000000" pitchFamily="34" charset="-120"/>
                <a:ea typeface="PingFang TC Thin" panose="020B0200000000000000" pitchFamily="34" charset="-120"/>
              </a:rPr>
              <a:t>credit course</a:t>
            </a:r>
            <a:br>
              <a:rPr lang="zh-TW" sz="1800" dirty="0">
                <a:solidFill>
                  <a:schemeClr val="dk1"/>
                </a:solidFill>
                <a:latin typeface="PingFang TC Thin" panose="020B0200000000000000" pitchFamily="34" charset="-120"/>
                <a:ea typeface="PingFang TC Thin" panose="020B0200000000000000" pitchFamily="34" charset="-120"/>
              </a:rPr>
            </a:br>
            <a:r>
              <a:rPr lang="en-US" altLang="zh-TW" dirty="0">
                <a:solidFill>
                  <a:srgbClr val="FF0000"/>
                </a:solidFill>
              </a:rPr>
              <a:t>18 hours </a:t>
            </a:r>
            <a:r>
              <a:rPr lang="en-US" altLang="zh-TW" dirty="0"/>
              <a:t>(2 full days). Equivalent to </a:t>
            </a:r>
            <a:r>
              <a:rPr lang="en-US" altLang="zh-TW" dirty="0">
                <a:solidFill>
                  <a:srgbClr val="FF0000"/>
                </a:solidFill>
              </a:rPr>
              <a:t>one credit</a:t>
            </a:r>
            <a:r>
              <a:rPr lang="en-US" altLang="zh-TW" dirty="0"/>
              <a:t>. Offered on weekends or during winter and summer breaks with a short-duration, high-efficiency course design. The pace is very intensive.</a:t>
            </a:r>
            <a:endParaRPr lang="zh-TW" sz="1800" dirty="0">
              <a:solidFill>
                <a:schemeClr val="dk1"/>
              </a:solidFill>
              <a:latin typeface="PingFang TC Thin" panose="020B0200000000000000" pitchFamily="34" charset="-120"/>
              <a:ea typeface="PingFang TC Thin" panose="020B0200000000000000" pitchFamily="34" charset="-120"/>
            </a:endParaRPr>
          </a:p>
          <a:p>
            <a:pPr lvl="0" rtl="0">
              <a:lnSpc>
                <a:spcPct val="100000"/>
              </a:lnSpc>
              <a:spcBef>
                <a:spcPts val="0"/>
              </a:spcBef>
              <a:buClr>
                <a:schemeClr val="dk1"/>
              </a:buClr>
              <a:buSzPct val="61111"/>
              <a:buFont typeface="Arial"/>
              <a:buNone/>
            </a:pPr>
            <a:br>
              <a:rPr lang="zh-TW" sz="1800" dirty="0">
                <a:solidFill>
                  <a:schemeClr val="dk1"/>
                </a:solidFill>
                <a:latin typeface="PingFang TC Thin" panose="020B0200000000000000" pitchFamily="34" charset="-120"/>
                <a:ea typeface="PingFang TC Thin" panose="020B0200000000000000" pitchFamily="34" charset="-120"/>
              </a:rPr>
            </a:br>
            <a:endParaRPr lang="zh-TW" sz="1800" dirty="0">
              <a:solidFill>
                <a:schemeClr val="dk1"/>
              </a:solidFill>
              <a:latin typeface="PingFang TC Thin" panose="020B0200000000000000" pitchFamily="34" charset="-120"/>
              <a:ea typeface="PingFang TC Thin" panose="020B0200000000000000"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3">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3">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311700" y="502450"/>
            <a:ext cx="8520600" cy="1910812"/>
          </a:xfrm>
          <a:prstGeom prst="rect">
            <a:avLst/>
          </a:prstGeom>
        </p:spPr>
        <p:txBody>
          <a:bodyPr lIns="91425" tIns="91425" rIns="91425" bIns="91425" anchor="ctr" anchorCtr="0">
            <a:noAutofit/>
          </a:bodyPr>
          <a:lstStyle/>
          <a:p>
            <a:pPr lvl="0"/>
            <a:r>
              <a:rPr lang="en-US" altLang="zh-TW" sz="2800" dirty="0"/>
              <a:t>How to balance </a:t>
            </a:r>
            <a:r>
              <a:rPr lang="en-US" altLang="zh-TW" sz="2800" dirty="0">
                <a:solidFill>
                  <a:srgbClr val="00B0F0"/>
                </a:solidFill>
              </a:rPr>
              <a:t>professionalism</a:t>
            </a:r>
            <a:r>
              <a:rPr lang="en-US" altLang="zh-TW" sz="2800" dirty="0"/>
              <a:t> and </a:t>
            </a:r>
            <a:r>
              <a:rPr lang="en-US" altLang="zh-TW" sz="2800" dirty="0">
                <a:solidFill>
                  <a:srgbClr val="00B0F0"/>
                </a:solidFill>
              </a:rPr>
              <a:t>creativity</a:t>
            </a:r>
            <a:r>
              <a:rPr lang="en-US" altLang="zh-TW" sz="2800" dirty="0"/>
              <a:t>? </a:t>
            </a:r>
            <a:br>
              <a:rPr lang="en-US" altLang="zh-TW" sz="2800" dirty="0"/>
            </a:br>
            <a:r>
              <a:rPr lang="en-US" altLang="zh-TW" sz="2800" dirty="0"/>
              <a:t>How to collaborate </a:t>
            </a:r>
            <a:r>
              <a:rPr lang="en-US" altLang="zh-TW" sz="2800" dirty="0">
                <a:solidFill>
                  <a:srgbClr val="00B0F0"/>
                </a:solidFill>
              </a:rPr>
              <a:t>across disciplines</a:t>
            </a:r>
            <a:r>
              <a:rPr lang="en-US" altLang="zh-TW" sz="2800" dirty="0"/>
              <a:t>? </a:t>
            </a:r>
            <a:br>
              <a:rPr lang="en-US" altLang="zh-TW" sz="2800" dirty="0"/>
            </a:br>
            <a:r>
              <a:rPr lang="en-US" altLang="zh-TW" sz="2800" dirty="0"/>
              <a:t>How to apply </a:t>
            </a:r>
            <a:r>
              <a:rPr lang="en-US" altLang="zh-TW" sz="2800" dirty="0">
                <a:solidFill>
                  <a:srgbClr val="00B0F0"/>
                </a:solidFill>
              </a:rPr>
              <a:t>design thinking</a:t>
            </a:r>
            <a:r>
              <a:rPr lang="en-US" altLang="zh-TW" sz="2800" dirty="0"/>
              <a:t>?</a:t>
            </a:r>
            <a:br>
              <a:rPr lang="en-US" altLang="zh-TW" sz="2800" dirty="0"/>
            </a:br>
            <a:r>
              <a:rPr lang="en-US" altLang="zh-TW" sz="2800" dirty="0"/>
              <a:t> How to </a:t>
            </a:r>
            <a:r>
              <a:rPr lang="en-US" altLang="zh-TW" sz="2800" dirty="0">
                <a:solidFill>
                  <a:srgbClr val="00B0F0"/>
                </a:solidFill>
              </a:rPr>
              <a:t>innovate in entrepreneurship</a:t>
            </a:r>
            <a:r>
              <a:rPr lang="en-US" altLang="zh-TW" sz="2800" dirty="0"/>
              <a:t>?</a:t>
            </a:r>
            <a:endParaRPr lang="zh-TW" sz="2400" dirty="0">
              <a:latin typeface="PingFang TC Light" panose="020B0300000000000000" pitchFamily="34" charset="-120"/>
              <a:ea typeface="PingFang TC Light" panose="020B0300000000000000" pitchFamily="34" charset="-120"/>
            </a:endParaRPr>
          </a:p>
        </p:txBody>
      </p:sp>
      <p:sp>
        <p:nvSpPr>
          <p:cNvPr id="3" name="Shape 61">
            <a:extLst>
              <a:ext uri="{FF2B5EF4-FFF2-40B4-BE49-F238E27FC236}">
                <a16:creationId xmlns:a16="http://schemas.microsoft.com/office/drawing/2014/main" id="{844D5983-C0D9-E245-BA43-BD9BB6CDAD6A}"/>
              </a:ext>
            </a:extLst>
          </p:cNvPr>
          <p:cNvSpPr txBox="1">
            <a:spLocks/>
          </p:cNvSpPr>
          <p:nvPr/>
        </p:nvSpPr>
        <p:spPr>
          <a:xfrm>
            <a:off x="311700" y="2413262"/>
            <a:ext cx="8520600" cy="2667788"/>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ct val="100000"/>
              <a:buNone/>
              <a:defRPr sz="3600" b="0" i="0" u="none" strike="noStrike" cap="none" baseline="0">
                <a:solidFill>
                  <a:schemeClr val="dk1"/>
                </a:solidFill>
                <a:latin typeface="PingFang TC" panose="020B0400000000000000" pitchFamily="34" charset="-120"/>
                <a:ea typeface="PingFang TC" panose="020B0400000000000000" pitchFamily="34" charset="-120"/>
                <a:cs typeface="Arial"/>
                <a:sym typeface="Arial"/>
              </a:defRPr>
            </a:lvl1pPr>
            <a:lvl2pPr lvl="1" algn="ctr">
              <a:spcBef>
                <a:spcPts val="0"/>
              </a:spcBef>
              <a:buClr>
                <a:schemeClr val="dk1"/>
              </a:buClr>
              <a:buSzPct val="100000"/>
              <a:buNone/>
              <a:defRPr sz="3600">
                <a:solidFill>
                  <a:schemeClr val="dk1"/>
                </a:solidFill>
              </a:defRPr>
            </a:lvl2pPr>
            <a:lvl3pPr lvl="2" algn="ctr">
              <a:spcBef>
                <a:spcPts val="0"/>
              </a:spcBef>
              <a:buClr>
                <a:schemeClr val="dk1"/>
              </a:buClr>
              <a:buSzPct val="100000"/>
              <a:buNone/>
              <a:defRPr sz="3600">
                <a:solidFill>
                  <a:schemeClr val="dk1"/>
                </a:solidFill>
              </a:defRPr>
            </a:lvl3pPr>
            <a:lvl4pPr lvl="3" algn="ctr">
              <a:spcBef>
                <a:spcPts val="0"/>
              </a:spcBef>
              <a:buClr>
                <a:schemeClr val="dk1"/>
              </a:buClr>
              <a:buSzPct val="100000"/>
              <a:buNone/>
              <a:defRPr sz="3600">
                <a:solidFill>
                  <a:schemeClr val="dk1"/>
                </a:solidFill>
              </a:defRPr>
            </a:lvl4pPr>
            <a:lvl5pPr lvl="4" algn="ctr">
              <a:spcBef>
                <a:spcPts val="0"/>
              </a:spcBef>
              <a:buClr>
                <a:schemeClr val="dk1"/>
              </a:buClr>
              <a:buSzPct val="100000"/>
              <a:buNone/>
              <a:defRPr sz="3600">
                <a:solidFill>
                  <a:schemeClr val="dk1"/>
                </a:solidFill>
              </a:defRPr>
            </a:lvl5pPr>
            <a:lvl6pPr lvl="5" algn="ctr">
              <a:spcBef>
                <a:spcPts val="0"/>
              </a:spcBef>
              <a:buClr>
                <a:schemeClr val="dk1"/>
              </a:buClr>
              <a:buSzPct val="100000"/>
              <a:buNone/>
              <a:defRPr sz="3600">
                <a:solidFill>
                  <a:schemeClr val="dk1"/>
                </a:solidFill>
              </a:defRPr>
            </a:lvl6pPr>
            <a:lvl7pPr lvl="6" algn="ctr">
              <a:spcBef>
                <a:spcPts val="0"/>
              </a:spcBef>
              <a:buClr>
                <a:schemeClr val="dk1"/>
              </a:buClr>
              <a:buSzPct val="100000"/>
              <a:buNone/>
              <a:defRPr sz="3600">
                <a:solidFill>
                  <a:schemeClr val="dk1"/>
                </a:solidFill>
              </a:defRPr>
            </a:lvl7pPr>
            <a:lvl8pPr lvl="7" algn="ctr">
              <a:spcBef>
                <a:spcPts val="0"/>
              </a:spcBef>
              <a:buClr>
                <a:schemeClr val="dk1"/>
              </a:buClr>
              <a:buSzPct val="100000"/>
              <a:buNone/>
              <a:defRPr sz="3600">
                <a:solidFill>
                  <a:schemeClr val="dk1"/>
                </a:solidFill>
              </a:defRPr>
            </a:lvl8pPr>
            <a:lvl9pPr lvl="8" algn="ctr">
              <a:spcBef>
                <a:spcPts val="0"/>
              </a:spcBef>
              <a:buClr>
                <a:schemeClr val="dk1"/>
              </a:buClr>
              <a:buSzPct val="100000"/>
              <a:buNone/>
              <a:defRPr sz="3600">
                <a:solidFill>
                  <a:schemeClr val="dk1"/>
                </a:solidFill>
              </a:defRPr>
            </a:lvl9pPr>
          </a:lstStyle>
          <a:p>
            <a:r>
              <a:rPr lang="en-US" altLang="zh-TW" sz="3800" dirty="0">
                <a:solidFill>
                  <a:srgbClr val="45818E"/>
                </a:solidFill>
                <a:latin typeface="+mj-lt"/>
              </a:rPr>
              <a:t>Interdisciplinary Microcredit Workshop.</a:t>
            </a:r>
          </a:p>
          <a:p>
            <a:endParaRPr lang="en-US" altLang="zh-TW" sz="3800" dirty="0">
              <a:solidFill>
                <a:srgbClr val="45818E"/>
              </a:solidFill>
              <a:latin typeface="+mj-lt"/>
            </a:endParaRPr>
          </a:p>
          <a:p>
            <a:pPr algn="l"/>
            <a:r>
              <a:rPr lang="en-US" altLang="zh-TW" sz="1600" dirty="0">
                <a:solidFill>
                  <a:srgbClr val="45818E"/>
                </a:solidFill>
              </a:rPr>
              <a:t>In the form of a </a:t>
            </a:r>
            <a:r>
              <a:rPr lang="en-US" altLang="zh-TW" sz="1600" dirty="0">
                <a:solidFill>
                  <a:srgbClr val="F29F35"/>
                </a:solidFill>
              </a:rPr>
              <a:t>workshop</a:t>
            </a:r>
            <a:r>
              <a:rPr lang="en-US" altLang="zh-TW" sz="1600" dirty="0">
                <a:solidFill>
                  <a:srgbClr val="45818E"/>
                </a:solidFill>
              </a:rPr>
              <a:t>: The flexibility in timing and content will not compromise the integrity of the original curriculum.</a:t>
            </a:r>
          </a:p>
          <a:p>
            <a:pPr algn="l"/>
            <a:br>
              <a:rPr lang="zh-TW" altLang="en-US" sz="1100" dirty="0">
                <a:solidFill>
                  <a:srgbClr val="45818E"/>
                </a:solidFill>
                <a:latin typeface="PingFang TC Light" panose="020B0300000000000000" pitchFamily="34" charset="-120"/>
                <a:ea typeface="PingFang TC Light" panose="020B0300000000000000" pitchFamily="34" charset="-120"/>
              </a:rPr>
            </a:br>
            <a:r>
              <a:rPr lang="en-US" altLang="zh-TW" sz="1600" dirty="0">
                <a:solidFill>
                  <a:srgbClr val="45818E"/>
                </a:solidFill>
              </a:rPr>
              <a:t>Simulating an </a:t>
            </a:r>
            <a:r>
              <a:rPr lang="en-US" altLang="zh-TW" sz="1600" dirty="0">
                <a:solidFill>
                  <a:srgbClr val="F29F35"/>
                </a:solidFill>
              </a:rPr>
              <a:t>entrepreneurial environment</a:t>
            </a:r>
            <a:r>
              <a:rPr lang="en-US" altLang="zh-TW" sz="1600" dirty="0">
                <a:solidFill>
                  <a:srgbClr val="45818E"/>
                </a:solidFill>
              </a:rPr>
              <a:t>: Addressing authentic problems by collaborating with cross-disciplinary teams to implement solutions.</a:t>
            </a:r>
            <a:endParaRPr lang="zh-TW" altLang="en-US" sz="1600" dirty="0">
              <a:solidFill>
                <a:srgbClr val="45818E"/>
              </a:solidFill>
              <a:latin typeface="+mj-lt"/>
              <a:ea typeface="PingFang TC Light" panose="020B0300000000000000"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p:nvPr/>
        </p:nvSpPr>
        <p:spPr>
          <a:xfrm>
            <a:off x="384525" y="345373"/>
            <a:ext cx="8303700" cy="541200"/>
          </a:xfrm>
          <a:prstGeom prst="rect">
            <a:avLst/>
          </a:prstGeom>
          <a:noFill/>
          <a:ln>
            <a:noFill/>
          </a:ln>
        </p:spPr>
        <p:txBody>
          <a:bodyPr lIns="91425" tIns="91425" rIns="91425" bIns="91425" anchor="ctr" anchorCtr="0">
            <a:noAutofit/>
          </a:bodyPr>
          <a:lstStyle/>
          <a:p>
            <a:pPr lvl="0"/>
            <a:r>
              <a:rPr lang="en-US" altLang="zh-TW" sz="2300" dirty="0">
                <a:solidFill>
                  <a:schemeClr val="dk1"/>
                </a:solidFill>
                <a:latin typeface="PingFang TC" panose="020B0400000000000000" pitchFamily="34" charset="-120"/>
                <a:ea typeface="PingFang TC" panose="020B0400000000000000" pitchFamily="34" charset="-120"/>
              </a:rPr>
              <a:t>The preparation process for the interdisciplinary workshop</a:t>
            </a:r>
            <a:endParaRPr lang="zh-TW" sz="2300" dirty="0">
              <a:solidFill>
                <a:schemeClr val="dk1"/>
              </a:solidFill>
              <a:latin typeface="PingFang TC" panose="020B0400000000000000" pitchFamily="34" charset="-120"/>
              <a:ea typeface="PingFang TC" panose="020B0400000000000000" pitchFamily="34" charset="-120"/>
            </a:endParaRPr>
          </a:p>
        </p:txBody>
      </p:sp>
      <p:sp>
        <p:nvSpPr>
          <p:cNvPr id="99" name="Shape 99"/>
          <p:cNvSpPr txBox="1"/>
          <p:nvPr/>
        </p:nvSpPr>
        <p:spPr>
          <a:xfrm>
            <a:off x="197964" y="1208150"/>
            <a:ext cx="3704733" cy="3240900"/>
          </a:xfrm>
          <a:prstGeom prst="rect">
            <a:avLst/>
          </a:prstGeom>
          <a:noFill/>
          <a:ln>
            <a:noFill/>
          </a:ln>
        </p:spPr>
        <p:txBody>
          <a:bodyPr lIns="91425" tIns="91425" rIns="91425" bIns="91425" anchor="t" anchorCtr="0">
            <a:noAutofit/>
          </a:bodyPr>
          <a:lstStyle/>
          <a:p>
            <a:pPr lvl="0" algn="just"/>
            <a:r>
              <a:rPr lang="zh-TW" sz="1800" dirty="0">
                <a:solidFill>
                  <a:srgbClr val="45818E"/>
                </a:solidFill>
                <a:latin typeface="PingFang TC Thin" panose="020B0200000000000000" pitchFamily="34" charset="-120"/>
                <a:ea typeface="PingFang TC Thin" panose="020B0200000000000000" pitchFamily="34" charset="-120"/>
              </a:rPr>
              <a:t>STEP 1: </a:t>
            </a:r>
            <a:r>
              <a:rPr lang="en-US" altLang="zh-TW" sz="1800" dirty="0">
                <a:solidFill>
                  <a:srgbClr val="45818E"/>
                </a:solidFill>
                <a:latin typeface="PingFang TC Thin" panose="020B0200000000000000" pitchFamily="34" charset="-120"/>
                <a:ea typeface="PingFang TC Thin" panose="020B0200000000000000" pitchFamily="34" charset="-120"/>
              </a:rPr>
              <a:t>Determine the theme</a:t>
            </a:r>
            <a:endParaRPr lang="zh-TW" sz="1800" dirty="0">
              <a:solidFill>
                <a:srgbClr val="45818E"/>
              </a:solidFill>
              <a:latin typeface="PingFang TC Thin" panose="020B0200000000000000" pitchFamily="34" charset="-120"/>
              <a:ea typeface="PingFang TC Thin" panose="020B0200000000000000" pitchFamily="34" charset="-120"/>
            </a:endParaRPr>
          </a:p>
          <a:p>
            <a:pPr lvl="0" algn="just"/>
            <a:r>
              <a:rPr lang="en-US" altLang="zh-TW" sz="1200" dirty="0">
                <a:latin typeface="+mj-lt"/>
              </a:rPr>
              <a:t>Workshop topics can be based on </a:t>
            </a:r>
            <a:r>
              <a:rPr lang="en-US" altLang="zh-TW" sz="1200" dirty="0">
                <a:solidFill>
                  <a:srgbClr val="FF0000"/>
                </a:solidFill>
                <a:latin typeface="+mj-lt"/>
              </a:rPr>
              <a:t>unresolved issues in society or industry</a:t>
            </a:r>
            <a:r>
              <a:rPr lang="en-US" altLang="zh-TW" sz="1200" dirty="0">
                <a:latin typeface="+mj-lt"/>
              </a:rPr>
              <a:t>, such as "How to make the home life of the elderly more convenient and comfortable?"</a:t>
            </a:r>
            <a:endParaRPr lang="zh-TW" sz="1200" dirty="0">
              <a:solidFill>
                <a:schemeClr val="dk1"/>
              </a:solidFill>
              <a:latin typeface="+mj-lt"/>
              <a:ea typeface="PingFang TC Thin" panose="020B0200000000000000" pitchFamily="34" charset="-120"/>
            </a:endParaRPr>
          </a:p>
          <a:p>
            <a:pPr lvl="0" algn="just">
              <a:spcBef>
                <a:spcPts val="1000"/>
              </a:spcBef>
            </a:pPr>
            <a:r>
              <a:rPr lang="zh-TW" sz="1800" dirty="0">
                <a:solidFill>
                  <a:srgbClr val="45818E"/>
                </a:solidFill>
                <a:latin typeface="PingFang TC Thin" panose="020B0200000000000000" pitchFamily="34" charset="-120"/>
                <a:ea typeface="PingFang TC Thin" panose="020B0200000000000000" pitchFamily="34" charset="-120"/>
              </a:rPr>
              <a:t>STEP 2: </a:t>
            </a:r>
            <a:r>
              <a:rPr lang="en-US" altLang="zh-TW" sz="1800" dirty="0">
                <a:solidFill>
                  <a:srgbClr val="45818E"/>
                </a:solidFill>
                <a:latin typeface="PingFang TC Thin" panose="020B0200000000000000" pitchFamily="34" charset="-120"/>
                <a:ea typeface="PingFang TC Thin" panose="020B0200000000000000" pitchFamily="34" charset="-120"/>
              </a:rPr>
              <a:t>Teachers collaboration</a:t>
            </a:r>
            <a:endParaRPr lang="zh-TW" sz="1800" dirty="0">
              <a:solidFill>
                <a:srgbClr val="45818E"/>
              </a:solidFill>
              <a:latin typeface="PingFang TC Thin" panose="020B0200000000000000" pitchFamily="34" charset="-120"/>
              <a:ea typeface="PingFang TC Thin" panose="020B0200000000000000" pitchFamily="34" charset="-120"/>
            </a:endParaRPr>
          </a:p>
          <a:p>
            <a:pPr lvl="0" algn="just"/>
            <a:r>
              <a:rPr lang="en-US" altLang="zh-TW" sz="1200" dirty="0"/>
              <a:t>Composed of two teachers from different fields, one providing </a:t>
            </a:r>
            <a:r>
              <a:rPr lang="en-US" altLang="zh-TW" sz="1200" dirty="0">
                <a:solidFill>
                  <a:srgbClr val="FF0000"/>
                </a:solidFill>
              </a:rPr>
              <a:t>methods or contexts for defining problems</a:t>
            </a:r>
            <a:r>
              <a:rPr lang="en-US" altLang="zh-TW" sz="1200" dirty="0"/>
              <a:t>, such as observation, experience, or interviews, while the other offers </a:t>
            </a:r>
            <a:r>
              <a:rPr lang="en-US" altLang="zh-TW" sz="1200" dirty="0">
                <a:solidFill>
                  <a:srgbClr val="FF0000"/>
                </a:solidFill>
              </a:rPr>
              <a:t>methods for problem-solving</a:t>
            </a:r>
            <a:r>
              <a:rPr lang="en-US" altLang="zh-TW" sz="1200" dirty="0"/>
              <a:t>, such as space design or product design. Both teachers should communicate their roles and responsibilities thoroughly.</a:t>
            </a:r>
            <a:endParaRPr lang="zh-TW" sz="1600" dirty="0">
              <a:latin typeface="PingFang TC Thin" panose="020B0200000000000000" pitchFamily="34" charset="-120"/>
              <a:ea typeface="PingFang TC Thin" panose="020B0200000000000000" pitchFamily="34" charset="-120"/>
            </a:endParaRPr>
          </a:p>
        </p:txBody>
      </p:sp>
      <p:sp>
        <p:nvSpPr>
          <p:cNvPr id="100" name="Shape 100"/>
          <p:cNvSpPr txBox="1"/>
          <p:nvPr/>
        </p:nvSpPr>
        <p:spPr>
          <a:xfrm>
            <a:off x="4082143" y="1208150"/>
            <a:ext cx="4958162" cy="3240900"/>
          </a:xfrm>
          <a:prstGeom prst="rect">
            <a:avLst/>
          </a:prstGeom>
          <a:noFill/>
          <a:ln>
            <a:noFill/>
          </a:ln>
        </p:spPr>
        <p:txBody>
          <a:bodyPr lIns="91425" tIns="91425" rIns="91425" bIns="91425" anchor="t" anchorCtr="0">
            <a:noAutofit/>
          </a:bodyPr>
          <a:lstStyle/>
          <a:p>
            <a:pPr lvl="0"/>
            <a:r>
              <a:rPr lang="zh-TW" sz="1800" dirty="0">
                <a:solidFill>
                  <a:srgbClr val="45818E"/>
                </a:solidFill>
                <a:latin typeface="PingFang TC Thin" panose="020B0200000000000000" pitchFamily="34" charset="-120"/>
                <a:ea typeface="PingFang TC Thin" panose="020B0200000000000000" pitchFamily="34" charset="-120"/>
              </a:rPr>
              <a:t>STEP 3: </a:t>
            </a:r>
            <a:r>
              <a:rPr lang="en-US" altLang="zh-TW" sz="1800" dirty="0">
                <a:solidFill>
                  <a:srgbClr val="45818E"/>
                </a:solidFill>
                <a:latin typeface="PingFang TC Thin" panose="020B0200000000000000" pitchFamily="34" charset="-120"/>
                <a:ea typeface="PingFang TC Thin" panose="020B0200000000000000" pitchFamily="34" charset="-120"/>
              </a:rPr>
              <a:t>Course planning</a:t>
            </a:r>
            <a:endParaRPr lang="zh-TW" sz="1800" dirty="0">
              <a:solidFill>
                <a:srgbClr val="45818E"/>
              </a:solidFill>
              <a:latin typeface="PingFang TC Thin" panose="020B0200000000000000" pitchFamily="34" charset="-120"/>
              <a:ea typeface="PingFang TC Thin" panose="020B0200000000000000" pitchFamily="34" charset="-120"/>
            </a:endParaRPr>
          </a:p>
          <a:p>
            <a:pPr lvl="0"/>
            <a:r>
              <a:rPr lang="en-US" altLang="zh-TW" sz="1200" dirty="0">
                <a:solidFill>
                  <a:schemeClr val="dk1"/>
                </a:solidFill>
                <a:latin typeface="Arial" panose="020B0604020202020204" pitchFamily="34" charset="0"/>
                <a:ea typeface="PingFang TC Thin" panose="020B0200000000000000" pitchFamily="34" charset="-120"/>
                <a:cs typeface="Arial" panose="020B0604020202020204" pitchFamily="34" charset="0"/>
              </a:rPr>
              <a:t>Initiate the workshop at least </a:t>
            </a:r>
            <a:r>
              <a:rPr lang="en-US" altLang="zh-TW" sz="1200" dirty="0">
                <a:solidFill>
                  <a:srgbClr val="FF0000"/>
                </a:solidFill>
                <a:latin typeface="Arial" panose="020B0604020202020204" pitchFamily="34" charset="0"/>
                <a:ea typeface="PingFang TC Thin" panose="020B0200000000000000" pitchFamily="34" charset="-120"/>
                <a:cs typeface="Arial" panose="020B0604020202020204" pitchFamily="34" charset="0"/>
              </a:rPr>
              <a:t>2 months before </a:t>
            </a:r>
            <a:r>
              <a:rPr lang="en-US" altLang="zh-TW" sz="1200" dirty="0">
                <a:solidFill>
                  <a:schemeClr val="dk1"/>
                </a:solidFill>
                <a:latin typeface="Arial" panose="020B0604020202020204" pitchFamily="34" charset="0"/>
                <a:ea typeface="PingFang TC Thin" panose="020B0200000000000000" pitchFamily="34" charset="-120"/>
                <a:cs typeface="Arial" panose="020B0604020202020204" pitchFamily="34" charset="0"/>
              </a:rPr>
              <a:t>and schedule at </a:t>
            </a:r>
            <a:r>
              <a:rPr lang="en-US" altLang="zh-TW" sz="1200" dirty="0">
                <a:solidFill>
                  <a:srgbClr val="FF0000"/>
                </a:solidFill>
                <a:latin typeface="Arial" panose="020B0604020202020204" pitchFamily="34" charset="0"/>
                <a:ea typeface="PingFang TC Thin" panose="020B0200000000000000" pitchFamily="34" charset="-120"/>
                <a:cs typeface="Arial" panose="020B0604020202020204" pitchFamily="34" charset="0"/>
              </a:rPr>
              <a:t>least 3 curriculum planning meetings </a:t>
            </a:r>
            <a:r>
              <a:rPr lang="en-US" altLang="zh-TW" sz="1200" dirty="0">
                <a:solidFill>
                  <a:schemeClr val="dk1"/>
                </a:solidFill>
                <a:latin typeface="Arial" panose="020B0604020202020204" pitchFamily="34" charset="0"/>
                <a:ea typeface="PingFang TC Thin" panose="020B0200000000000000" pitchFamily="34" charset="-120"/>
                <a:cs typeface="Arial" panose="020B0604020202020204" pitchFamily="34" charset="0"/>
              </a:rPr>
              <a:t>to establish rapport, decide on the theme, refine the content, and review the details.</a:t>
            </a:r>
            <a:endParaRPr lang="zh-TW" sz="1200" dirty="0">
              <a:solidFill>
                <a:schemeClr val="dk1"/>
              </a:solidFill>
              <a:latin typeface="Arial" panose="020B0604020202020204" pitchFamily="34" charset="0"/>
              <a:ea typeface="PingFang TC Thin" panose="020B0200000000000000" pitchFamily="34" charset="-120"/>
              <a:cs typeface="Arial" panose="020B0604020202020204" pitchFamily="34" charset="0"/>
            </a:endParaRPr>
          </a:p>
          <a:p>
            <a:pPr lvl="0">
              <a:spcBef>
                <a:spcPts val="1000"/>
              </a:spcBef>
              <a:buClr>
                <a:schemeClr val="dk1"/>
              </a:buClr>
              <a:buSzPct val="61111"/>
            </a:pPr>
            <a:r>
              <a:rPr lang="zh-TW" sz="1800" dirty="0">
                <a:solidFill>
                  <a:srgbClr val="45818E"/>
                </a:solidFill>
                <a:latin typeface="PingFang TC Thin" panose="020B0200000000000000" pitchFamily="34" charset="-120"/>
                <a:ea typeface="PingFang TC Thin" panose="020B0200000000000000" pitchFamily="34" charset="-120"/>
              </a:rPr>
              <a:t>STEP 4: </a:t>
            </a:r>
            <a:r>
              <a:rPr lang="en-US" altLang="zh-TW" sz="1800" dirty="0">
                <a:solidFill>
                  <a:srgbClr val="45818E"/>
                </a:solidFill>
                <a:latin typeface="PingFang TC Thin" panose="020B0200000000000000" pitchFamily="34" charset="-120"/>
                <a:ea typeface="PingFang TC Thin" panose="020B0200000000000000" pitchFamily="34" charset="-120"/>
              </a:rPr>
              <a:t>Assistant training</a:t>
            </a:r>
          </a:p>
          <a:p>
            <a:pPr lvl="0">
              <a:spcBef>
                <a:spcPts val="1000"/>
              </a:spcBef>
              <a:buClr>
                <a:schemeClr val="dk1"/>
              </a:buClr>
              <a:buSzPct val="61111"/>
            </a:pPr>
            <a:r>
              <a:rPr lang="en-US" altLang="zh-TW" sz="1200" dirty="0">
                <a:solidFill>
                  <a:srgbClr val="FF0000"/>
                </a:solidFill>
              </a:rPr>
              <a:t>TA play a crucial role</a:t>
            </a:r>
            <a:r>
              <a:rPr lang="en-US" altLang="zh-TW" sz="1200" dirty="0"/>
              <a:t>, including ensuring the smooth operation of the course, facilitating communication and collaboration among students, assisting instructors, and more. TA training should be conducted in advance.</a:t>
            </a:r>
            <a:endParaRPr lang="zh-TW" sz="1200" dirty="0">
              <a:solidFill>
                <a:schemeClr val="dk1"/>
              </a:solidFill>
              <a:latin typeface="PingFang TC Thin" panose="020B0200000000000000" pitchFamily="34" charset="-120"/>
              <a:ea typeface="PingFang TC Thin" panose="020B0200000000000000" pitchFamily="34" charset="-120"/>
            </a:endParaRPr>
          </a:p>
          <a:p>
            <a:pPr lvl="0">
              <a:spcBef>
                <a:spcPts val="1000"/>
              </a:spcBef>
              <a:spcAft>
                <a:spcPts val="1000"/>
              </a:spcAft>
              <a:buClr>
                <a:schemeClr val="dk1"/>
              </a:buClr>
              <a:buSzPct val="61111"/>
            </a:pPr>
            <a:r>
              <a:rPr lang="zh-TW" sz="1800" dirty="0">
                <a:solidFill>
                  <a:srgbClr val="45818E"/>
                </a:solidFill>
                <a:latin typeface="PingFang TC Thin" panose="020B0200000000000000" pitchFamily="34" charset="-120"/>
                <a:ea typeface="PingFang TC Thin" panose="020B0200000000000000" pitchFamily="34" charset="-120"/>
              </a:rPr>
              <a:t>STEP 5: </a:t>
            </a:r>
            <a:r>
              <a:rPr lang="en-US" altLang="zh-TW" sz="1800" dirty="0">
                <a:solidFill>
                  <a:srgbClr val="45818E"/>
                </a:solidFill>
                <a:latin typeface="PingFang TC Thin" panose="020B0200000000000000" pitchFamily="34" charset="-120"/>
                <a:ea typeface="PingFang TC Thin" panose="020B0200000000000000" pitchFamily="34" charset="-120"/>
              </a:rPr>
              <a:t>Course execution</a:t>
            </a:r>
            <a:br>
              <a:rPr lang="zh-TW" sz="1800" dirty="0">
                <a:solidFill>
                  <a:schemeClr val="dk1"/>
                </a:solidFill>
                <a:latin typeface="PingFang TC Thin" panose="020B0200000000000000" pitchFamily="34" charset="-120"/>
                <a:ea typeface="PingFang TC Thin" panose="020B0200000000000000" pitchFamily="34" charset="-120"/>
              </a:rPr>
            </a:br>
            <a:r>
              <a:rPr lang="en-US" altLang="zh-TW" sz="1200" dirty="0">
                <a:solidFill>
                  <a:schemeClr val="dk1"/>
                </a:solidFill>
                <a:latin typeface="Arial" panose="020B0604020202020204" pitchFamily="34" charset="0"/>
                <a:ea typeface="PingFang TC Thin" panose="020B0200000000000000" pitchFamily="34" charset="-120"/>
                <a:cs typeface="Arial" panose="020B0604020202020204" pitchFamily="34" charset="0"/>
              </a:rPr>
              <a:t>The execution phase can be divided into three groups: the teacher team, the TA team, and the administrative team, responsible for curriculum planning and teaching, assisting with teaching materials and tools, enrollment promotion, administrative matters, etc.</a:t>
            </a:r>
            <a:br>
              <a:rPr lang="zh-TW" sz="1100" dirty="0">
                <a:solidFill>
                  <a:schemeClr val="dk1"/>
                </a:solidFill>
                <a:latin typeface="PingFang TC Thin" panose="020B0200000000000000" pitchFamily="34" charset="-120"/>
                <a:ea typeface="PingFang TC Thin" panose="020B0200000000000000" pitchFamily="34" charset="-120"/>
              </a:rPr>
            </a:br>
            <a:endParaRPr lang="zh-TW" sz="1800" dirty="0">
              <a:solidFill>
                <a:schemeClr val="dk1"/>
              </a:solidFill>
              <a:latin typeface="PingFang TC Thin" panose="020B0200000000000000" pitchFamily="34" charset="-120"/>
              <a:ea typeface="PingFang TC Thin" panose="020B0200000000000000"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0">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0">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0">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p:nvPr/>
        </p:nvSpPr>
        <p:spPr>
          <a:xfrm>
            <a:off x="420150" y="330226"/>
            <a:ext cx="8303700" cy="541200"/>
          </a:xfrm>
          <a:prstGeom prst="rect">
            <a:avLst/>
          </a:prstGeom>
          <a:noFill/>
          <a:ln>
            <a:noFill/>
          </a:ln>
        </p:spPr>
        <p:txBody>
          <a:bodyPr lIns="91425" tIns="91425" rIns="91425" bIns="91425" anchor="ctr" anchorCtr="0">
            <a:noAutofit/>
          </a:bodyPr>
          <a:lstStyle/>
          <a:p>
            <a:pPr lvl="0"/>
            <a:r>
              <a:rPr lang="en-US" altLang="zh-TW" sz="2800" dirty="0">
                <a:solidFill>
                  <a:schemeClr val="dk1"/>
                </a:solidFill>
                <a:latin typeface="PingFang TC" panose="020B0400000000000000" pitchFamily="34" charset="-120"/>
                <a:ea typeface="PingFang TC" panose="020B0400000000000000" pitchFamily="34" charset="-120"/>
              </a:rPr>
              <a:t>Teaching methods in interdisciplinary workshops</a:t>
            </a:r>
            <a:endParaRPr lang="zh-TW" sz="2800" dirty="0">
              <a:solidFill>
                <a:schemeClr val="dk1"/>
              </a:solidFill>
              <a:latin typeface="PingFang TC" panose="020B0400000000000000" pitchFamily="34" charset="-120"/>
              <a:ea typeface="PingFang TC" panose="020B0400000000000000" pitchFamily="34" charset="-120"/>
            </a:endParaRPr>
          </a:p>
        </p:txBody>
      </p:sp>
      <p:sp>
        <p:nvSpPr>
          <p:cNvPr id="114" name="Shape 114"/>
          <p:cNvSpPr txBox="1">
            <a:spLocks noGrp="1"/>
          </p:cNvSpPr>
          <p:nvPr>
            <p:ph type="body" idx="4294967295"/>
          </p:nvPr>
        </p:nvSpPr>
        <p:spPr>
          <a:xfrm>
            <a:off x="386250" y="1154175"/>
            <a:ext cx="8523900" cy="768000"/>
          </a:xfrm>
          <a:prstGeom prst="rect">
            <a:avLst/>
          </a:prstGeom>
        </p:spPr>
        <p:txBody>
          <a:bodyPr lIns="91425" tIns="91425" rIns="91425" bIns="91425" anchor="t" anchorCtr="0">
            <a:noAutofit/>
          </a:bodyPr>
          <a:lstStyle/>
          <a:p>
            <a:pPr lvl="0">
              <a:buNone/>
            </a:pPr>
            <a:r>
              <a:rPr lang="en-US" altLang="zh-TW" sz="1400" dirty="0">
                <a:solidFill>
                  <a:srgbClr val="000000"/>
                </a:solidFill>
              </a:rPr>
              <a:t>To stimulate learning outcomes in various stages of design thinking, interdisciplinary workshops incorporate at least </a:t>
            </a:r>
            <a:r>
              <a:rPr lang="en-US" altLang="zh-TW" sz="1400" dirty="0">
                <a:solidFill>
                  <a:srgbClr val="FF0000"/>
                </a:solidFill>
              </a:rPr>
              <a:t>four teaching methods </a:t>
            </a:r>
            <a:r>
              <a:rPr lang="en-US" altLang="zh-TW" sz="1400" dirty="0">
                <a:solidFill>
                  <a:srgbClr val="000000"/>
                </a:solidFill>
              </a:rPr>
              <a:t>throughout the two-day workshop curriculum:</a:t>
            </a:r>
            <a:endParaRPr lang="zh-TW" sz="1400" dirty="0">
              <a:solidFill>
                <a:srgbClr val="000000"/>
              </a:solidFill>
              <a:latin typeface="PingFang TC Thin" panose="020B0200000000000000" pitchFamily="34" charset="-120"/>
              <a:ea typeface="PingFang TC Thin" panose="020B0200000000000000" pitchFamily="34" charset="-120"/>
            </a:endParaRPr>
          </a:p>
        </p:txBody>
      </p:sp>
      <p:sp>
        <p:nvSpPr>
          <p:cNvPr id="115" name="Shape 115"/>
          <p:cNvSpPr txBox="1">
            <a:spLocks noGrp="1"/>
          </p:cNvSpPr>
          <p:nvPr>
            <p:ph type="body" idx="4294967295"/>
          </p:nvPr>
        </p:nvSpPr>
        <p:spPr>
          <a:xfrm>
            <a:off x="481078" y="4234186"/>
            <a:ext cx="1782900" cy="768000"/>
          </a:xfrm>
          <a:prstGeom prst="rect">
            <a:avLst/>
          </a:prstGeom>
        </p:spPr>
        <p:txBody>
          <a:bodyPr lIns="91425" tIns="91425" rIns="91425" bIns="91425" anchor="t" anchorCtr="0">
            <a:noAutofit/>
          </a:bodyPr>
          <a:lstStyle/>
          <a:p>
            <a:pPr lvl="0">
              <a:buNone/>
            </a:pPr>
            <a:r>
              <a:rPr lang="en-US" altLang="zh-TW" sz="1200" dirty="0">
                <a:solidFill>
                  <a:srgbClr val="000000"/>
                </a:solidFill>
              </a:rPr>
              <a:t>Understanding users, cultivating empathy</a:t>
            </a:r>
            <a:endParaRPr lang="zh-TW" sz="1200" dirty="0">
              <a:solidFill>
                <a:srgbClr val="000000"/>
              </a:solidFill>
              <a:latin typeface="PingFang TC Thin" panose="020B0200000000000000" pitchFamily="34" charset="-120"/>
              <a:ea typeface="PingFang TC Thin" panose="020B0200000000000000" pitchFamily="34" charset="-120"/>
            </a:endParaRPr>
          </a:p>
        </p:txBody>
      </p:sp>
      <p:sp>
        <p:nvSpPr>
          <p:cNvPr id="116" name="Shape 116"/>
          <p:cNvSpPr txBox="1">
            <a:spLocks noGrp="1"/>
          </p:cNvSpPr>
          <p:nvPr>
            <p:ph type="body" idx="4294967295"/>
          </p:nvPr>
        </p:nvSpPr>
        <p:spPr>
          <a:xfrm>
            <a:off x="2718875" y="4234186"/>
            <a:ext cx="1999171" cy="768000"/>
          </a:xfrm>
          <a:prstGeom prst="rect">
            <a:avLst/>
          </a:prstGeom>
        </p:spPr>
        <p:txBody>
          <a:bodyPr lIns="91425" tIns="91425" rIns="91425" bIns="91425" anchor="t" anchorCtr="0">
            <a:noAutofit/>
          </a:bodyPr>
          <a:lstStyle/>
          <a:p>
            <a:pPr lvl="0">
              <a:buNone/>
            </a:pPr>
            <a:r>
              <a:rPr lang="en-US" altLang="zh-TW" sz="1200" dirty="0">
                <a:solidFill>
                  <a:srgbClr val="000000"/>
                </a:solidFill>
              </a:rPr>
              <a:t>Providing subject knowledge, building a foundation</a:t>
            </a:r>
            <a:endParaRPr lang="zh-TW" sz="1200" dirty="0">
              <a:solidFill>
                <a:srgbClr val="000000"/>
              </a:solidFill>
              <a:latin typeface="PingFang TC Thin" panose="020B0200000000000000" pitchFamily="34" charset="-120"/>
              <a:ea typeface="PingFang TC Thin" panose="020B0200000000000000" pitchFamily="34" charset="-120"/>
            </a:endParaRPr>
          </a:p>
        </p:txBody>
      </p:sp>
      <p:sp>
        <p:nvSpPr>
          <p:cNvPr id="117" name="Shape 117"/>
          <p:cNvSpPr txBox="1">
            <a:spLocks noGrp="1"/>
          </p:cNvSpPr>
          <p:nvPr>
            <p:ph type="body" idx="4294967295"/>
          </p:nvPr>
        </p:nvSpPr>
        <p:spPr>
          <a:xfrm>
            <a:off x="4660952" y="4234186"/>
            <a:ext cx="1999171" cy="768000"/>
          </a:xfrm>
          <a:prstGeom prst="rect">
            <a:avLst/>
          </a:prstGeom>
        </p:spPr>
        <p:txBody>
          <a:bodyPr lIns="91425" tIns="91425" rIns="91425" bIns="91425" anchor="t" anchorCtr="0">
            <a:noAutofit/>
          </a:bodyPr>
          <a:lstStyle/>
          <a:p>
            <a:pPr lvl="0">
              <a:buNone/>
            </a:pPr>
            <a:r>
              <a:rPr lang="en-US" altLang="zh-TW" sz="1200" dirty="0">
                <a:solidFill>
                  <a:srgbClr val="000000"/>
                </a:solidFill>
              </a:rPr>
              <a:t>Facilitating interaction and brainstorming by cross disciplinary</a:t>
            </a:r>
            <a:r>
              <a:rPr lang="zh-TW" altLang="en-US" sz="1200" dirty="0">
                <a:solidFill>
                  <a:srgbClr val="000000"/>
                </a:solidFill>
              </a:rPr>
              <a:t> </a:t>
            </a:r>
            <a:r>
              <a:rPr lang="en-US" altLang="zh-TW" sz="1200" dirty="0">
                <a:solidFill>
                  <a:srgbClr val="000000"/>
                </a:solidFill>
              </a:rPr>
              <a:t>teams</a:t>
            </a:r>
            <a:endParaRPr lang="zh-TW" sz="1200" dirty="0">
              <a:solidFill>
                <a:srgbClr val="000000"/>
              </a:solidFill>
              <a:latin typeface="PingFang TC Thin" panose="020B0200000000000000" pitchFamily="34" charset="-120"/>
              <a:ea typeface="PingFang TC Thin" panose="020B0200000000000000" pitchFamily="34" charset="-120"/>
            </a:endParaRPr>
          </a:p>
        </p:txBody>
      </p:sp>
      <p:sp>
        <p:nvSpPr>
          <p:cNvPr id="118" name="Shape 118"/>
          <p:cNvSpPr txBox="1">
            <a:spLocks noGrp="1"/>
          </p:cNvSpPr>
          <p:nvPr>
            <p:ph type="body" idx="4294967295"/>
          </p:nvPr>
        </p:nvSpPr>
        <p:spPr>
          <a:xfrm>
            <a:off x="6857613" y="4234186"/>
            <a:ext cx="1805309" cy="768000"/>
          </a:xfrm>
          <a:prstGeom prst="rect">
            <a:avLst/>
          </a:prstGeom>
        </p:spPr>
        <p:txBody>
          <a:bodyPr lIns="91425" tIns="91425" rIns="91425" bIns="91425" anchor="t" anchorCtr="0">
            <a:noAutofit/>
          </a:bodyPr>
          <a:lstStyle/>
          <a:p>
            <a:pPr lvl="0">
              <a:buNone/>
            </a:pPr>
            <a:r>
              <a:rPr lang="en-US" altLang="zh-TW" sz="1200" dirty="0">
                <a:solidFill>
                  <a:srgbClr val="000000"/>
                </a:solidFill>
              </a:rPr>
              <a:t>Prototyping and collaborative problem-solving</a:t>
            </a:r>
            <a:endParaRPr lang="zh-TW" sz="1200" dirty="0">
              <a:solidFill>
                <a:srgbClr val="000000"/>
              </a:solidFill>
              <a:latin typeface="PingFang TC Thin" panose="020B0200000000000000" pitchFamily="34" charset="-120"/>
              <a:ea typeface="PingFang TC Thin" panose="020B0200000000000000" pitchFamily="34" charset="-120"/>
            </a:endParaRPr>
          </a:p>
        </p:txBody>
      </p:sp>
      <p:pic>
        <p:nvPicPr>
          <p:cNvPr id="7" name="圖片 6">
            <a:extLst>
              <a:ext uri="{FF2B5EF4-FFF2-40B4-BE49-F238E27FC236}">
                <a16:creationId xmlns:a16="http://schemas.microsoft.com/office/drawing/2014/main" id="{6DC310F5-3751-16F7-67F0-B3530CEE9ED3}"/>
              </a:ext>
            </a:extLst>
          </p:cNvPr>
          <p:cNvPicPr>
            <a:picLocks noChangeAspect="1"/>
          </p:cNvPicPr>
          <p:nvPr/>
        </p:nvPicPr>
        <p:blipFill>
          <a:blip r:embed="rId3"/>
          <a:stretch>
            <a:fillRect/>
          </a:stretch>
        </p:blipFill>
        <p:spPr>
          <a:xfrm>
            <a:off x="562053" y="2099020"/>
            <a:ext cx="1500617" cy="1913762"/>
          </a:xfrm>
          <a:prstGeom prst="rect">
            <a:avLst/>
          </a:prstGeom>
        </p:spPr>
      </p:pic>
      <p:pic>
        <p:nvPicPr>
          <p:cNvPr id="9" name="圖片 8">
            <a:extLst>
              <a:ext uri="{FF2B5EF4-FFF2-40B4-BE49-F238E27FC236}">
                <a16:creationId xmlns:a16="http://schemas.microsoft.com/office/drawing/2014/main" id="{3CD94392-6514-576A-BA4D-16E7D1A2047B}"/>
              </a:ext>
            </a:extLst>
          </p:cNvPr>
          <p:cNvPicPr>
            <a:picLocks noChangeAspect="1"/>
          </p:cNvPicPr>
          <p:nvPr/>
        </p:nvPicPr>
        <p:blipFill>
          <a:blip r:embed="rId4"/>
          <a:stretch>
            <a:fillRect/>
          </a:stretch>
        </p:blipFill>
        <p:spPr>
          <a:xfrm>
            <a:off x="2632471" y="2099020"/>
            <a:ext cx="1457973" cy="1890305"/>
          </a:xfrm>
          <a:prstGeom prst="rect">
            <a:avLst/>
          </a:prstGeom>
        </p:spPr>
      </p:pic>
      <p:pic>
        <p:nvPicPr>
          <p:cNvPr id="19" name="圖片 18">
            <a:extLst>
              <a:ext uri="{FF2B5EF4-FFF2-40B4-BE49-F238E27FC236}">
                <a16:creationId xmlns:a16="http://schemas.microsoft.com/office/drawing/2014/main" id="{0556A241-2A46-BFE2-FD27-9E9BE5B9F3F5}"/>
              </a:ext>
            </a:extLst>
          </p:cNvPr>
          <p:cNvPicPr>
            <a:picLocks noChangeAspect="1"/>
          </p:cNvPicPr>
          <p:nvPr/>
        </p:nvPicPr>
        <p:blipFill>
          <a:blip r:embed="rId5"/>
          <a:stretch>
            <a:fillRect/>
          </a:stretch>
        </p:blipFill>
        <p:spPr>
          <a:xfrm>
            <a:off x="4696439" y="2099020"/>
            <a:ext cx="1494167" cy="1921072"/>
          </a:xfrm>
          <a:prstGeom prst="rect">
            <a:avLst/>
          </a:prstGeom>
        </p:spPr>
      </p:pic>
      <p:pic>
        <p:nvPicPr>
          <p:cNvPr id="21" name="圖片 20">
            <a:extLst>
              <a:ext uri="{FF2B5EF4-FFF2-40B4-BE49-F238E27FC236}">
                <a16:creationId xmlns:a16="http://schemas.microsoft.com/office/drawing/2014/main" id="{CAAC0A57-C946-2A34-D9A1-BB8EFA6CBE03}"/>
              </a:ext>
            </a:extLst>
          </p:cNvPr>
          <p:cNvPicPr>
            <a:picLocks noChangeAspect="1"/>
          </p:cNvPicPr>
          <p:nvPr/>
        </p:nvPicPr>
        <p:blipFill>
          <a:blip r:embed="rId6"/>
          <a:stretch>
            <a:fillRect/>
          </a:stretch>
        </p:blipFill>
        <p:spPr>
          <a:xfrm>
            <a:off x="6660123" y="2099020"/>
            <a:ext cx="1504682" cy="192107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graphicFrame>
        <p:nvGraphicFramePr>
          <p:cNvPr id="13" name="Shape 124"/>
          <p:cNvGraphicFramePr/>
          <p:nvPr>
            <p:extLst>
              <p:ext uri="{D42A27DB-BD31-4B8C-83A1-F6EECF244321}">
                <p14:modId xmlns:p14="http://schemas.microsoft.com/office/powerpoint/2010/main" val="802831438"/>
              </p:ext>
            </p:extLst>
          </p:nvPr>
        </p:nvGraphicFramePr>
        <p:xfrm>
          <a:off x="5896198" y="865649"/>
          <a:ext cx="2647942" cy="4054156"/>
        </p:xfrm>
        <a:graphic>
          <a:graphicData uri="http://schemas.openxmlformats.org/drawingml/2006/table">
            <a:tbl>
              <a:tblPr>
                <a:noFill/>
                <a:tableStyleId>{1EFEC01E-2D06-4D55-8859-9CD8C38E0D79}</a:tableStyleId>
              </a:tblPr>
              <a:tblGrid>
                <a:gridCol w="715207">
                  <a:extLst>
                    <a:ext uri="{9D8B030D-6E8A-4147-A177-3AD203B41FA5}">
                      <a16:colId xmlns:a16="http://schemas.microsoft.com/office/drawing/2014/main" val="20000"/>
                    </a:ext>
                  </a:extLst>
                </a:gridCol>
                <a:gridCol w="1127114">
                  <a:extLst>
                    <a:ext uri="{9D8B030D-6E8A-4147-A177-3AD203B41FA5}">
                      <a16:colId xmlns:a16="http://schemas.microsoft.com/office/drawing/2014/main" val="20001"/>
                    </a:ext>
                  </a:extLst>
                </a:gridCol>
                <a:gridCol w="805621">
                  <a:extLst>
                    <a:ext uri="{9D8B030D-6E8A-4147-A177-3AD203B41FA5}">
                      <a16:colId xmlns:a16="http://schemas.microsoft.com/office/drawing/2014/main" val="20002"/>
                    </a:ext>
                  </a:extLst>
                </a:gridCol>
              </a:tblGrid>
              <a:tr h="373898">
                <a:tc gridSpan="3">
                  <a:txBody>
                    <a:bodyPr/>
                    <a:lstStyle/>
                    <a:p>
                      <a:pPr lvl="0" algn="ctr" rtl="0">
                        <a:spcBef>
                          <a:spcPts val="0"/>
                        </a:spcBef>
                        <a:buNone/>
                      </a:pPr>
                      <a:r>
                        <a:rPr lang="zh-TW" sz="1200" b="0" i="0" dirty="0">
                          <a:latin typeface="Arial" panose="020B0604020202020204" pitchFamily="34" charset="0"/>
                          <a:ea typeface="PingFang TC Thin" panose="020B0200000000000000" pitchFamily="34" charset="-120"/>
                          <a:cs typeface="Arial" panose="020B0604020202020204" pitchFamily="34" charset="0"/>
                        </a:rPr>
                        <a:t>Day 2</a:t>
                      </a:r>
                    </a:p>
                  </a:txBody>
                  <a:tcPr marL="87793" marR="87793" marT="43897" marB="43897"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373898">
                <a:tc>
                  <a:txBody>
                    <a:bodyPr/>
                    <a:lstStyle/>
                    <a:p>
                      <a:pPr lvl="0" algn="ctr" rtl="0">
                        <a:spcBef>
                          <a:spcPts val="0"/>
                        </a:spcBef>
                        <a:buNone/>
                      </a:pPr>
                      <a:r>
                        <a:rPr lang="en-US" altLang="zh-TW" sz="1200" b="0" i="0" dirty="0">
                          <a:latin typeface="Arial" panose="020B0604020202020204" pitchFamily="34" charset="0"/>
                          <a:ea typeface="PingFang TC Thin" panose="020B0200000000000000" pitchFamily="34" charset="-120"/>
                          <a:cs typeface="Arial" panose="020B0604020202020204" pitchFamily="34" charset="0"/>
                        </a:rPr>
                        <a:t>time</a:t>
                      </a:r>
                      <a:endParaRPr lang="zh-TW" altLang="zh-TW" sz="1200" b="0" i="0" dirty="0">
                        <a:latin typeface="Arial" panose="020B0604020202020204" pitchFamily="34" charset="0"/>
                        <a:ea typeface="PingFang TC Thin" panose="020B0200000000000000" pitchFamily="34" charset="-120"/>
                        <a:cs typeface="Arial" panose="020B0604020202020204" pitchFamily="34" charset="0"/>
                      </a:endParaRPr>
                    </a:p>
                  </a:txBody>
                  <a:tcPr marL="81139" marR="81139" marT="81139" marB="8113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gridSpan="2">
                  <a:txBody>
                    <a:bodyPr/>
                    <a:lstStyle/>
                    <a:p>
                      <a:pPr lvl="0" algn="ctr" rtl="0">
                        <a:spcBef>
                          <a:spcPts val="0"/>
                        </a:spcBef>
                        <a:buNone/>
                      </a:pPr>
                      <a:r>
                        <a:rPr lang="en-US" altLang="zh-TW" sz="1200" b="0" i="0" dirty="0">
                          <a:latin typeface="Arial" panose="020B0604020202020204" pitchFamily="34" charset="0"/>
                          <a:ea typeface="PingFang TC Thin" panose="020B0200000000000000" pitchFamily="34" charset="-120"/>
                          <a:cs typeface="Arial" panose="020B0604020202020204" pitchFamily="34" charset="0"/>
                        </a:rPr>
                        <a:t>Recommended agenda</a:t>
                      </a:r>
                      <a:endParaRPr lang="zh-TW" altLang="zh-TW" sz="1200" b="0" i="0" dirty="0">
                        <a:latin typeface="Arial" panose="020B0604020202020204" pitchFamily="34" charset="0"/>
                        <a:ea typeface="PingFang TC Thin" panose="020B0200000000000000" pitchFamily="34" charset="-120"/>
                        <a:cs typeface="Arial" panose="020B0604020202020204" pitchFamily="34" charset="0"/>
                      </a:endParaRPr>
                    </a:p>
                  </a:txBody>
                  <a:tcPr marL="87793" marR="87793" marT="43897" marB="43897"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hMerge="1">
                  <a:txBody>
                    <a:bodyPr/>
                    <a:lstStyle/>
                    <a:p>
                      <a:endParaRPr lang="zh-TW"/>
                    </a:p>
                  </a:txBody>
                  <a:tcPr/>
                </a:tc>
                <a:extLst>
                  <a:ext uri="{0D108BD9-81ED-4DB2-BD59-A6C34878D82A}">
                    <a16:rowId xmlns:a16="http://schemas.microsoft.com/office/drawing/2014/main" val="10001"/>
                  </a:ext>
                </a:extLst>
              </a:tr>
              <a:tr h="1150484">
                <a:tc>
                  <a:txBody>
                    <a:bodyPr/>
                    <a:lstStyle/>
                    <a:p>
                      <a:pPr lvl="0" algn="ctr" rtl="0">
                        <a:spcBef>
                          <a:spcPts val="0"/>
                        </a:spcBef>
                        <a:buNone/>
                      </a:pPr>
                      <a:r>
                        <a:rPr lang="zh-TW" sz="1200" b="0" i="0">
                          <a:latin typeface="Arial" panose="020B0604020202020204" pitchFamily="34" charset="0"/>
                          <a:ea typeface="PingFang TC Thin" panose="020B0200000000000000" pitchFamily="34" charset="-120"/>
                          <a:cs typeface="Arial" panose="020B0604020202020204" pitchFamily="34" charset="0"/>
                        </a:rPr>
                        <a:t>09:00~</a:t>
                      </a:r>
                    </a:p>
                  </a:txBody>
                  <a:tcPr marL="81139" marR="81139" marT="81139" marB="8113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endParaRPr lang="zh-TW" sz="1100" b="0" i="0" dirty="0">
                        <a:solidFill>
                          <a:schemeClr val="dk1"/>
                        </a:solidFill>
                        <a:highlight>
                          <a:srgbClr val="FFFFFF"/>
                        </a:highlight>
                        <a:latin typeface="Arial" panose="020B0604020202020204" pitchFamily="34" charset="0"/>
                        <a:ea typeface="PingFang TC Thin" panose="020B0200000000000000" pitchFamily="34" charset="-120"/>
                        <a:cs typeface="Arial" panose="020B0604020202020204" pitchFamily="34" charset="0"/>
                      </a:endParaRPr>
                    </a:p>
                  </a:txBody>
                  <a:tcPr marL="81139" marR="81139" marT="81139" marB="8113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dirty="0">
                          <a:latin typeface="Arial" panose="020B0604020202020204" pitchFamily="34" charset="0"/>
                          <a:ea typeface="PingFang TC Thin" panose="020B0200000000000000" pitchFamily="34" charset="-120"/>
                          <a:cs typeface="Arial" panose="020B0604020202020204" pitchFamily="34" charset="0"/>
                        </a:rPr>
                        <a:t>Instructor</a:t>
                      </a:r>
                    </a:p>
                    <a:p>
                      <a:pPr lvl="0" algn="ctr" rtl="0">
                        <a:spcBef>
                          <a:spcPts val="0"/>
                        </a:spcBef>
                        <a:buNone/>
                      </a:pPr>
                      <a:r>
                        <a:rPr lang="en-US" altLang="zh-TW" sz="1100" b="0" i="0" dirty="0">
                          <a:latin typeface="Arial" panose="020B0604020202020204" pitchFamily="34" charset="0"/>
                          <a:ea typeface="PingFang TC Thin" panose="020B0200000000000000" pitchFamily="34" charset="-120"/>
                          <a:cs typeface="Arial" panose="020B0604020202020204" pitchFamily="34" charset="0"/>
                        </a:rPr>
                        <a:t> A/B</a:t>
                      </a:r>
                    </a:p>
                  </a:txBody>
                  <a:tcPr marL="81139" marR="81139" marT="81139" marB="8113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2"/>
                  </a:ext>
                </a:extLst>
              </a:tr>
              <a:tr h="373898">
                <a:tc>
                  <a:txBody>
                    <a:bodyPr/>
                    <a:lstStyle/>
                    <a:p>
                      <a:pPr lvl="0" algn="ctr" rtl="0">
                        <a:spcBef>
                          <a:spcPts val="0"/>
                        </a:spcBef>
                        <a:buNone/>
                      </a:pPr>
                      <a:r>
                        <a:rPr lang="zh-TW" sz="1200" b="0" i="0">
                          <a:latin typeface="Arial" panose="020B0604020202020204" pitchFamily="34" charset="0"/>
                          <a:ea typeface="PingFang TC Thin" panose="020B0200000000000000" pitchFamily="34" charset="-120"/>
                          <a:cs typeface="Arial" panose="020B0604020202020204" pitchFamily="34" charset="0"/>
                        </a:rPr>
                        <a:t>12:00~</a:t>
                      </a:r>
                    </a:p>
                  </a:txBody>
                  <a:tcPr marL="81139" marR="81139" marT="81139" marB="81139"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endParaRPr lang="zh-TW" sz="1200" b="0" i="0" dirty="0">
                        <a:latin typeface="Arial" panose="020B0604020202020204" pitchFamily="34" charset="0"/>
                        <a:ea typeface="PingFang TC Thin" panose="020B0200000000000000" pitchFamily="34" charset="-120"/>
                        <a:cs typeface="Arial" panose="020B0604020202020204" pitchFamily="34" charset="0"/>
                      </a:endParaRPr>
                    </a:p>
                  </a:txBody>
                  <a:tcPr marL="81139" marR="81139" marT="81139" marB="81139"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a:spcBef>
                          <a:spcPts val="0"/>
                        </a:spcBef>
                        <a:buClr>
                          <a:schemeClr val="dk1"/>
                        </a:buClr>
                        <a:buSzPct val="78571"/>
                        <a:buFont typeface="Arial"/>
                        <a:buNone/>
                      </a:pPr>
                      <a:endParaRPr sz="1200" b="0" i="0">
                        <a:latin typeface="Arial" panose="020B0604020202020204" pitchFamily="34" charset="0"/>
                        <a:ea typeface="PingFang TC Thin" panose="020B0200000000000000" pitchFamily="34" charset="-120"/>
                        <a:cs typeface="Arial" panose="020B0604020202020204" pitchFamily="34" charset="0"/>
                      </a:endParaRPr>
                    </a:p>
                  </a:txBody>
                  <a:tcPr marL="81139" marR="81139" marT="81139" marB="81139"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3"/>
                  </a:ext>
                </a:extLst>
              </a:tr>
              <a:tr h="575242">
                <a:tc>
                  <a:txBody>
                    <a:bodyPr/>
                    <a:lstStyle/>
                    <a:p>
                      <a:pPr lvl="0" algn="ctr" rtl="0">
                        <a:spcBef>
                          <a:spcPts val="0"/>
                        </a:spcBef>
                        <a:buNone/>
                      </a:pPr>
                      <a:r>
                        <a:rPr lang="zh-TW" sz="1200" b="0" i="0">
                          <a:latin typeface="Arial" panose="020B0604020202020204" pitchFamily="34" charset="0"/>
                          <a:ea typeface="PingFang TC Thin" panose="020B0200000000000000" pitchFamily="34" charset="-120"/>
                          <a:cs typeface="Arial" panose="020B0604020202020204" pitchFamily="34" charset="0"/>
                        </a:rPr>
                        <a:t>13:00~</a:t>
                      </a:r>
                    </a:p>
                  </a:txBody>
                  <a:tcPr marL="81139" marR="81139" marT="81139" marB="8113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endParaRPr lang="zh-TW" sz="1200" b="0" i="0" dirty="0">
                        <a:latin typeface="Arial" panose="020B0604020202020204" pitchFamily="34" charset="0"/>
                        <a:ea typeface="PingFang TC Thin" panose="020B0200000000000000" pitchFamily="34" charset="-120"/>
                        <a:cs typeface="Arial" panose="020B0604020202020204" pitchFamily="34" charset="0"/>
                      </a:endParaRPr>
                    </a:p>
                  </a:txBody>
                  <a:tcPr marL="81139" marR="81139" marT="81139" marB="8113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b="0" i="0" u="none" strike="noStrike" cap="none" dirty="0">
                          <a:solidFill>
                            <a:schemeClr val="tx1"/>
                          </a:solidFill>
                          <a:effectLst/>
                          <a:latin typeface="Arial" panose="020B0604020202020204" pitchFamily="34" charset="0"/>
                          <a:ea typeface="+mn-ea"/>
                          <a:cs typeface="Arial" panose="020B0604020202020204" pitchFamily="34" charset="0"/>
                          <a:sym typeface="Arial"/>
                        </a:rPr>
                        <a:t>Instructor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b="0" i="0" u="none" strike="noStrike" cap="none" dirty="0">
                          <a:solidFill>
                            <a:schemeClr val="tx1"/>
                          </a:solidFill>
                          <a:effectLst/>
                          <a:latin typeface="Arial" panose="020B0604020202020204" pitchFamily="34" charset="0"/>
                          <a:ea typeface="+mn-ea"/>
                          <a:cs typeface="Arial" panose="020B0604020202020204" pitchFamily="34" charset="0"/>
                          <a:sym typeface="Arial"/>
                        </a:rPr>
                        <a:t> </a:t>
                      </a:r>
                      <a:r>
                        <a:rPr lang="zh-TW" altLang="zh-TW" sz="1200" b="0" i="0" dirty="0">
                          <a:solidFill>
                            <a:schemeClr val="dk1"/>
                          </a:solidFill>
                          <a:latin typeface="Arial" panose="020B0604020202020204" pitchFamily="34" charset="0"/>
                          <a:ea typeface="PingFang TC Thin" panose="020B0200000000000000" pitchFamily="34" charset="-120"/>
                          <a:cs typeface="Arial" panose="020B0604020202020204" pitchFamily="34" charset="0"/>
                        </a:rPr>
                        <a:t>A</a:t>
                      </a:r>
                      <a:r>
                        <a:rPr lang="en-US" altLang="zh-TW" sz="1200" b="0" i="0" dirty="0">
                          <a:solidFill>
                            <a:schemeClr val="dk1"/>
                          </a:solidFill>
                          <a:latin typeface="Arial" panose="020B0604020202020204" pitchFamily="34" charset="0"/>
                          <a:ea typeface="PingFang TC Thin" panose="020B0200000000000000" pitchFamily="34" charset="-120"/>
                          <a:cs typeface="Arial" panose="020B0604020202020204" pitchFamily="34" charset="0"/>
                        </a:rPr>
                        <a:t>/</a:t>
                      </a:r>
                      <a:r>
                        <a:rPr lang="zh-TW" altLang="zh-TW" sz="1200" b="0" i="0" dirty="0">
                          <a:latin typeface="Arial" panose="020B0604020202020204" pitchFamily="34" charset="0"/>
                          <a:ea typeface="PingFang TC Thin" panose="020B0200000000000000" pitchFamily="34" charset="-120"/>
                          <a:cs typeface="Arial" panose="020B0604020202020204" pitchFamily="34" charset="0"/>
                        </a:rPr>
                        <a:t>B</a:t>
                      </a:r>
                      <a:endParaRPr lang="zh-TW" altLang="zh-TW" sz="1000" b="0" i="0" dirty="0">
                        <a:latin typeface="Arial" panose="020B0604020202020204" pitchFamily="34" charset="0"/>
                        <a:ea typeface="PingFang TC Thin" panose="020B0200000000000000" pitchFamily="34" charset="-120"/>
                        <a:cs typeface="Arial" panose="020B0604020202020204" pitchFamily="34" charset="0"/>
                      </a:endParaRPr>
                    </a:p>
                  </a:txBody>
                  <a:tcPr marL="81139" marR="81139" marT="81139" marB="8113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4"/>
                  </a:ext>
                </a:extLst>
              </a:tr>
              <a:tr h="732935">
                <a:tc>
                  <a:txBody>
                    <a:bodyPr/>
                    <a:lstStyle/>
                    <a:p>
                      <a:pPr lvl="0" algn="ctr" rtl="0">
                        <a:spcBef>
                          <a:spcPts val="0"/>
                        </a:spcBef>
                        <a:buNone/>
                      </a:pPr>
                      <a:r>
                        <a:rPr lang="zh-TW" sz="1200" b="0" i="0">
                          <a:latin typeface="Arial" panose="020B0604020202020204" pitchFamily="34" charset="0"/>
                          <a:ea typeface="PingFang TC Thin" panose="020B0200000000000000" pitchFamily="34" charset="-120"/>
                          <a:cs typeface="Arial" panose="020B0604020202020204" pitchFamily="34" charset="0"/>
                        </a:rPr>
                        <a:t>16:00~</a:t>
                      </a:r>
                    </a:p>
                  </a:txBody>
                  <a:tcPr marL="81139" marR="81139" marT="81139" marB="8113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endParaRPr lang="zh-TW" sz="1200" b="0" i="0" dirty="0">
                        <a:latin typeface="Arial" panose="020B0604020202020204" pitchFamily="34" charset="0"/>
                        <a:ea typeface="PingFang TC Thin" panose="020B0200000000000000" pitchFamily="34" charset="-120"/>
                        <a:cs typeface="Arial" panose="020B0604020202020204" pitchFamily="34" charset="0"/>
                      </a:endParaRPr>
                    </a:p>
                  </a:txBody>
                  <a:tcPr marL="81139" marR="81139" marT="81139" marB="8113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b="0" i="0" u="none" strike="noStrike" cap="none" dirty="0">
                          <a:solidFill>
                            <a:schemeClr val="tx1"/>
                          </a:solidFill>
                          <a:effectLst/>
                          <a:latin typeface="Arial" panose="020B0604020202020204" pitchFamily="34" charset="0"/>
                          <a:ea typeface="+mn-ea"/>
                          <a:cs typeface="Arial" panose="020B0604020202020204" pitchFamily="34" charset="0"/>
                          <a:sym typeface="Arial"/>
                        </a:rPr>
                        <a:t>Instructor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b="0" i="0" u="none" strike="noStrike" cap="none" dirty="0">
                          <a:solidFill>
                            <a:schemeClr val="tx1"/>
                          </a:solidFill>
                          <a:effectLst/>
                          <a:latin typeface="Arial" panose="020B0604020202020204" pitchFamily="34" charset="0"/>
                          <a:ea typeface="+mn-ea"/>
                          <a:cs typeface="Arial" panose="020B0604020202020204" pitchFamily="34" charset="0"/>
                          <a:sym typeface="Arial"/>
                        </a:rPr>
                        <a:t> </a:t>
                      </a:r>
                      <a:r>
                        <a:rPr lang="zh-TW" altLang="zh-TW" sz="1200" b="0" i="0" dirty="0">
                          <a:solidFill>
                            <a:schemeClr val="dk1"/>
                          </a:solidFill>
                          <a:latin typeface="Arial" panose="020B0604020202020204" pitchFamily="34" charset="0"/>
                          <a:ea typeface="PingFang TC Thin" panose="020B0200000000000000" pitchFamily="34" charset="-120"/>
                          <a:cs typeface="Arial" panose="020B0604020202020204" pitchFamily="34" charset="0"/>
                        </a:rPr>
                        <a:t>A</a:t>
                      </a:r>
                      <a:r>
                        <a:rPr lang="en-US" altLang="zh-TW" sz="1200" b="0" i="0" dirty="0">
                          <a:solidFill>
                            <a:schemeClr val="dk1"/>
                          </a:solidFill>
                          <a:latin typeface="Arial" panose="020B0604020202020204" pitchFamily="34" charset="0"/>
                          <a:ea typeface="PingFang TC Thin" panose="020B0200000000000000" pitchFamily="34" charset="-120"/>
                          <a:cs typeface="Arial" panose="020B0604020202020204" pitchFamily="34" charset="0"/>
                        </a:rPr>
                        <a:t>/</a:t>
                      </a:r>
                      <a:r>
                        <a:rPr lang="zh-TW" altLang="zh-TW" sz="1200" b="0" i="0" dirty="0">
                          <a:latin typeface="Arial" panose="020B0604020202020204" pitchFamily="34" charset="0"/>
                          <a:ea typeface="PingFang TC Thin" panose="020B0200000000000000" pitchFamily="34" charset="-120"/>
                          <a:cs typeface="Arial" panose="020B0604020202020204" pitchFamily="34" charset="0"/>
                        </a:rPr>
                        <a:t>B</a:t>
                      </a:r>
                      <a:endParaRPr lang="zh-TW" altLang="zh-TW" sz="1000" b="0" i="0" dirty="0">
                        <a:latin typeface="Arial" panose="020B0604020202020204" pitchFamily="34" charset="0"/>
                        <a:ea typeface="PingFang TC Thin" panose="020B0200000000000000" pitchFamily="34" charset="-120"/>
                        <a:cs typeface="Arial" panose="020B0604020202020204" pitchFamily="34" charset="0"/>
                      </a:endParaRPr>
                    </a:p>
                    <a:p>
                      <a:pPr lvl="0" algn="ctr">
                        <a:spcBef>
                          <a:spcPts val="0"/>
                        </a:spcBef>
                        <a:buClr>
                          <a:schemeClr val="dk1"/>
                        </a:buClr>
                        <a:buSzPct val="78571"/>
                        <a:buFont typeface="Arial"/>
                        <a:buNone/>
                      </a:pPr>
                      <a:r>
                        <a:rPr lang="en-US" altLang="zh-TW" sz="1000" b="0" i="0" dirty="0">
                          <a:solidFill>
                            <a:schemeClr val="dk1"/>
                          </a:solidFill>
                          <a:latin typeface="Arial" panose="020B0604020202020204" pitchFamily="34" charset="0"/>
                          <a:ea typeface="PingFang TC Thin" panose="020B0200000000000000" pitchFamily="34" charset="-120"/>
                          <a:cs typeface="Arial" panose="020B0604020202020204" pitchFamily="34" charset="0"/>
                        </a:rPr>
                        <a:t>Expert Evaluation</a:t>
                      </a:r>
                      <a:endParaRPr lang="zh-TW" sz="1000" b="0" i="0" dirty="0">
                        <a:solidFill>
                          <a:schemeClr val="dk1"/>
                        </a:solidFill>
                        <a:latin typeface="Arial" panose="020B0604020202020204" pitchFamily="34" charset="0"/>
                        <a:ea typeface="PingFang TC Thin" panose="020B0200000000000000" pitchFamily="34" charset="-120"/>
                        <a:cs typeface="Arial" panose="020B0604020202020204" pitchFamily="34" charset="0"/>
                      </a:endParaRPr>
                    </a:p>
                  </a:txBody>
                  <a:tcPr marL="81139" marR="81139" marT="81139" marB="8113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5"/>
                  </a:ext>
                </a:extLst>
              </a:tr>
              <a:tr h="373898">
                <a:tc>
                  <a:txBody>
                    <a:bodyPr/>
                    <a:lstStyle/>
                    <a:p>
                      <a:pPr lvl="0" algn="ctr" rtl="0">
                        <a:spcBef>
                          <a:spcPts val="0"/>
                        </a:spcBef>
                        <a:buNone/>
                      </a:pPr>
                      <a:r>
                        <a:rPr lang="zh-TW" sz="1200" b="0" i="0" dirty="0">
                          <a:latin typeface="Arial" panose="020B0604020202020204" pitchFamily="34" charset="0"/>
                          <a:ea typeface="PingFang TC Thin" panose="020B0200000000000000" pitchFamily="34" charset="-120"/>
                          <a:cs typeface="Arial" panose="020B0604020202020204" pitchFamily="34" charset="0"/>
                        </a:rPr>
                        <a:t>17:00~</a:t>
                      </a:r>
                    </a:p>
                  </a:txBody>
                  <a:tcPr marL="81139" marR="81139" marT="81139" marB="8113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lang="zh-TW" sz="1200" b="0" i="0" dirty="0">
                        <a:latin typeface="Arial" panose="020B0604020202020204" pitchFamily="34" charset="0"/>
                        <a:ea typeface="PingFang TC Thin" panose="020B0200000000000000" pitchFamily="34" charset="-120"/>
                        <a:cs typeface="Arial" panose="020B0604020202020204" pitchFamily="34" charset="0"/>
                      </a:endParaRPr>
                    </a:p>
                  </a:txBody>
                  <a:tcPr marL="81139" marR="81139" marT="81139" marB="8113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a:spcBef>
                          <a:spcPts val="0"/>
                        </a:spcBef>
                        <a:buNone/>
                      </a:pPr>
                      <a:endParaRPr sz="1200" b="0" i="0" dirty="0">
                        <a:latin typeface="Arial" panose="020B0604020202020204" pitchFamily="34" charset="0"/>
                        <a:ea typeface="PingFang TC Thin" panose="020B0200000000000000" pitchFamily="34" charset="-120"/>
                        <a:cs typeface="Arial" panose="020B0604020202020204" pitchFamily="34" charset="0"/>
                      </a:endParaRPr>
                    </a:p>
                  </a:txBody>
                  <a:tcPr marL="81139" marR="81139" marT="81139" marB="8113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graphicFrame>
        <p:nvGraphicFramePr>
          <p:cNvPr id="14" name="Shape 124"/>
          <p:cNvGraphicFramePr/>
          <p:nvPr>
            <p:extLst>
              <p:ext uri="{D42A27DB-BD31-4B8C-83A1-F6EECF244321}">
                <p14:modId xmlns:p14="http://schemas.microsoft.com/office/powerpoint/2010/main" val="3068954183"/>
              </p:ext>
            </p:extLst>
          </p:nvPr>
        </p:nvGraphicFramePr>
        <p:xfrm>
          <a:off x="4504055" y="864800"/>
          <a:ext cx="1066844" cy="3954252"/>
        </p:xfrm>
        <a:graphic>
          <a:graphicData uri="http://schemas.openxmlformats.org/drawingml/2006/table">
            <a:tbl>
              <a:tblPr>
                <a:noFill/>
                <a:tableStyleId>{1EFEC01E-2D06-4D55-8859-9CD8C38E0D79}</a:tableStyleId>
              </a:tblPr>
              <a:tblGrid>
                <a:gridCol w="1066844">
                  <a:extLst>
                    <a:ext uri="{9D8B030D-6E8A-4147-A177-3AD203B41FA5}">
                      <a16:colId xmlns:a16="http://schemas.microsoft.com/office/drawing/2014/main" val="20000"/>
                    </a:ext>
                  </a:extLst>
                </a:gridCol>
              </a:tblGrid>
              <a:tr h="389428">
                <a:tc>
                  <a:txBody>
                    <a:bodyPr/>
                    <a:lstStyle/>
                    <a:p>
                      <a:pPr lvl="0" algn="ctr">
                        <a:spcBef>
                          <a:spcPts val="0"/>
                        </a:spcBef>
                        <a:buNone/>
                      </a:pPr>
                      <a:r>
                        <a:rPr lang="en-US" altLang="zh-TW" sz="1300" b="0" i="0" dirty="0">
                          <a:latin typeface="Arial" panose="020B0604020202020204" pitchFamily="34" charset="0"/>
                          <a:ea typeface="PingFang TC Thin" panose="020B0200000000000000" pitchFamily="34" charset="-120"/>
                          <a:cs typeface="Arial" panose="020B0604020202020204" pitchFamily="34" charset="0"/>
                        </a:rPr>
                        <a:t>Weekdays</a:t>
                      </a:r>
                      <a:endParaRPr lang="zh-TW" sz="1300" b="0" i="0" dirty="0">
                        <a:latin typeface="Arial" panose="020B0604020202020204" pitchFamily="34" charset="0"/>
                        <a:ea typeface="PingFang TC Thin" panose="020B0200000000000000" pitchFamily="34" charset="-120"/>
                        <a:cs typeface="Arial" panose="020B0604020202020204" pitchFamily="34" charset="0"/>
                      </a:endParaRPr>
                    </a:p>
                  </a:txBody>
                  <a:tcPr marL="84509" marR="84509" marT="84509" marB="8450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extLst>
                  <a:ext uri="{0D108BD9-81ED-4DB2-BD59-A6C34878D82A}">
                    <a16:rowId xmlns:a16="http://schemas.microsoft.com/office/drawing/2014/main" val="10000"/>
                  </a:ext>
                </a:extLst>
              </a:tr>
              <a:tr h="3564824">
                <a:tc>
                  <a:txBody>
                    <a:bodyPr/>
                    <a:lstStyle/>
                    <a:p>
                      <a:pPr lvl="0" algn="ctr">
                        <a:spcBef>
                          <a:spcPts val="0"/>
                        </a:spcBef>
                        <a:buNone/>
                      </a:pPr>
                      <a:r>
                        <a:rPr lang="en-US" altLang="zh-TW" sz="1300" b="0" i="0" dirty="0">
                          <a:latin typeface="Arial" panose="020B0604020202020204" pitchFamily="34" charset="0"/>
                          <a:ea typeface="PingFang TC Thin" panose="020B0200000000000000" pitchFamily="34" charset="-120"/>
                          <a:cs typeface="Arial" panose="020B0604020202020204" pitchFamily="34" charset="0"/>
                        </a:rPr>
                        <a:t>Homework</a:t>
                      </a:r>
                      <a:endParaRPr lang="zh-TW" sz="1300" b="0" i="0" dirty="0">
                        <a:latin typeface="Arial" panose="020B0604020202020204" pitchFamily="34" charset="0"/>
                        <a:ea typeface="PingFang TC Thin" panose="020B0200000000000000" pitchFamily="34" charset="-120"/>
                        <a:cs typeface="Arial" panose="020B0604020202020204" pitchFamily="34" charset="0"/>
                      </a:endParaRPr>
                    </a:p>
                  </a:txBody>
                  <a:tcPr marL="84509" marR="84509" marT="84509" marB="8450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23" name="Shape 123"/>
          <p:cNvSpPr txBox="1"/>
          <p:nvPr/>
        </p:nvSpPr>
        <p:spPr>
          <a:xfrm>
            <a:off x="420150" y="261454"/>
            <a:ext cx="8303700" cy="541200"/>
          </a:xfrm>
          <a:prstGeom prst="rect">
            <a:avLst/>
          </a:prstGeom>
          <a:noFill/>
          <a:ln>
            <a:noFill/>
          </a:ln>
        </p:spPr>
        <p:txBody>
          <a:bodyPr lIns="91425" tIns="91425" rIns="91425" bIns="91425" anchor="ctr" anchorCtr="0">
            <a:noAutofit/>
          </a:bodyPr>
          <a:lstStyle/>
          <a:p>
            <a:pPr lvl="0"/>
            <a:r>
              <a:rPr lang="en-US" altLang="zh-TW" sz="2000" dirty="0">
                <a:solidFill>
                  <a:schemeClr val="dk1"/>
                </a:solidFill>
                <a:latin typeface="PingFang TC" panose="020B0400000000000000" pitchFamily="34" charset="-120"/>
                <a:ea typeface="PingFang TC" panose="020B0400000000000000" pitchFamily="34" charset="-120"/>
              </a:rPr>
              <a:t>Interdisciplinary workshop schedule planning suggestions</a:t>
            </a:r>
            <a:endParaRPr lang="zh-TW" sz="2000" dirty="0">
              <a:solidFill>
                <a:schemeClr val="dk1"/>
              </a:solidFill>
              <a:latin typeface="PingFang TC" panose="020B0400000000000000" pitchFamily="34" charset="-120"/>
              <a:ea typeface="PingFang TC" panose="020B0400000000000000" pitchFamily="34" charset="-120"/>
            </a:endParaRPr>
          </a:p>
        </p:txBody>
      </p:sp>
      <p:graphicFrame>
        <p:nvGraphicFramePr>
          <p:cNvPr id="124" name="Shape 124"/>
          <p:cNvGraphicFramePr/>
          <p:nvPr>
            <p:extLst>
              <p:ext uri="{D42A27DB-BD31-4B8C-83A1-F6EECF244321}">
                <p14:modId xmlns:p14="http://schemas.microsoft.com/office/powerpoint/2010/main" val="2654646505"/>
              </p:ext>
            </p:extLst>
          </p:nvPr>
        </p:nvGraphicFramePr>
        <p:xfrm>
          <a:off x="469128" y="865650"/>
          <a:ext cx="3509712" cy="3954252"/>
        </p:xfrm>
        <a:graphic>
          <a:graphicData uri="http://schemas.openxmlformats.org/drawingml/2006/table">
            <a:tbl>
              <a:tblPr>
                <a:noFill/>
                <a:tableStyleId>{1EFEC01E-2D06-4D55-8859-9CD8C38E0D79}</a:tableStyleId>
              </a:tblPr>
              <a:tblGrid>
                <a:gridCol w="757031">
                  <a:extLst>
                    <a:ext uri="{9D8B030D-6E8A-4147-A177-3AD203B41FA5}">
                      <a16:colId xmlns:a16="http://schemas.microsoft.com/office/drawing/2014/main" val="20000"/>
                    </a:ext>
                  </a:extLst>
                </a:gridCol>
                <a:gridCol w="1860263">
                  <a:extLst>
                    <a:ext uri="{9D8B030D-6E8A-4147-A177-3AD203B41FA5}">
                      <a16:colId xmlns:a16="http://schemas.microsoft.com/office/drawing/2014/main" val="20001"/>
                    </a:ext>
                  </a:extLst>
                </a:gridCol>
                <a:gridCol w="892418">
                  <a:extLst>
                    <a:ext uri="{9D8B030D-6E8A-4147-A177-3AD203B41FA5}">
                      <a16:colId xmlns:a16="http://schemas.microsoft.com/office/drawing/2014/main" val="20002"/>
                    </a:ext>
                  </a:extLst>
                </a:gridCol>
              </a:tblGrid>
              <a:tr h="389428">
                <a:tc gridSpan="3">
                  <a:txBody>
                    <a:bodyPr/>
                    <a:lstStyle/>
                    <a:p>
                      <a:pPr lvl="0" algn="ctr" rtl="0">
                        <a:spcBef>
                          <a:spcPts val="0"/>
                        </a:spcBef>
                        <a:buNone/>
                      </a:pPr>
                      <a:r>
                        <a:rPr lang="zh-TW" sz="1300" b="0" i="0" dirty="0">
                          <a:latin typeface="Arial" panose="020B0604020202020204" pitchFamily="34" charset="0"/>
                          <a:ea typeface="PingFang TC Thin" panose="020B0200000000000000" pitchFamily="34" charset="-120"/>
                          <a:cs typeface="Arial" panose="020B0604020202020204" pitchFamily="34" charset="0"/>
                        </a:rPr>
                        <a:t>Day 1</a:t>
                      </a:r>
                    </a:p>
                  </a:txBody>
                  <a:tcPr marL="84523" marR="84523" marT="42261" marB="42261"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389428">
                <a:tc>
                  <a:txBody>
                    <a:bodyPr/>
                    <a:lstStyle/>
                    <a:p>
                      <a:pPr lvl="0" algn="ctr" rtl="0">
                        <a:spcBef>
                          <a:spcPts val="0"/>
                        </a:spcBef>
                        <a:buNone/>
                      </a:pPr>
                      <a:r>
                        <a:rPr lang="en-US" altLang="zh-TW" sz="1300" b="0" i="0" dirty="0">
                          <a:latin typeface="Arial" panose="020B0604020202020204" pitchFamily="34" charset="0"/>
                          <a:ea typeface="PingFang TC Thin" panose="020B0200000000000000" pitchFamily="34" charset="-120"/>
                          <a:cs typeface="Arial" panose="020B0604020202020204" pitchFamily="34" charset="0"/>
                        </a:rPr>
                        <a:t>time</a:t>
                      </a:r>
                      <a:endParaRPr lang="zh-TW" sz="1300" b="0" i="0" dirty="0">
                        <a:latin typeface="Arial" panose="020B0604020202020204" pitchFamily="34" charset="0"/>
                        <a:ea typeface="PingFang TC Thin" panose="020B0200000000000000" pitchFamily="34" charset="-120"/>
                        <a:cs typeface="Arial" panose="020B0604020202020204" pitchFamily="34" charset="0"/>
                      </a:endParaRPr>
                    </a:p>
                  </a:txBody>
                  <a:tcPr marL="84509" marR="84509" marT="84509" marB="8450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gridSpan="2">
                  <a:txBody>
                    <a:bodyPr/>
                    <a:lstStyle/>
                    <a:p>
                      <a:pPr lvl="0" algn="ctr" rtl="0">
                        <a:spcBef>
                          <a:spcPts val="0"/>
                        </a:spcBef>
                        <a:buNone/>
                      </a:pPr>
                      <a:r>
                        <a:rPr lang="en-US" altLang="zh-TW" sz="1300" b="0" i="0" dirty="0">
                          <a:latin typeface="Arial" panose="020B0604020202020204" pitchFamily="34" charset="0"/>
                          <a:ea typeface="PingFang TC Thin" panose="020B0200000000000000" pitchFamily="34" charset="-120"/>
                          <a:cs typeface="Arial" panose="020B0604020202020204" pitchFamily="34" charset="0"/>
                        </a:rPr>
                        <a:t>Recommended agenda</a:t>
                      </a:r>
                      <a:endParaRPr lang="zh-TW" sz="1300" b="0" i="0" dirty="0">
                        <a:latin typeface="Arial" panose="020B0604020202020204" pitchFamily="34" charset="0"/>
                        <a:ea typeface="PingFang TC Thin" panose="020B0200000000000000" pitchFamily="34" charset="-120"/>
                        <a:cs typeface="Arial" panose="020B0604020202020204" pitchFamily="34" charset="0"/>
                      </a:endParaRPr>
                    </a:p>
                  </a:txBody>
                  <a:tcPr marL="84523" marR="84523" marT="42261" marB="42261"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hMerge="1">
                  <a:txBody>
                    <a:bodyPr/>
                    <a:lstStyle/>
                    <a:p>
                      <a:endParaRPr lang="zh-TW"/>
                    </a:p>
                  </a:txBody>
                  <a:tcPr/>
                </a:tc>
                <a:extLst>
                  <a:ext uri="{0D108BD9-81ED-4DB2-BD59-A6C34878D82A}">
                    <a16:rowId xmlns:a16="http://schemas.microsoft.com/office/drawing/2014/main" val="10001"/>
                  </a:ext>
                </a:extLst>
              </a:tr>
              <a:tr h="389428">
                <a:tc>
                  <a:txBody>
                    <a:bodyPr/>
                    <a:lstStyle/>
                    <a:p>
                      <a:pPr lvl="0" algn="ctr" rtl="0">
                        <a:spcBef>
                          <a:spcPts val="0"/>
                        </a:spcBef>
                        <a:buNone/>
                      </a:pPr>
                      <a:r>
                        <a:rPr lang="zh-TW" sz="1300" b="0" i="0">
                          <a:latin typeface="Arial" panose="020B0604020202020204" pitchFamily="34" charset="0"/>
                          <a:ea typeface="PingFang TC Thin" panose="020B0200000000000000" pitchFamily="34" charset="-120"/>
                          <a:cs typeface="Arial" panose="020B0604020202020204" pitchFamily="34" charset="0"/>
                        </a:rPr>
                        <a:t>08:30~</a:t>
                      </a:r>
                    </a:p>
                  </a:txBody>
                  <a:tcPr marL="84509" marR="84509" marT="84509" marB="8450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i="0" dirty="0">
                          <a:latin typeface="Arial" panose="020B0604020202020204" pitchFamily="34" charset="0"/>
                          <a:ea typeface="PingFang TC Thin" panose="020B0200000000000000" pitchFamily="34" charset="-120"/>
                          <a:cs typeface="Arial" panose="020B0604020202020204" pitchFamily="34" charset="0"/>
                        </a:rPr>
                        <a:t>Registration/Introduction</a:t>
                      </a:r>
                      <a:endParaRPr lang="zh-TW" sz="1200" b="0" i="0" dirty="0">
                        <a:solidFill>
                          <a:schemeClr val="dk1"/>
                        </a:solidFill>
                        <a:latin typeface="Arial" panose="020B0604020202020204" pitchFamily="34" charset="0"/>
                        <a:ea typeface="PingFang TC Thin" panose="020B0200000000000000" pitchFamily="34" charset="-120"/>
                        <a:cs typeface="Arial" panose="020B0604020202020204" pitchFamily="34" charset="0"/>
                      </a:endParaRPr>
                    </a:p>
                  </a:txBody>
                  <a:tcPr marL="84509" marR="84509" marT="84509" marB="8450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a:spcBef>
                          <a:spcPts val="0"/>
                        </a:spcBef>
                        <a:buClr>
                          <a:schemeClr val="dk1"/>
                        </a:buClr>
                        <a:buSzPct val="78571"/>
                        <a:buFont typeface="Arial"/>
                        <a:buNone/>
                      </a:pPr>
                      <a:r>
                        <a:rPr lang="en-US" altLang="zh-TW" sz="1100" b="0" i="0" u="none" strike="noStrike" cap="none" dirty="0">
                          <a:solidFill>
                            <a:schemeClr val="tx1"/>
                          </a:solidFill>
                          <a:effectLst/>
                          <a:latin typeface="Arial" panose="020B0604020202020204" pitchFamily="34" charset="0"/>
                          <a:ea typeface="+mn-ea"/>
                          <a:cs typeface="Arial" panose="020B0604020202020204" pitchFamily="34" charset="0"/>
                          <a:sym typeface="Arial"/>
                        </a:rPr>
                        <a:t>Instructor </a:t>
                      </a:r>
                      <a:r>
                        <a:rPr lang="zh-TW" sz="1100" b="0" i="0" dirty="0">
                          <a:solidFill>
                            <a:schemeClr val="dk1"/>
                          </a:solidFill>
                          <a:latin typeface="Arial" panose="020B0604020202020204" pitchFamily="34" charset="0"/>
                          <a:ea typeface="PingFang TC Thin" panose="020B0200000000000000" pitchFamily="34" charset="-120"/>
                          <a:cs typeface="Arial" panose="020B0604020202020204" pitchFamily="34" charset="0"/>
                        </a:rPr>
                        <a:t>A</a:t>
                      </a:r>
                    </a:p>
                  </a:txBody>
                  <a:tcPr marL="84509" marR="84509" marT="84509" marB="8450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2"/>
                  </a:ext>
                </a:extLst>
              </a:tr>
              <a:tr h="808842">
                <a:tc>
                  <a:txBody>
                    <a:bodyPr/>
                    <a:lstStyle/>
                    <a:p>
                      <a:pPr lvl="0" algn="ctr" rtl="0">
                        <a:spcBef>
                          <a:spcPts val="0"/>
                        </a:spcBef>
                        <a:buNone/>
                      </a:pPr>
                      <a:r>
                        <a:rPr lang="zh-TW" sz="1300" b="0" i="0">
                          <a:latin typeface="Arial" panose="020B0604020202020204" pitchFamily="34" charset="0"/>
                          <a:ea typeface="PingFang TC Thin" panose="020B0200000000000000" pitchFamily="34" charset="-120"/>
                          <a:cs typeface="Arial" panose="020B0604020202020204" pitchFamily="34" charset="0"/>
                        </a:rPr>
                        <a:t>09:00~</a:t>
                      </a:r>
                    </a:p>
                  </a:txBody>
                  <a:tcPr marL="84509" marR="84509" marT="84509" marB="84509"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l">
                        <a:spcBef>
                          <a:spcPts val="0"/>
                        </a:spcBef>
                        <a:buNone/>
                      </a:pPr>
                      <a:endParaRPr lang="en-US" altLang="zh-TW" sz="1300" b="0" i="0" dirty="0">
                        <a:latin typeface="Arial" panose="020B0604020202020204" pitchFamily="34" charset="0"/>
                        <a:ea typeface="PingFang TC Thin" panose="020B0200000000000000" pitchFamily="34" charset="-120"/>
                        <a:cs typeface="Arial" panose="020B0604020202020204" pitchFamily="34" charset="0"/>
                      </a:endParaRPr>
                    </a:p>
                    <a:p>
                      <a:pPr lvl="0" algn="l">
                        <a:spcBef>
                          <a:spcPts val="0"/>
                        </a:spcBef>
                        <a:buNone/>
                      </a:pPr>
                      <a:endParaRPr lang="en-US" altLang="zh-TW" sz="1300" b="0" i="0" dirty="0">
                        <a:latin typeface="Arial" panose="020B0604020202020204" pitchFamily="34" charset="0"/>
                        <a:ea typeface="PingFang TC Thin" panose="020B0200000000000000" pitchFamily="34" charset="-120"/>
                        <a:cs typeface="Arial" panose="020B0604020202020204" pitchFamily="34" charset="0"/>
                      </a:endParaRPr>
                    </a:p>
                    <a:p>
                      <a:pPr lvl="0" algn="l">
                        <a:spcBef>
                          <a:spcPts val="0"/>
                        </a:spcBef>
                        <a:buNone/>
                      </a:pPr>
                      <a:endParaRPr lang="zh-TW" sz="1300" b="0" i="0" dirty="0">
                        <a:latin typeface="Arial" panose="020B0604020202020204" pitchFamily="34" charset="0"/>
                        <a:ea typeface="PingFang TC Thin" panose="020B0200000000000000" pitchFamily="34" charset="-120"/>
                        <a:cs typeface="Arial" panose="020B0604020202020204" pitchFamily="34" charset="0"/>
                      </a:endParaRPr>
                    </a:p>
                  </a:txBody>
                  <a:tcPr marL="84509" marR="84509" marT="84509" marB="84509"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a:spcBef>
                          <a:spcPts val="0"/>
                        </a:spcBef>
                        <a:buNone/>
                      </a:pPr>
                      <a:r>
                        <a:rPr lang="en-US" altLang="zh-TW" sz="1050" b="0" i="0" dirty="0">
                          <a:latin typeface="Arial" panose="020B0604020202020204" pitchFamily="34" charset="0"/>
                          <a:ea typeface="PingFang TC Thin" panose="020B0200000000000000" pitchFamily="34" charset="-120"/>
                          <a:cs typeface="Arial" panose="020B0604020202020204" pitchFamily="34" charset="0"/>
                        </a:rPr>
                        <a:t>Instructor A</a:t>
                      </a:r>
                    </a:p>
                  </a:txBody>
                  <a:tcPr marL="84509" marR="84509" marT="84509" marB="84509"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3"/>
                  </a:ext>
                </a:extLst>
              </a:tr>
              <a:tr h="389428">
                <a:tc>
                  <a:txBody>
                    <a:bodyPr/>
                    <a:lstStyle/>
                    <a:p>
                      <a:pPr lvl="0" algn="ctr" rtl="0">
                        <a:spcBef>
                          <a:spcPts val="0"/>
                        </a:spcBef>
                        <a:buNone/>
                      </a:pPr>
                      <a:r>
                        <a:rPr lang="zh-TW" sz="1300" b="0" i="0">
                          <a:latin typeface="Arial" panose="020B0604020202020204" pitchFamily="34" charset="0"/>
                          <a:ea typeface="PingFang TC Thin" panose="020B0200000000000000" pitchFamily="34" charset="-120"/>
                          <a:cs typeface="Arial" panose="020B0604020202020204" pitchFamily="34" charset="0"/>
                        </a:rPr>
                        <a:t>12:00~</a:t>
                      </a:r>
                    </a:p>
                  </a:txBody>
                  <a:tcPr marL="84509" marR="84509" marT="84509" marB="8450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l">
                        <a:spcBef>
                          <a:spcPts val="0"/>
                        </a:spcBef>
                        <a:buNone/>
                      </a:pPr>
                      <a:r>
                        <a:rPr lang="en-US" altLang="zh-TW" sz="1300" b="0" i="0" dirty="0">
                          <a:latin typeface="Arial" panose="020B0604020202020204" pitchFamily="34" charset="0"/>
                          <a:ea typeface="PingFang TC Thin" panose="020B0200000000000000" pitchFamily="34" charset="-120"/>
                          <a:cs typeface="Arial" panose="020B0604020202020204" pitchFamily="34" charset="0"/>
                        </a:rPr>
                        <a:t>Lunch</a:t>
                      </a:r>
                      <a:endParaRPr lang="zh-TW" sz="1300" b="0" i="0" dirty="0">
                        <a:latin typeface="Arial" panose="020B0604020202020204" pitchFamily="34" charset="0"/>
                        <a:ea typeface="PingFang TC Thin" panose="020B0200000000000000" pitchFamily="34" charset="-120"/>
                        <a:cs typeface="Arial" panose="020B0604020202020204" pitchFamily="34" charset="0"/>
                      </a:endParaRPr>
                    </a:p>
                  </a:txBody>
                  <a:tcPr marL="84509" marR="84509" marT="84509" marB="8450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a:spcBef>
                          <a:spcPts val="0"/>
                        </a:spcBef>
                        <a:buNone/>
                      </a:pPr>
                      <a:endParaRPr sz="1300" b="0" i="0" dirty="0">
                        <a:latin typeface="Arial" panose="020B0604020202020204" pitchFamily="34" charset="0"/>
                        <a:ea typeface="PingFang TC Thin" panose="020B0200000000000000" pitchFamily="34" charset="-120"/>
                        <a:cs typeface="Arial" panose="020B0604020202020204" pitchFamily="34" charset="0"/>
                      </a:endParaRPr>
                    </a:p>
                  </a:txBody>
                  <a:tcPr marL="84509" marR="84509" marT="84509" marB="8450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4"/>
                  </a:ext>
                </a:extLst>
              </a:tr>
              <a:tr h="599135">
                <a:tc>
                  <a:txBody>
                    <a:bodyPr/>
                    <a:lstStyle/>
                    <a:p>
                      <a:pPr lvl="0" algn="ctr" rtl="0">
                        <a:spcBef>
                          <a:spcPts val="0"/>
                        </a:spcBef>
                        <a:buNone/>
                      </a:pPr>
                      <a:r>
                        <a:rPr lang="zh-TW" sz="1300" b="0" i="0">
                          <a:latin typeface="Arial" panose="020B0604020202020204" pitchFamily="34" charset="0"/>
                          <a:ea typeface="PingFang TC Thin" panose="020B0200000000000000" pitchFamily="34" charset="-120"/>
                          <a:cs typeface="Arial" panose="020B0604020202020204" pitchFamily="34" charset="0"/>
                        </a:rPr>
                        <a:t>13:00~</a:t>
                      </a:r>
                    </a:p>
                  </a:txBody>
                  <a:tcPr marL="84509" marR="84509" marT="84509" marB="8450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l">
                        <a:spcBef>
                          <a:spcPts val="0"/>
                        </a:spcBef>
                        <a:buNone/>
                      </a:pPr>
                      <a:endParaRPr lang="en-US" altLang="zh-TW" sz="1300" b="0" i="0" dirty="0">
                        <a:latin typeface="Arial" panose="020B0604020202020204" pitchFamily="34" charset="0"/>
                        <a:ea typeface="PingFang TC Thin" panose="020B0200000000000000" pitchFamily="34" charset="-120"/>
                        <a:cs typeface="Arial" panose="020B0604020202020204" pitchFamily="34" charset="0"/>
                      </a:endParaRPr>
                    </a:p>
                    <a:p>
                      <a:pPr lvl="0" algn="l">
                        <a:spcBef>
                          <a:spcPts val="0"/>
                        </a:spcBef>
                        <a:buNone/>
                      </a:pPr>
                      <a:endParaRPr lang="zh-TW" sz="1300" b="0" i="0" dirty="0">
                        <a:latin typeface="Arial" panose="020B0604020202020204" pitchFamily="34" charset="0"/>
                        <a:ea typeface="PingFang TC Thin" panose="020B0200000000000000" pitchFamily="34" charset="-120"/>
                        <a:cs typeface="Arial" panose="020B0604020202020204" pitchFamily="34" charset="0"/>
                      </a:endParaRPr>
                    </a:p>
                  </a:txBody>
                  <a:tcPr marL="84509" marR="84509" marT="84509" marB="8450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050" b="0" i="0" u="none" strike="noStrike" cap="none" dirty="0">
                          <a:solidFill>
                            <a:schemeClr val="tx1"/>
                          </a:solidFill>
                          <a:effectLst/>
                          <a:latin typeface="Arial" panose="020B0604020202020204" pitchFamily="34" charset="0"/>
                          <a:ea typeface="+mn-ea"/>
                          <a:cs typeface="Arial" panose="020B0604020202020204" pitchFamily="34" charset="0"/>
                          <a:sym typeface="Arial"/>
                        </a:rPr>
                        <a:t>Instructor </a:t>
                      </a:r>
                      <a:r>
                        <a:rPr lang="zh-TW" sz="1050" b="0" i="0" dirty="0">
                          <a:latin typeface="Arial" panose="020B0604020202020204" pitchFamily="34" charset="0"/>
                          <a:ea typeface="PingFang TC Thin" panose="020B0200000000000000" pitchFamily="34" charset="-120"/>
                          <a:cs typeface="Arial" panose="020B0604020202020204" pitchFamily="34" charset="0"/>
                        </a:rPr>
                        <a:t>B</a:t>
                      </a:r>
                    </a:p>
                  </a:txBody>
                  <a:tcPr marL="84509" marR="84509" marT="84509" marB="8450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5"/>
                  </a:ext>
                </a:extLst>
              </a:tr>
              <a:tr h="599135">
                <a:tc>
                  <a:txBody>
                    <a:bodyPr/>
                    <a:lstStyle/>
                    <a:p>
                      <a:pPr lvl="0" algn="ctr" rtl="0">
                        <a:spcBef>
                          <a:spcPts val="0"/>
                        </a:spcBef>
                        <a:buNone/>
                      </a:pPr>
                      <a:r>
                        <a:rPr lang="zh-TW" sz="1300" b="0" i="0">
                          <a:latin typeface="Arial" panose="020B0604020202020204" pitchFamily="34" charset="0"/>
                          <a:ea typeface="PingFang TC Thin" panose="020B0200000000000000" pitchFamily="34" charset="-120"/>
                          <a:cs typeface="Arial" panose="020B0604020202020204" pitchFamily="34" charset="0"/>
                        </a:rPr>
                        <a:t>16:00~</a:t>
                      </a:r>
                    </a:p>
                  </a:txBody>
                  <a:tcPr marL="84509" marR="84509" marT="84509" marB="8450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l">
                        <a:spcBef>
                          <a:spcPts val="0"/>
                        </a:spcBef>
                        <a:buNone/>
                      </a:pPr>
                      <a:endParaRPr lang="zh-TW" sz="1100" b="0" i="0" dirty="0">
                        <a:solidFill>
                          <a:schemeClr val="dk1"/>
                        </a:solidFill>
                        <a:highlight>
                          <a:srgbClr val="FFFFFF"/>
                        </a:highlight>
                        <a:latin typeface="Arial" panose="020B0604020202020204" pitchFamily="34" charset="0"/>
                        <a:ea typeface="PingFang TC Thin" panose="020B0200000000000000" pitchFamily="34" charset="-120"/>
                        <a:cs typeface="Arial" panose="020B0604020202020204" pitchFamily="34" charset="0"/>
                      </a:endParaRPr>
                    </a:p>
                  </a:txBody>
                  <a:tcPr marL="84509" marR="84509" marT="84509" marB="8450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100" b="0" i="0" u="none" strike="noStrike" cap="none" dirty="0">
                          <a:solidFill>
                            <a:schemeClr val="tx1"/>
                          </a:solidFill>
                          <a:effectLst/>
                          <a:latin typeface="Arial" panose="020B0604020202020204" pitchFamily="34" charset="0"/>
                          <a:ea typeface="+mn-ea"/>
                          <a:cs typeface="Arial" panose="020B0604020202020204" pitchFamily="34" charset="0"/>
                          <a:sym typeface="Arial"/>
                        </a:rPr>
                        <a:t>Instructor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100" b="0" i="0" u="none" strike="noStrike" cap="none" dirty="0">
                          <a:solidFill>
                            <a:schemeClr val="tx1"/>
                          </a:solidFill>
                          <a:effectLst/>
                          <a:latin typeface="Arial" panose="020B0604020202020204" pitchFamily="34" charset="0"/>
                          <a:ea typeface="+mn-ea"/>
                          <a:cs typeface="Arial" panose="020B0604020202020204" pitchFamily="34" charset="0"/>
                          <a:sym typeface="Arial"/>
                        </a:rPr>
                        <a:t> </a:t>
                      </a:r>
                      <a:r>
                        <a:rPr lang="zh-TW" altLang="zh-TW" sz="1100" b="0" i="0" dirty="0">
                          <a:solidFill>
                            <a:schemeClr val="dk1"/>
                          </a:solidFill>
                          <a:latin typeface="Arial" panose="020B0604020202020204" pitchFamily="34" charset="0"/>
                          <a:ea typeface="PingFang TC Thin" panose="020B0200000000000000" pitchFamily="34" charset="-120"/>
                          <a:cs typeface="Arial" panose="020B0604020202020204" pitchFamily="34" charset="0"/>
                        </a:rPr>
                        <a:t>A</a:t>
                      </a:r>
                      <a:r>
                        <a:rPr lang="en-US" altLang="zh-TW" sz="1100" b="0" i="0" dirty="0">
                          <a:solidFill>
                            <a:schemeClr val="dk1"/>
                          </a:solidFill>
                          <a:latin typeface="Arial" panose="020B0604020202020204" pitchFamily="34" charset="0"/>
                          <a:ea typeface="PingFang TC Thin" panose="020B0200000000000000" pitchFamily="34" charset="-120"/>
                          <a:cs typeface="Arial" panose="020B0604020202020204" pitchFamily="34" charset="0"/>
                        </a:rPr>
                        <a:t>/</a:t>
                      </a:r>
                      <a:r>
                        <a:rPr lang="zh-TW" sz="1100" b="0" i="0" dirty="0">
                          <a:latin typeface="Arial" panose="020B0604020202020204" pitchFamily="34" charset="0"/>
                          <a:ea typeface="PingFang TC Thin" panose="020B0200000000000000" pitchFamily="34" charset="-120"/>
                          <a:cs typeface="Arial" panose="020B0604020202020204" pitchFamily="34" charset="0"/>
                        </a:rPr>
                        <a:t>B</a:t>
                      </a:r>
                      <a:endParaRPr lang="zh-TW" sz="900" b="0" i="0" dirty="0">
                        <a:latin typeface="Arial" panose="020B0604020202020204" pitchFamily="34" charset="0"/>
                        <a:ea typeface="PingFang TC Thin" panose="020B0200000000000000" pitchFamily="34" charset="-120"/>
                        <a:cs typeface="Arial" panose="020B0604020202020204" pitchFamily="34" charset="0"/>
                      </a:endParaRPr>
                    </a:p>
                  </a:txBody>
                  <a:tcPr marL="84509" marR="84509" marT="84509" marB="8450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6"/>
                  </a:ext>
                </a:extLst>
              </a:tr>
              <a:tr h="389428">
                <a:tc>
                  <a:txBody>
                    <a:bodyPr/>
                    <a:lstStyle/>
                    <a:p>
                      <a:pPr lvl="0" algn="ctr" rtl="0">
                        <a:spcBef>
                          <a:spcPts val="0"/>
                        </a:spcBef>
                        <a:buNone/>
                      </a:pPr>
                      <a:r>
                        <a:rPr lang="zh-TW" sz="1300" b="0" i="0">
                          <a:latin typeface="Arial" panose="020B0604020202020204" pitchFamily="34" charset="0"/>
                          <a:ea typeface="PingFang TC Thin" panose="020B0200000000000000" pitchFamily="34" charset="-120"/>
                          <a:cs typeface="Arial" panose="020B0604020202020204" pitchFamily="34" charset="0"/>
                        </a:rPr>
                        <a:t>17:00~</a:t>
                      </a:r>
                    </a:p>
                  </a:txBody>
                  <a:tcPr marL="84509" marR="84509" marT="84509" marB="8450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r">
                        <a:spcBef>
                          <a:spcPts val="0"/>
                        </a:spcBef>
                        <a:buNone/>
                      </a:pPr>
                      <a:endParaRPr lang="zh-TW" sz="1300" b="0" i="0" dirty="0">
                        <a:latin typeface="Arial" panose="020B0604020202020204" pitchFamily="34" charset="0"/>
                        <a:ea typeface="PingFang TC Thin" panose="020B0200000000000000" pitchFamily="34" charset="-120"/>
                        <a:cs typeface="Arial" panose="020B0604020202020204" pitchFamily="34" charset="0"/>
                      </a:endParaRPr>
                    </a:p>
                  </a:txBody>
                  <a:tcPr marL="84509" marR="84509" marT="84509" marB="8450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a:spcBef>
                          <a:spcPts val="0"/>
                        </a:spcBef>
                        <a:buNone/>
                      </a:pPr>
                      <a:endParaRPr sz="1300" b="0" i="0" dirty="0">
                        <a:latin typeface="Arial" panose="020B0604020202020204" pitchFamily="34" charset="0"/>
                        <a:ea typeface="PingFang TC Thin" panose="020B0200000000000000" pitchFamily="34" charset="-120"/>
                        <a:cs typeface="Arial" panose="020B0604020202020204" pitchFamily="34" charset="0"/>
                      </a:endParaRPr>
                    </a:p>
                  </a:txBody>
                  <a:tcPr marL="84509" marR="84509" marT="84509" marB="84509"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pic>
        <p:nvPicPr>
          <p:cNvPr id="2" name="圖片 1">
            <a:extLst>
              <a:ext uri="{FF2B5EF4-FFF2-40B4-BE49-F238E27FC236}">
                <a16:creationId xmlns:a16="http://schemas.microsoft.com/office/drawing/2014/main" id="{8A3BDD60-491F-DEB3-DBD5-457439D40E65}"/>
              </a:ext>
            </a:extLst>
          </p:cNvPr>
          <p:cNvPicPr>
            <a:picLocks noChangeAspect="1"/>
          </p:cNvPicPr>
          <p:nvPr/>
        </p:nvPicPr>
        <p:blipFill>
          <a:blip r:embed="rId3"/>
          <a:stretch>
            <a:fillRect/>
          </a:stretch>
        </p:blipFill>
        <p:spPr>
          <a:xfrm>
            <a:off x="1332217" y="2049369"/>
            <a:ext cx="611291" cy="792557"/>
          </a:xfrm>
          <a:prstGeom prst="rect">
            <a:avLst/>
          </a:prstGeom>
        </p:spPr>
      </p:pic>
      <p:pic>
        <p:nvPicPr>
          <p:cNvPr id="5" name="圖片 4">
            <a:extLst>
              <a:ext uri="{FF2B5EF4-FFF2-40B4-BE49-F238E27FC236}">
                <a16:creationId xmlns:a16="http://schemas.microsoft.com/office/drawing/2014/main" id="{C0C7CF85-05CD-D41A-50EA-F4858258E880}"/>
              </a:ext>
            </a:extLst>
          </p:cNvPr>
          <p:cNvPicPr>
            <a:picLocks noChangeAspect="1"/>
          </p:cNvPicPr>
          <p:nvPr/>
        </p:nvPicPr>
        <p:blipFill rotWithShape="1">
          <a:blip r:embed="rId4"/>
          <a:srcRect b="23297"/>
          <a:stretch/>
        </p:blipFill>
        <p:spPr>
          <a:xfrm>
            <a:off x="2075862" y="2047501"/>
            <a:ext cx="626235" cy="792557"/>
          </a:xfrm>
          <a:prstGeom prst="rect">
            <a:avLst/>
          </a:prstGeom>
        </p:spPr>
      </p:pic>
      <p:pic>
        <p:nvPicPr>
          <p:cNvPr id="12" name="圖片 11">
            <a:extLst>
              <a:ext uri="{FF2B5EF4-FFF2-40B4-BE49-F238E27FC236}">
                <a16:creationId xmlns:a16="http://schemas.microsoft.com/office/drawing/2014/main" id="{BFF64104-7E28-AA45-49B7-0AA34CF6FEC7}"/>
              </a:ext>
            </a:extLst>
          </p:cNvPr>
          <p:cNvPicPr>
            <a:picLocks noChangeAspect="1"/>
          </p:cNvPicPr>
          <p:nvPr/>
        </p:nvPicPr>
        <p:blipFill>
          <a:blip r:embed="rId5"/>
          <a:stretch>
            <a:fillRect/>
          </a:stretch>
        </p:blipFill>
        <p:spPr>
          <a:xfrm>
            <a:off x="2075861" y="3120640"/>
            <a:ext cx="587525" cy="742826"/>
          </a:xfrm>
          <a:prstGeom prst="rect">
            <a:avLst/>
          </a:prstGeom>
        </p:spPr>
      </p:pic>
      <p:pic>
        <p:nvPicPr>
          <p:cNvPr id="17" name="圖片 16">
            <a:extLst>
              <a:ext uri="{FF2B5EF4-FFF2-40B4-BE49-F238E27FC236}">
                <a16:creationId xmlns:a16="http://schemas.microsoft.com/office/drawing/2014/main" id="{49936E3C-6618-A7FC-A1DE-B32DC28B7906}"/>
              </a:ext>
            </a:extLst>
          </p:cNvPr>
          <p:cNvPicPr>
            <a:picLocks noChangeAspect="1"/>
          </p:cNvPicPr>
          <p:nvPr/>
        </p:nvPicPr>
        <p:blipFill>
          <a:blip r:embed="rId6"/>
          <a:stretch>
            <a:fillRect/>
          </a:stretch>
        </p:blipFill>
        <p:spPr>
          <a:xfrm>
            <a:off x="2080214" y="3977161"/>
            <a:ext cx="583172" cy="743222"/>
          </a:xfrm>
          <a:prstGeom prst="rect">
            <a:avLst/>
          </a:prstGeom>
        </p:spPr>
      </p:pic>
      <p:pic>
        <p:nvPicPr>
          <p:cNvPr id="19" name="圖片 18">
            <a:extLst>
              <a:ext uri="{FF2B5EF4-FFF2-40B4-BE49-F238E27FC236}">
                <a16:creationId xmlns:a16="http://schemas.microsoft.com/office/drawing/2014/main" id="{083B45E3-4191-26C1-09D5-C1D8DF17B79E}"/>
              </a:ext>
            </a:extLst>
          </p:cNvPr>
          <p:cNvPicPr>
            <a:picLocks noChangeAspect="1"/>
          </p:cNvPicPr>
          <p:nvPr/>
        </p:nvPicPr>
        <p:blipFill>
          <a:blip r:embed="rId7"/>
          <a:stretch>
            <a:fillRect/>
          </a:stretch>
        </p:blipFill>
        <p:spPr>
          <a:xfrm>
            <a:off x="4698995" y="1975329"/>
            <a:ext cx="676964" cy="856917"/>
          </a:xfrm>
          <a:prstGeom prst="rect">
            <a:avLst/>
          </a:prstGeom>
        </p:spPr>
      </p:pic>
      <p:pic>
        <p:nvPicPr>
          <p:cNvPr id="20" name="圖片 19">
            <a:extLst>
              <a:ext uri="{FF2B5EF4-FFF2-40B4-BE49-F238E27FC236}">
                <a16:creationId xmlns:a16="http://schemas.microsoft.com/office/drawing/2014/main" id="{B7C98662-DA12-9161-10BA-756730327099}"/>
              </a:ext>
            </a:extLst>
          </p:cNvPr>
          <p:cNvPicPr>
            <a:picLocks noChangeAspect="1"/>
          </p:cNvPicPr>
          <p:nvPr/>
        </p:nvPicPr>
        <p:blipFill>
          <a:blip r:embed="rId8"/>
          <a:stretch>
            <a:fillRect/>
          </a:stretch>
        </p:blipFill>
        <p:spPr>
          <a:xfrm>
            <a:off x="6812135" y="1801026"/>
            <a:ext cx="649066" cy="828682"/>
          </a:xfrm>
          <a:prstGeom prst="rect">
            <a:avLst/>
          </a:prstGeom>
        </p:spPr>
      </p:pic>
      <p:pic>
        <p:nvPicPr>
          <p:cNvPr id="21" name="圖片 20">
            <a:extLst>
              <a:ext uri="{FF2B5EF4-FFF2-40B4-BE49-F238E27FC236}">
                <a16:creationId xmlns:a16="http://schemas.microsoft.com/office/drawing/2014/main" id="{BA9645D4-E02D-C5F6-6FED-A5CBA536E5D0}"/>
              </a:ext>
            </a:extLst>
          </p:cNvPr>
          <p:cNvPicPr>
            <a:picLocks noChangeAspect="1"/>
          </p:cNvPicPr>
          <p:nvPr/>
        </p:nvPicPr>
        <p:blipFill>
          <a:blip r:embed="rId8"/>
          <a:stretch>
            <a:fillRect/>
          </a:stretch>
        </p:blipFill>
        <p:spPr>
          <a:xfrm>
            <a:off x="6823503" y="2840058"/>
            <a:ext cx="649066" cy="828682"/>
          </a:xfrm>
          <a:prstGeom prst="rect">
            <a:avLst/>
          </a:prstGeom>
        </p:spPr>
      </p:pic>
      <p:pic>
        <p:nvPicPr>
          <p:cNvPr id="23" name="圖片 22">
            <a:extLst>
              <a:ext uri="{FF2B5EF4-FFF2-40B4-BE49-F238E27FC236}">
                <a16:creationId xmlns:a16="http://schemas.microsoft.com/office/drawing/2014/main" id="{FDD39264-BE3A-27F1-ECD3-6F9ACF0E86D5}"/>
              </a:ext>
            </a:extLst>
          </p:cNvPr>
          <p:cNvPicPr>
            <a:picLocks noChangeAspect="1"/>
          </p:cNvPicPr>
          <p:nvPr/>
        </p:nvPicPr>
        <p:blipFill>
          <a:blip r:embed="rId9"/>
          <a:stretch>
            <a:fillRect/>
          </a:stretch>
        </p:blipFill>
        <p:spPr>
          <a:xfrm>
            <a:off x="6823503" y="3830099"/>
            <a:ext cx="648622" cy="82868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0" name="Shape 130"/>
          <p:cNvSpPr txBox="1">
            <a:spLocks noGrp="1"/>
          </p:cNvSpPr>
          <p:nvPr>
            <p:ph type="title"/>
          </p:nvPr>
        </p:nvSpPr>
        <p:spPr>
          <a:xfrm>
            <a:off x="295516" y="147624"/>
            <a:ext cx="8520600" cy="572700"/>
          </a:xfrm>
          <a:prstGeom prst="rect">
            <a:avLst/>
          </a:prstGeom>
        </p:spPr>
        <p:txBody>
          <a:bodyPr lIns="91425" tIns="91425" rIns="91425" bIns="91425" anchor="t" anchorCtr="0">
            <a:noAutofit/>
          </a:bodyPr>
          <a:lstStyle/>
          <a:p>
            <a:pPr lvl="0"/>
            <a:r>
              <a:rPr lang="en-US" altLang="zh-TW" sz="2700" dirty="0"/>
              <a:t>Types of Interdisciplinary Workshops Operations</a:t>
            </a:r>
            <a:endParaRPr lang="zh-TW" sz="2700" dirty="0">
              <a:latin typeface="PingFang TC" panose="020B0400000000000000" pitchFamily="34" charset="-120"/>
              <a:ea typeface="PingFang TC" panose="020B0400000000000000" pitchFamily="34" charset="-120"/>
            </a:endParaRPr>
          </a:p>
        </p:txBody>
      </p:sp>
      <p:sp>
        <p:nvSpPr>
          <p:cNvPr id="136" name="Shape 136"/>
          <p:cNvSpPr txBox="1">
            <a:spLocks noGrp="1"/>
          </p:cNvSpPr>
          <p:nvPr>
            <p:ph type="body" idx="1"/>
          </p:nvPr>
        </p:nvSpPr>
        <p:spPr>
          <a:xfrm>
            <a:off x="0" y="4419300"/>
            <a:ext cx="9144000" cy="724200"/>
          </a:xfrm>
          <a:prstGeom prst="rect">
            <a:avLst/>
          </a:prstGeom>
          <a:solidFill>
            <a:srgbClr val="90AF9E"/>
          </a:solidFill>
        </p:spPr>
        <p:txBody>
          <a:bodyPr lIns="91425" tIns="91425" rIns="91425" bIns="91425" anchor="t" anchorCtr="0">
            <a:noAutofit/>
          </a:bodyPr>
          <a:lstStyle/>
          <a:p>
            <a:pPr lvl="0">
              <a:buNone/>
            </a:pPr>
            <a:r>
              <a:rPr lang="en-US" altLang="zh-TW" sz="1200" dirty="0">
                <a:solidFill>
                  <a:srgbClr val="FFFFFF"/>
                </a:solidFill>
              </a:rPr>
              <a:t>Transform the design thinking five-step process into two types of workshops: </a:t>
            </a:r>
            <a:r>
              <a:rPr lang="en-US" altLang="zh-TW" sz="1200" dirty="0">
                <a:solidFill>
                  <a:srgbClr val="FF0000"/>
                </a:solidFill>
              </a:rPr>
              <a:t>X-Type for the first three steps and Y-Type for the last three steps.</a:t>
            </a:r>
            <a:r>
              <a:rPr lang="en-US" altLang="zh-TW" sz="1200" dirty="0">
                <a:solidFill>
                  <a:srgbClr val="FFFFFF"/>
                </a:solidFill>
              </a:rPr>
              <a:t> Focus on practical exercises related to these three steps and conduct the workshops over two days for instruction.</a:t>
            </a:r>
            <a:endParaRPr lang="zh-TW" sz="1200" dirty="0">
              <a:solidFill>
                <a:srgbClr val="FFFFFF"/>
              </a:solidFill>
              <a:latin typeface="PingFang TC Thin" panose="020B0200000000000000" pitchFamily="34" charset="-120"/>
              <a:ea typeface="PingFang TC Thin" panose="020B0200000000000000" pitchFamily="34" charset="-120"/>
            </a:endParaRPr>
          </a:p>
          <a:p>
            <a:pPr lvl="0" rtl="0">
              <a:spcBef>
                <a:spcPts val="0"/>
              </a:spcBef>
              <a:buNone/>
            </a:pPr>
            <a:endParaRPr sz="1600" dirty="0">
              <a:latin typeface="PingFang TC Thin" panose="020B0200000000000000" pitchFamily="34" charset="-120"/>
              <a:ea typeface="PingFang TC Thin" panose="020B0200000000000000" pitchFamily="34" charset="-120"/>
            </a:endParaRPr>
          </a:p>
        </p:txBody>
      </p:sp>
      <p:pic>
        <p:nvPicPr>
          <p:cNvPr id="25" name="圖片 24">
            <a:extLst>
              <a:ext uri="{FF2B5EF4-FFF2-40B4-BE49-F238E27FC236}">
                <a16:creationId xmlns:a16="http://schemas.microsoft.com/office/drawing/2014/main" id="{8621FDDC-8D3E-3E44-92BC-1A425FD546D7}"/>
              </a:ext>
            </a:extLst>
          </p:cNvPr>
          <p:cNvPicPr>
            <a:picLocks noChangeAspect="1"/>
          </p:cNvPicPr>
          <p:nvPr/>
        </p:nvPicPr>
        <p:blipFill>
          <a:blip r:embed="rId3"/>
          <a:stretch>
            <a:fillRect/>
          </a:stretch>
        </p:blipFill>
        <p:spPr>
          <a:xfrm>
            <a:off x="980791" y="518906"/>
            <a:ext cx="7182419" cy="3856797"/>
          </a:xfrm>
          <a:prstGeom prst="rect">
            <a:avLst/>
          </a:prstGeom>
        </p:spPr>
      </p:pic>
      <p:sp>
        <p:nvSpPr>
          <p:cNvPr id="26" name="矩形 25">
            <a:extLst>
              <a:ext uri="{FF2B5EF4-FFF2-40B4-BE49-F238E27FC236}">
                <a16:creationId xmlns:a16="http://schemas.microsoft.com/office/drawing/2014/main" id="{38999C61-A147-D84F-ADBD-8F3CFB379F52}"/>
              </a:ext>
            </a:extLst>
          </p:cNvPr>
          <p:cNvSpPr/>
          <p:nvPr/>
        </p:nvSpPr>
        <p:spPr>
          <a:xfrm>
            <a:off x="730702" y="2887816"/>
            <a:ext cx="7682593" cy="704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7" name="Shape 626">
            <a:extLst>
              <a:ext uri="{FF2B5EF4-FFF2-40B4-BE49-F238E27FC236}">
                <a16:creationId xmlns:a16="http://schemas.microsoft.com/office/drawing/2014/main" id="{C0E63733-AA6E-FB49-B545-6B2A2C2222C2}"/>
              </a:ext>
            </a:extLst>
          </p:cNvPr>
          <p:cNvSpPr txBox="1"/>
          <p:nvPr/>
        </p:nvSpPr>
        <p:spPr>
          <a:xfrm>
            <a:off x="1515649" y="1758418"/>
            <a:ext cx="2518711" cy="979508"/>
          </a:xfrm>
          <a:prstGeom prst="rect">
            <a:avLst/>
          </a:prstGeom>
          <a:noFill/>
          <a:ln>
            <a:noFill/>
          </a:ln>
        </p:spPr>
        <p:txBody>
          <a:bodyPr lIns="91425" tIns="91425" rIns="91425" bIns="91425" anchor="t" anchorCtr="0">
            <a:noAutofit/>
          </a:bodyPr>
          <a:lstStyle/>
          <a:p>
            <a:pPr lvl="0" algn="ctr">
              <a:buClr>
                <a:srgbClr val="45818E"/>
              </a:buClr>
              <a:buSzPct val="25000"/>
            </a:pPr>
            <a:r>
              <a:rPr lang="en-US" altLang="zh-TW" sz="2800" b="1" dirty="0">
                <a:solidFill>
                  <a:srgbClr val="92D050"/>
                </a:solidFill>
              </a:rPr>
              <a:t>X-Type</a:t>
            </a:r>
          </a:p>
          <a:p>
            <a:pPr lvl="0" algn="ctr">
              <a:buClr>
                <a:srgbClr val="45818E"/>
              </a:buClr>
              <a:buSzPct val="25000"/>
            </a:pPr>
            <a:r>
              <a:rPr lang="en-US" altLang="zh-TW" sz="2800" b="1" dirty="0">
                <a:solidFill>
                  <a:srgbClr val="92D050"/>
                </a:solidFill>
              </a:rPr>
              <a:t>Workshop</a:t>
            </a:r>
            <a:endParaRPr sz="2800" b="0" i="0" u="none" strike="noStrike" cap="none" dirty="0">
              <a:solidFill>
                <a:srgbClr val="92D050"/>
              </a:solidFill>
              <a:latin typeface="Arial"/>
              <a:ea typeface="Arial"/>
              <a:cs typeface="Arial"/>
              <a:sym typeface="Arial"/>
            </a:endParaRPr>
          </a:p>
          <a:p>
            <a:pPr marL="0" marR="0" lvl="0" indent="0" algn="ctr" rtl="0">
              <a:lnSpc>
                <a:spcPct val="100000"/>
              </a:lnSpc>
              <a:spcBef>
                <a:spcPts val="0"/>
              </a:spcBef>
              <a:spcAft>
                <a:spcPts val="0"/>
              </a:spcAft>
              <a:buClr>
                <a:srgbClr val="000000"/>
              </a:buClr>
              <a:buFont typeface="Arial"/>
              <a:buNone/>
            </a:pPr>
            <a:endParaRPr sz="2800" b="0" i="0" u="none" strike="noStrike" cap="none" dirty="0">
              <a:solidFill>
                <a:srgbClr val="92D050"/>
              </a:solidFill>
              <a:latin typeface="Arial"/>
              <a:ea typeface="Arial"/>
              <a:cs typeface="Arial"/>
              <a:sym typeface="Arial"/>
            </a:endParaRPr>
          </a:p>
        </p:txBody>
      </p:sp>
      <p:sp>
        <p:nvSpPr>
          <p:cNvPr id="28" name="Shape 627">
            <a:extLst>
              <a:ext uri="{FF2B5EF4-FFF2-40B4-BE49-F238E27FC236}">
                <a16:creationId xmlns:a16="http://schemas.microsoft.com/office/drawing/2014/main" id="{3D30D3B7-8583-174A-B00C-B53FC34BFA28}"/>
              </a:ext>
            </a:extLst>
          </p:cNvPr>
          <p:cNvSpPr txBox="1"/>
          <p:nvPr/>
        </p:nvSpPr>
        <p:spPr>
          <a:xfrm>
            <a:off x="1050650" y="3037705"/>
            <a:ext cx="3521399" cy="405000"/>
          </a:xfrm>
          <a:prstGeom prst="rect">
            <a:avLst/>
          </a:prstGeom>
          <a:noFill/>
          <a:ln>
            <a:noFill/>
          </a:ln>
        </p:spPr>
        <p:txBody>
          <a:bodyPr lIns="91425" tIns="91425" rIns="91425" bIns="91425" anchor="ctr" anchorCtr="0">
            <a:noAutofit/>
          </a:bodyPr>
          <a:lstStyle/>
          <a:p>
            <a:pPr lvl="0" algn="ctr">
              <a:buClr>
                <a:schemeClr val="dk1"/>
              </a:buClr>
              <a:buSzPct val="25000"/>
            </a:pPr>
            <a:r>
              <a:rPr lang="en-US" altLang="zh-TW" sz="1800" dirty="0">
                <a:solidFill>
                  <a:schemeClr val="dk1"/>
                </a:solidFill>
              </a:rPr>
              <a:t>Empathy + Problem Definition + Ideation of Solutions</a:t>
            </a:r>
            <a:endParaRPr lang="zh-TW" sz="1800" b="0" i="0" u="none" strike="noStrike" cap="none" dirty="0">
              <a:solidFill>
                <a:schemeClr val="dk1"/>
              </a:solidFill>
              <a:latin typeface="Arial"/>
              <a:ea typeface="Arial"/>
              <a:cs typeface="Arial"/>
              <a:sym typeface="Arial"/>
            </a:endParaRPr>
          </a:p>
        </p:txBody>
      </p:sp>
      <p:sp>
        <p:nvSpPr>
          <p:cNvPr id="29" name="Shape 628">
            <a:extLst>
              <a:ext uri="{FF2B5EF4-FFF2-40B4-BE49-F238E27FC236}">
                <a16:creationId xmlns:a16="http://schemas.microsoft.com/office/drawing/2014/main" id="{07061874-56FF-F54B-8FAC-6911FD38A606}"/>
              </a:ext>
            </a:extLst>
          </p:cNvPr>
          <p:cNvSpPr txBox="1"/>
          <p:nvPr/>
        </p:nvSpPr>
        <p:spPr>
          <a:xfrm>
            <a:off x="4743975" y="3037705"/>
            <a:ext cx="3521399" cy="405000"/>
          </a:xfrm>
          <a:prstGeom prst="rect">
            <a:avLst/>
          </a:prstGeom>
          <a:noFill/>
          <a:ln>
            <a:noFill/>
          </a:ln>
        </p:spPr>
        <p:txBody>
          <a:bodyPr lIns="91425" tIns="91425" rIns="91425" bIns="91425" anchor="ctr" anchorCtr="0">
            <a:noAutofit/>
          </a:bodyPr>
          <a:lstStyle/>
          <a:p>
            <a:pPr lvl="0" algn="ctr">
              <a:buClr>
                <a:schemeClr val="dk1"/>
              </a:buClr>
              <a:buSzPct val="25000"/>
            </a:pPr>
            <a:r>
              <a:rPr lang="en-US" altLang="zh-TW" sz="1800" dirty="0">
                <a:solidFill>
                  <a:schemeClr val="dk1"/>
                </a:solidFill>
              </a:rPr>
              <a:t>Ideation + Prototype + User Testing</a:t>
            </a:r>
            <a:endParaRPr lang="zh-TW" sz="1800" b="0" i="0" u="none" strike="noStrike" cap="none" dirty="0">
              <a:solidFill>
                <a:schemeClr val="dk1"/>
              </a:solidFill>
              <a:latin typeface="Arial"/>
              <a:ea typeface="Arial"/>
              <a:cs typeface="Arial"/>
              <a:sym typeface="Arial"/>
            </a:endParaRPr>
          </a:p>
        </p:txBody>
      </p:sp>
      <p:sp>
        <p:nvSpPr>
          <p:cNvPr id="30" name="Shape 629">
            <a:extLst>
              <a:ext uri="{FF2B5EF4-FFF2-40B4-BE49-F238E27FC236}">
                <a16:creationId xmlns:a16="http://schemas.microsoft.com/office/drawing/2014/main" id="{47D60B58-0091-1842-9318-20CFB4B17560}"/>
              </a:ext>
            </a:extLst>
          </p:cNvPr>
          <p:cNvSpPr txBox="1"/>
          <p:nvPr/>
        </p:nvSpPr>
        <p:spPr>
          <a:xfrm>
            <a:off x="4997885" y="1755703"/>
            <a:ext cx="2518711" cy="982223"/>
          </a:xfrm>
          <a:prstGeom prst="rect">
            <a:avLst/>
          </a:prstGeom>
          <a:noFill/>
          <a:ln>
            <a:noFill/>
          </a:ln>
        </p:spPr>
        <p:txBody>
          <a:bodyPr lIns="91425" tIns="91425" rIns="91425" bIns="91425" anchor="t" anchorCtr="0">
            <a:noAutofit/>
          </a:bodyPr>
          <a:lstStyle/>
          <a:p>
            <a:pPr algn="ctr">
              <a:buClr>
                <a:srgbClr val="45818E"/>
              </a:buClr>
              <a:buSzPct val="25000"/>
            </a:pPr>
            <a:r>
              <a:rPr lang="en-US" altLang="zh-TW" sz="2800" b="1" dirty="0">
                <a:solidFill>
                  <a:srgbClr val="92D050"/>
                </a:solidFill>
              </a:rPr>
              <a:t>Y-Type</a:t>
            </a:r>
          </a:p>
          <a:p>
            <a:pPr lvl="0" algn="ctr">
              <a:buClr>
                <a:srgbClr val="45818E"/>
              </a:buClr>
              <a:buSzPct val="25000"/>
            </a:pPr>
            <a:r>
              <a:rPr lang="en-US" altLang="zh-TW" sz="2800" b="1" dirty="0">
                <a:solidFill>
                  <a:srgbClr val="92D050"/>
                </a:solidFill>
              </a:rPr>
              <a:t>Workshop</a:t>
            </a:r>
            <a:endParaRPr sz="2800" b="0" i="0" u="none" strike="noStrike" cap="none" dirty="0">
              <a:solidFill>
                <a:srgbClr val="92D050"/>
              </a:solidFill>
              <a:latin typeface="Arial"/>
              <a:ea typeface="Arial"/>
              <a:cs typeface="Arial"/>
              <a:sym typeface="Arial"/>
            </a:endParaRPr>
          </a:p>
          <a:p>
            <a:pPr marL="0" marR="0" lvl="0" indent="0" algn="ctr" rtl="0">
              <a:lnSpc>
                <a:spcPct val="100000"/>
              </a:lnSpc>
              <a:spcBef>
                <a:spcPts val="0"/>
              </a:spcBef>
              <a:spcAft>
                <a:spcPts val="0"/>
              </a:spcAft>
              <a:buClr>
                <a:srgbClr val="000000"/>
              </a:buClr>
              <a:buFont typeface="Arial"/>
              <a:buNone/>
            </a:pPr>
            <a:endParaRPr sz="2800" b="0" i="0" u="none" strike="noStrike" cap="none" dirty="0">
              <a:solidFill>
                <a:srgbClr val="92D050"/>
              </a:solidFill>
              <a:latin typeface="Arial"/>
              <a:ea typeface="Arial"/>
              <a:cs typeface="Arial"/>
              <a:sym typeface="Arial"/>
            </a:endParaRPr>
          </a:p>
        </p:txBody>
      </p:sp>
      <p:sp>
        <p:nvSpPr>
          <p:cNvPr id="2" name="文字方塊 1">
            <a:extLst>
              <a:ext uri="{FF2B5EF4-FFF2-40B4-BE49-F238E27FC236}">
                <a16:creationId xmlns:a16="http://schemas.microsoft.com/office/drawing/2014/main" id="{81B0E0B6-22F5-44EC-AE3C-A2EC2AAF0F74}"/>
              </a:ext>
            </a:extLst>
          </p:cNvPr>
          <p:cNvSpPr txBox="1"/>
          <p:nvPr/>
        </p:nvSpPr>
        <p:spPr>
          <a:xfrm>
            <a:off x="1515649" y="3917047"/>
            <a:ext cx="881973" cy="307777"/>
          </a:xfrm>
          <a:prstGeom prst="rect">
            <a:avLst/>
          </a:prstGeom>
          <a:solidFill>
            <a:schemeClr val="bg1"/>
          </a:solidFill>
        </p:spPr>
        <p:txBody>
          <a:bodyPr wrap="none" rtlCol="0">
            <a:spAutoFit/>
          </a:bodyPr>
          <a:lstStyle/>
          <a:p>
            <a:r>
              <a:rPr lang="en-US" altLang="zh-TW" dirty="0"/>
              <a:t>Discover</a:t>
            </a:r>
            <a:endParaRPr lang="zh-TW" altLang="en-US" dirty="0"/>
          </a:p>
        </p:txBody>
      </p:sp>
      <p:sp>
        <p:nvSpPr>
          <p:cNvPr id="3" name="文字方塊 2">
            <a:extLst>
              <a:ext uri="{FF2B5EF4-FFF2-40B4-BE49-F238E27FC236}">
                <a16:creationId xmlns:a16="http://schemas.microsoft.com/office/drawing/2014/main" id="{B2B6B8E0-82BB-424D-B541-1455CDB8F1D8}"/>
              </a:ext>
            </a:extLst>
          </p:cNvPr>
          <p:cNvSpPr txBox="1"/>
          <p:nvPr/>
        </p:nvSpPr>
        <p:spPr>
          <a:xfrm>
            <a:off x="3463824" y="3853913"/>
            <a:ext cx="702436" cy="307777"/>
          </a:xfrm>
          <a:prstGeom prst="rect">
            <a:avLst/>
          </a:prstGeom>
          <a:solidFill>
            <a:schemeClr val="bg1"/>
          </a:solidFill>
        </p:spPr>
        <p:txBody>
          <a:bodyPr wrap="none" rtlCol="0">
            <a:spAutoFit/>
          </a:bodyPr>
          <a:lstStyle>
            <a:defPPr marR="0" lvl="0" algn="l" rtl="0">
              <a:lnSpc>
                <a:spcPct val="100000"/>
              </a:lnSpc>
              <a:spcBef>
                <a:spcPts val="0"/>
              </a:spcBef>
              <a:spcAft>
                <a:spcPts val="0"/>
              </a:spcAft>
            </a:defPPr>
          </a:lstStyle>
          <a:p>
            <a:r>
              <a:rPr lang="en-US" altLang="zh-TW" dirty="0"/>
              <a:t>Define</a:t>
            </a:r>
            <a:endParaRPr lang="zh-TW" altLang="en-US" dirty="0"/>
          </a:p>
        </p:txBody>
      </p:sp>
      <p:sp>
        <p:nvSpPr>
          <p:cNvPr id="4" name="文字方塊 3">
            <a:extLst>
              <a:ext uri="{FF2B5EF4-FFF2-40B4-BE49-F238E27FC236}">
                <a16:creationId xmlns:a16="http://schemas.microsoft.com/office/drawing/2014/main" id="{5D43CCB5-7E4E-421C-910C-4CDB62625FC8}"/>
              </a:ext>
            </a:extLst>
          </p:cNvPr>
          <p:cNvSpPr txBox="1"/>
          <p:nvPr/>
        </p:nvSpPr>
        <p:spPr>
          <a:xfrm>
            <a:off x="4997885" y="3881345"/>
            <a:ext cx="841897" cy="307777"/>
          </a:xfrm>
          <a:prstGeom prst="rect">
            <a:avLst/>
          </a:prstGeom>
          <a:solidFill>
            <a:schemeClr val="bg1"/>
          </a:solidFill>
        </p:spPr>
        <p:txBody>
          <a:bodyPr wrap="none" rtlCol="0">
            <a:spAutoFit/>
          </a:bodyPr>
          <a:lstStyle>
            <a:defPPr marR="0" lvl="0" algn="l" rtl="0">
              <a:lnSpc>
                <a:spcPct val="100000"/>
              </a:lnSpc>
              <a:spcBef>
                <a:spcPts val="0"/>
              </a:spcBef>
              <a:spcAft>
                <a:spcPts val="0"/>
              </a:spcAft>
            </a:defPPr>
          </a:lstStyle>
          <a:p>
            <a:r>
              <a:rPr lang="en-US" altLang="zh-TW" dirty="0"/>
              <a:t>Develop</a:t>
            </a:r>
            <a:endParaRPr lang="zh-TW" altLang="en-US" dirty="0"/>
          </a:p>
        </p:txBody>
      </p:sp>
      <p:sp>
        <p:nvSpPr>
          <p:cNvPr id="5" name="文字方塊 4">
            <a:extLst>
              <a:ext uri="{FF2B5EF4-FFF2-40B4-BE49-F238E27FC236}">
                <a16:creationId xmlns:a16="http://schemas.microsoft.com/office/drawing/2014/main" id="{7BC04922-49DB-4085-ADEB-038AFCDFE026}"/>
              </a:ext>
            </a:extLst>
          </p:cNvPr>
          <p:cNvSpPr txBox="1"/>
          <p:nvPr/>
        </p:nvSpPr>
        <p:spPr>
          <a:xfrm>
            <a:off x="6913500" y="3917046"/>
            <a:ext cx="742511" cy="307777"/>
          </a:xfrm>
          <a:prstGeom prst="rect">
            <a:avLst/>
          </a:prstGeom>
          <a:solidFill>
            <a:schemeClr val="bg1"/>
          </a:solidFill>
        </p:spPr>
        <p:txBody>
          <a:bodyPr wrap="none" rtlCol="0">
            <a:spAutoFit/>
          </a:bodyPr>
          <a:lstStyle>
            <a:defPPr marR="0" lvl="0" algn="l" rtl="0">
              <a:lnSpc>
                <a:spcPct val="100000"/>
              </a:lnSpc>
              <a:spcBef>
                <a:spcPts val="0"/>
              </a:spcBef>
              <a:spcAft>
                <a:spcPts val="0"/>
              </a:spcAft>
            </a:defPPr>
          </a:lstStyle>
          <a:p>
            <a:r>
              <a:rPr lang="en-US" altLang="zh-TW" dirty="0"/>
              <a:t>Deliver</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132">
            <a:extLst>
              <a:ext uri="{FF2B5EF4-FFF2-40B4-BE49-F238E27FC236}">
                <a16:creationId xmlns:a16="http://schemas.microsoft.com/office/drawing/2014/main" id="{DED375C1-576D-2F4F-BBB3-6F57D700619E}"/>
              </a:ext>
            </a:extLst>
          </p:cNvPr>
          <p:cNvSpPr txBox="1"/>
          <p:nvPr/>
        </p:nvSpPr>
        <p:spPr>
          <a:xfrm>
            <a:off x="1754999" y="4207351"/>
            <a:ext cx="2123100" cy="554111"/>
          </a:xfrm>
          <a:prstGeom prst="rect">
            <a:avLst/>
          </a:prstGeom>
          <a:solidFill>
            <a:schemeClr val="lt1"/>
          </a:solidFill>
          <a:ln>
            <a:noFill/>
          </a:ln>
        </p:spPr>
        <p:txBody>
          <a:bodyPr lIns="91425" tIns="91425" rIns="91425" bIns="91425" anchor="t" anchorCtr="0">
            <a:noAutofit/>
          </a:bodyPr>
          <a:lstStyle/>
          <a:p>
            <a:pPr lvl="0" algn="ctr"/>
            <a:r>
              <a:rPr lang="en-US" altLang="zh-TW" sz="2400" dirty="0">
                <a:solidFill>
                  <a:srgbClr val="45818E"/>
                </a:solidFill>
                <a:latin typeface="PingFang TC Thin" panose="020B0200000000000000" pitchFamily="34" charset="-120"/>
                <a:ea typeface="PingFang TC Thin" panose="020B0200000000000000" pitchFamily="34" charset="-120"/>
              </a:rPr>
              <a:t>X-Type Workshop</a:t>
            </a:r>
          </a:p>
        </p:txBody>
      </p:sp>
      <p:sp>
        <p:nvSpPr>
          <p:cNvPr id="11" name="標題 10">
            <a:extLst>
              <a:ext uri="{FF2B5EF4-FFF2-40B4-BE49-F238E27FC236}">
                <a16:creationId xmlns:a16="http://schemas.microsoft.com/office/drawing/2014/main" id="{B8AB6F1B-643A-1E46-B967-B179A17E360D}"/>
              </a:ext>
            </a:extLst>
          </p:cNvPr>
          <p:cNvSpPr>
            <a:spLocks noGrp="1"/>
          </p:cNvSpPr>
          <p:nvPr>
            <p:ph type="title"/>
          </p:nvPr>
        </p:nvSpPr>
        <p:spPr>
          <a:xfrm>
            <a:off x="311700" y="206821"/>
            <a:ext cx="8520600" cy="572700"/>
          </a:xfrm>
        </p:spPr>
        <p:txBody>
          <a:bodyPr/>
          <a:lstStyle/>
          <a:p>
            <a:r>
              <a:rPr lang="en-US" altLang="zh-TW" sz="3200" dirty="0"/>
              <a:t>Course implementation</a:t>
            </a:r>
            <a:br>
              <a:rPr lang="en-US" altLang="zh-TW" sz="3200" dirty="0"/>
            </a:br>
            <a:br>
              <a:rPr lang="en-US" altLang="zh-TW" sz="3200" dirty="0"/>
            </a:br>
            <a:br>
              <a:rPr lang="en-US" altLang="zh-TW" sz="3200" dirty="0"/>
            </a:br>
            <a:br>
              <a:rPr lang="en-US" altLang="zh-TW" sz="3200" dirty="0"/>
            </a:br>
            <a:br>
              <a:rPr lang="en-US" altLang="zh-TW" sz="3200" dirty="0"/>
            </a:br>
            <a:endParaRPr lang="zh-TW" altLang="en-US" sz="3200" dirty="0"/>
          </a:p>
        </p:txBody>
      </p:sp>
      <p:sp>
        <p:nvSpPr>
          <p:cNvPr id="2" name="Shape 132">
            <a:extLst>
              <a:ext uri="{FF2B5EF4-FFF2-40B4-BE49-F238E27FC236}">
                <a16:creationId xmlns:a16="http://schemas.microsoft.com/office/drawing/2014/main" id="{4B2D0D44-DEBD-EF31-E3EC-7BCC23C99ED0}"/>
              </a:ext>
            </a:extLst>
          </p:cNvPr>
          <p:cNvSpPr txBox="1"/>
          <p:nvPr/>
        </p:nvSpPr>
        <p:spPr>
          <a:xfrm>
            <a:off x="5634503" y="4202553"/>
            <a:ext cx="2123100" cy="554111"/>
          </a:xfrm>
          <a:prstGeom prst="rect">
            <a:avLst/>
          </a:prstGeom>
          <a:solidFill>
            <a:schemeClr val="lt1"/>
          </a:solidFill>
          <a:ln>
            <a:noFill/>
          </a:ln>
        </p:spPr>
        <p:txBody>
          <a:bodyPr lIns="91425" tIns="91425" rIns="91425" bIns="91425" anchor="t" anchorCtr="0">
            <a:noAutofit/>
          </a:bodyPr>
          <a:lstStyle/>
          <a:p>
            <a:pPr lvl="0" algn="ctr"/>
            <a:r>
              <a:rPr lang="en-US" altLang="zh-TW" sz="2400" dirty="0">
                <a:solidFill>
                  <a:srgbClr val="45818E"/>
                </a:solidFill>
                <a:latin typeface="PingFang TC Thin" panose="020B0200000000000000" pitchFamily="34" charset="-120"/>
                <a:ea typeface="PingFang TC Thin" panose="020B0200000000000000" pitchFamily="34" charset="-120"/>
              </a:rPr>
              <a:t>Y-Type Workshop</a:t>
            </a:r>
          </a:p>
        </p:txBody>
      </p:sp>
      <p:grpSp>
        <p:nvGrpSpPr>
          <p:cNvPr id="24" name="群組 23">
            <a:extLst>
              <a:ext uri="{FF2B5EF4-FFF2-40B4-BE49-F238E27FC236}">
                <a16:creationId xmlns:a16="http://schemas.microsoft.com/office/drawing/2014/main" id="{00565D91-853E-0172-0CEB-D242AA0BC699}"/>
              </a:ext>
            </a:extLst>
          </p:cNvPr>
          <p:cNvGrpSpPr/>
          <p:nvPr/>
        </p:nvGrpSpPr>
        <p:grpSpPr>
          <a:xfrm>
            <a:off x="816136" y="1209249"/>
            <a:ext cx="3901375" cy="2878890"/>
            <a:chOff x="816136" y="1209249"/>
            <a:chExt cx="3901375" cy="2878890"/>
          </a:xfrm>
        </p:grpSpPr>
        <p:pic>
          <p:nvPicPr>
            <p:cNvPr id="7" name="圖片 6" descr="一張含有 室內, 桌, 相片, 坐 的圖片&#10;&#10;自動產生的描述">
              <a:extLst>
                <a:ext uri="{FF2B5EF4-FFF2-40B4-BE49-F238E27FC236}">
                  <a16:creationId xmlns:a16="http://schemas.microsoft.com/office/drawing/2014/main" id="{2CAA7363-0768-0046-A4B7-A80BAB13FE26}"/>
                </a:ext>
              </a:extLst>
            </p:cNvPr>
            <p:cNvPicPr>
              <a:picLocks noChangeAspect="1"/>
            </p:cNvPicPr>
            <p:nvPr/>
          </p:nvPicPr>
          <p:blipFill>
            <a:blip r:embed="rId3"/>
            <a:stretch>
              <a:fillRect/>
            </a:stretch>
          </p:blipFill>
          <p:spPr>
            <a:xfrm>
              <a:off x="816136" y="1209249"/>
              <a:ext cx="3810108" cy="2725002"/>
            </a:xfrm>
            <a:prstGeom prst="rect">
              <a:avLst/>
            </a:prstGeom>
          </p:spPr>
        </p:pic>
        <p:sp>
          <p:nvSpPr>
            <p:cNvPr id="8" name="文字方塊 7">
              <a:extLst>
                <a:ext uri="{FF2B5EF4-FFF2-40B4-BE49-F238E27FC236}">
                  <a16:creationId xmlns:a16="http://schemas.microsoft.com/office/drawing/2014/main" id="{3234B7AE-15D7-45FB-AF16-5FF7BBC84513}"/>
                </a:ext>
              </a:extLst>
            </p:cNvPr>
            <p:cNvSpPr txBox="1"/>
            <p:nvPr/>
          </p:nvSpPr>
          <p:spPr>
            <a:xfrm>
              <a:off x="1066722" y="3734605"/>
              <a:ext cx="881973" cy="307777"/>
            </a:xfrm>
            <a:prstGeom prst="rect">
              <a:avLst/>
            </a:prstGeom>
            <a:noFill/>
          </p:spPr>
          <p:txBody>
            <a:bodyPr wrap="none" rtlCol="0">
              <a:spAutoFit/>
            </a:bodyPr>
            <a:lstStyle/>
            <a:p>
              <a:r>
                <a:rPr lang="en-US" altLang="zh-TW" dirty="0"/>
                <a:t>Discover</a:t>
              </a:r>
              <a:endParaRPr lang="zh-TW" altLang="en-US" dirty="0"/>
            </a:p>
          </p:txBody>
        </p:sp>
        <p:sp>
          <p:nvSpPr>
            <p:cNvPr id="12" name="文字方塊 11">
              <a:extLst>
                <a:ext uri="{FF2B5EF4-FFF2-40B4-BE49-F238E27FC236}">
                  <a16:creationId xmlns:a16="http://schemas.microsoft.com/office/drawing/2014/main" id="{E271F6B1-4206-485C-BA49-1CD5A41E8C36}"/>
                </a:ext>
              </a:extLst>
            </p:cNvPr>
            <p:cNvSpPr txBox="1"/>
            <p:nvPr/>
          </p:nvSpPr>
          <p:spPr>
            <a:xfrm>
              <a:off x="2482175" y="3780361"/>
              <a:ext cx="702436" cy="307777"/>
            </a:xfrm>
            <a:prstGeom prst="rect">
              <a:avLst/>
            </a:prstGeom>
            <a:noFill/>
          </p:spPr>
          <p:txBody>
            <a:bodyPr wrap="none" rtlCol="0">
              <a:spAutoFit/>
            </a:bodyPr>
            <a:lstStyle/>
            <a:p>
              <a:r>
                <a:rPr lang="en-US" altLang="zh-TW" dirty="0"/>
                <a:t>Define</a:t>
              </a:r>
              <a:endParaRPr lang="zh-TW" altLang="en-US" dirty="0"/>
            </a:p>
          </p:txBody>
        </p:sp>
        <p:sp>
          <p:nvSpPr>
            <p:cNvPr id="13" name="文字方塊 12">
              <a:extLst>
                <a:ext uri="{FF2B5EF4-FFF2-40B4-BE49-F238E27FC236}">
                  <a16:creationId xmlns:a16="http://schemas.microsoft.com/office/drawing/2014/main" id="{B8BE2DEB-312F-485A-ABBF-DD9BF2DF76AD}"/>
                </a:ext>
              </a:extLst>
            </p:cNvPr>
            <p:cNvSpPr txBox="1"/>
            <p:nvPr/>
          </p:nvSpPr>
          <p:spPr>
            <a:xfrm>
              <a:off x="3254607" y="3780362"/>
              <a:ext cx="841897" cy="307777"/>
            </a:xfrm>
            <a:prstGeom prst="rect">
              <a:avLst/>
            </a:prstGeom>
            <a:noFill/>
          </p:spPr>
          <p:txBody>
            <a:bodyPr wrap="none" rtlCol="0">
              <a:spAutoFit/>
            </a:bodyPr>
            <a:lstStyle/>
            <a:p>
              <a:r>
                <a:rPr lang="en-US" altLang="zh-TW" dirty="0"/>
                <a:t>Develop</a:t>
              </a:r>
              <a:endParaRPr lang="zh-TW" altLang="en-US" dirty="0"/>
            </a:p>
          </p:txBody>
        </p:sp>
        <p:sp>
          <p:nvSpPr>
            <p:cNvPr id="14" name="文字方塊 13">
              <a:extLst>
                <a:ext uri="{FF2B5EF4-FFF2-40B4-BE49-F238E27FC236}">
                  <a16:creationId xmlns:a16="http://schemas.microsoft.com/office/drawing/2014/main" id="{5ED0EB8F-8906-4B1A-B052-048F352F0496}"/>
                </a:ext>
              </a:extLst>
            </p:cNvPr>
            <p:cNvSpPr txBox="1"/>
            <p:nvPr/>
          </p:nvSpPr>
          <p:spPr>
            <a:xfrm>
              <a:off x="3944627" y="3780361"/>
              <a:ext cx="772884" cy="307777"/>
            </a:xfrm>
            <a:prstGeom prst="rect">
              <a:avLst/>
            </a:prstGeom>
            <a:noFill/>
          </p:spPr>
          <p:txBody>
            <a:bodyPr wrap="square" rtlCol="0">
              <a:spAutoFit/>
            </a:bodyPr>
            <a:lstStyle/>
            <a:p>
              <a:r>
                <a:rPr lang="en-US" altLang="zh-TW" dirty="0"/>
                <a:t>Deliver</a:t>
              </a:r>
            </a:p>
          </p:txBody>
        </p:sp>
        <p:sp>
          <p:nvSpPr>
            <p:cNvPr id="3" name="矩形 2">
              <a:extLst>
                <a:ext uri="{FF2B5EF4-FFF2-40B4-BE49-F238E27FC236}">
                  <a16:creationId xmlns:a16="http://schemas.microsoft.com/office/drawing/2014/main" id="{55C18785-CF61-B43A-CAE5-480D0F078253}"/>
                </a:ext>
              </a:extLst>
            </p:cNvPr>
            <p:cNvSpPr/>
            <p:nvPr/>
          </p:nvSpPr>
          <p:spPr>
            <a:xfrm>
              <a:off x="1234440" y="3584448"/>
              <a:ext cx="448056" cy="1915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 name="矩形 3">
              <a:extLst>
                <a:ext uri="{FF2B5EF4-FFF2-40B4-BE49-F238E27FC236}">
                  <a16:creationId xmlns:a16="http://schemas.microsoft.com/office/drawing/2014/main" id="{5BAA21A9-842F-7D71-C2B7-1FBC9ECCC6C5}"/>
                </a:ext>
              </a:extLst>
            </p:cNvPr>
            <p:cNvSpPr/>
            <p:nvPr/>
          </p:nvSpPr>
          <p:spPr>
            <a:xfrm>
              <a:off x="2615385" y="3559032"/>
              <a:ext cx="448056" cy="1915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 name="矩形 5">
              <a:extLst>
                <a:ext uri="{FF2B5EF4-FFF2-40B4-BE49-F238E27FC236}">
                  <a16:creationId xmlns:a16="http://schemas.microsoft.com/office/drawing/2014/main" id="{9A0C8467-D8A1-A211-C4A5-FE83C1DD972A}"/>
                </a:ext>
              </a:extLst>
            </p:cNvPr>
            <p:cNvSpPr/>
            <p:nvPr/>
          </p:nvSpPr>
          <p:spPr>
            <a:xfrm>
              <a:off x="3430043" y="3576441"/>
              <a:ext cx="448056" cy="1915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 name="矩形 9">
              <a:extLst>
                <a:ext uri="{FF2B5EF4-FFF2-40B4-BE49-F238E27FC236}">
                  <a16:creationId xmlns:a16="http://schemas.microsoft.com/office/drawing/2014/main" id="{819B8434-9285-F01A-06C5-018BC2AF1A13}"/>
                </a:ext>
              </a:extLst>
            </p:cNvPr>
            <p:cNvSpPr/>
            <p:nvPr/>
          </p:nvSpPr>
          <p:spPr>
            <a:xfrm>
              <a:off x="4030439" y="3582430"/>
              <a:ext cx="448056" cy="1915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23" name="群組 22">
            <a:extLst>
              <a:ext uri="{FF2B5EF4-FFF2-40B4-BE49-F238E27FC236}">
                <a16:creationId xmlns:a16="http://schemas.microsoft.com/office/drawing/2014/main" id="{70DFD233-F62F-3675-12CF-5CF389A67DD1}"/>
              </a:ext>
            </a:extLst>
          </p:cNvPr>
          <p:cNvGrpSpPr/>
          <p:nvPr/>
        </p:nvGrpSpPr>
        <p:grpSpPr>
          <a:xfrm>
            <a:off x="5047498" y="1209249"/>
            <a:ext cx="3893216" cy="2894896"/>
            <a:chOff x="5047498" y="1209249"/>
            <a:chExt cx="3893216" cy="2894896"/>
          </a:xfrm>
        </p:grpSpPr>
        <p:pic>
          <p:nvPicPr>
            <p:cNvPr id="5" name="圖片 4" descr="一張含有 相片, 桌, 坐, 掛 的圖片&#10;&#10;自動產生的描述">
              <a:extLst>
                <a:ext uri="{FF2B5EF4-FFF2-40B4-BE49-F238E27FC236}">
                  <a16:creationId xmlns:a16="http://schemas.microsoft.com/office/drawing/2014/main" id="{4E3E68F8-B4F0-6A4D-9FA2-98C43EDD2CC2}"/>
                </a:ext>
              </a:extLst>
            </p:cNvPr>
            <p:cNvPicPr>
              <a:picLocks noChangeAspect="1"/>
            </p:cNvPicPr>
            <p:nvPr/>
          </p:nvPicPr>
          <p:blipFill>
            <a:blip r:embed="rId4"/>
            <a:stretch>
              <a:fillRect/>
            </a:stretch>
          </p:blipFill>
          <p:spPr>
            <a:xfrm>
              <a:off x="5138765" y="1209249"/>
              <a:ext cx="3801949" cy="2725002"/>
            </a:xfrm>
            <a:prstGeom prst="rect">
              <a:avLst/>
            </a:prstGeom>
          </p:spPr>
        </p:pic>
        <p:sp>
          <p:nvSpPr>
            <p:cNvPr id="15" name="文字方塊 14">
              <a:extLst>
                <a:ext uri="{FF2B5EF4-FFF2-40B4-BE49-F238E27FC236}">
                  <a16:creationId xmlns:a16="http://schemas.microsoft.com/office/drawing/2014/main" id="{7C21D80D-B831-46BA-BCC4-D0E38D8E3900}"/>
                </a:ext>
              </a:extLst>
            </p:cNvPr>
            <p:cNvSpPr txBox="1"/>
            <p:nvPr/>
          </p:nvSpPr>
          <p:spPr>
            <a:xfrm>
              <a:off x="5047498" y="3750612"/>
              <a:ext cx="881973" cy="307777"/>
            </a:xfrm>
            <a:prstGeom prst="rect">
              <a:avLst/>
            </a:prstGeom>
            <a:noFill/>
          </p:spPr>
          <p:txBody>
            <a:bodyPr wrap="none" rtlCol="0">
              <a:spAutoFit/>
            </a:bodyPr>
            <a:lstStyle/>
            <a:p>
              <a:r>
                <a:rPr lang="en-US" altLang="zh-TW" dirty="0"/>
                <a:t>Discover</a:t>
              </a:r>
              <a:endParaRPr lang="zh-TW" altLang="en-US" dirty="0"/>
            </a:p>
          </p:txBody>
        </p:sp>
        <p:sp>
          <p:nvSpPr>
            <p:cNvPr id="16" name="文字方塊 15">
              <a:extLst>
                <a:ext uri="{FF2B5EF4-FFF2-40B4-BE49-F238E27FC236}">
                  <a16:creationId xmlns:a16="http://schemas.microsoft.com/office/drawing/2014/main" id="{52F31B14-616D-4DF3-8329-11662EB69A8D}"/>
                </a:ext>
              </a:extLst>
            </p:cNvPr>
            <p:cNvSpPr txBox="1"/>
            <p:nvPr/>
          </p:nvSpPr>
          <p:spPr>
            <a:xfrm>
              <a:off x="5785565" y="3755324"/>
              <a:ext cx="702436" cy="307777"/>
            </a:xfrm>
            <a:prstGeom prst="rect">
              <a:avLst/>
            </a:prstGeom>
            <a:noFill/>
          </p:spPr>
          <p:txBody>
            <a:bodyPr wrap="none" rtlCol="0">
              <a:spAutoFit/>
            </a:bodyPr>
            <a:lstStyle/>
            <a:p>
              <a:r>
                <a:rPr lang="en-US" altLang="zh-TW" dirty="0"/>
                <a:t>Define</a:t>
              </a:r>
              <a:endParaRPr lang="zh-TW" altLang="en-US" dirty="0"/>
            </a:p>
          </p:txBody>
        </p:sp>
        <p:sp>
          <p:nvSpPr>
            <p:cNvPr id="17" name="文字方塊 16">
              <a:extLst>
                <a:ext uri="{FF2B5EF4-FFF2-40B4-BE49-F238E27FC236}">
                  <a16:creationId xmlns:a16="http://schemas.microsoft.com/office/drawing/2014/main" id="{5B377C48-0A00-45B0-9DB2-552091698A14}"/>
                </a:ext>
              </a:extLst>
            </p:cNvPr>
            <p:cNvSpPr txBox="1"/>
            <p:nvPr/>
          </p:nvSpPr>
          <p:spPr>
            <a:xfrm>
              <a:off x="6640558" y="3776028"/>
              <a:ext cx="841897" cy="307777"/>
            </a:xfrm>
            <a:prstGeom prst="rect">
              <a:avLst/>
            </a:prstGeom>
            <a:noFill/>
          </p:spPr>
          <p:txBody>
            <a:bodyPr wrap="none" rtlCol="0">
              <a:spAutoFit/>
            </a:bodyPr>
            <a:lstStyle/>
            <a:p>
              <a:r>
                <a:rPr lang="en-US" altLang="zh-TW"/>
                <a:t>Develop</a:t>
              </a:r>
              <a:endParaRPr lang="zh-TW" altLang="en-US" dirty="0"/>
            </a:p>
          </p:txBody>
        </p:sp>
        <p:sp>
          <p:nvSpPr>
            <p:cNvPr id="18" name="文字方塊 17">
              <a:extLst>
                <a:ext uri="{FF2B5EF4-FFF2-40B4-BE49-F238E27FC236}">
                  <a16:creationId xmlns:a16="http://schemas.microsoft.com/office/drawing/2014/main" id="{963DBBD7-2A12-4909-9FDD-FBF093C80ECB}"/>
                </a:ext>
              </a:extLst>
            </p:cNvPr>
            <p:cNvSpPr txBox="1"/>
            <p:nvPr/>
          </p:nvSpPr>
          <p:spPr>
            <a:xfrm>
              <a:off x="7875299" y="3796368"/>
              <a:ext cx="772884" cy="307777"/>
            </a:xfrm>
            <a:prstGeom prst="rect">
              <a:avLst/>
            </a:prstGeom>
            <a:noFill/>
          </p:spPr>
          <p:txBody>
            <a:bodyPr wrap="square" rtlCol="0">
              <a:spAutoFit/>
            </a:bodyPr>
            <a:lstStyle/>
            <a:p>
              <a:r>
                <a:rPr lang="en-US" altLang="zh-TW" dirty="0"/>
                <a:t>Deliver</a:t>
              </a:r>
            </a:p>
          </p:txBody>
        </p:sp>
        <p:sp>
          <p:nvSpPr>
            <p:cNvPr id="19" name="矩形 18">
              <a:extLst>
                <a:ext uri="{FF2B5EF4-FFF2-40B4-BE49-F238E27FC236}">
                  <a16:creationId xmlns:a16="http://schemas.microsoft.com/office/drawing/2014/main" id="{82A50FF4-6D0C-ACD5-B9C4-C8F8AA4B294F}"/>
                </a:ext>
              </a:extLst>
            </p:cNvPr>
            <p:cNvSpPr/>
            <p:nvPr/>
          </p:nvSpPr>
          <p:spPr>
            <a:xfrm>
              <a:off x="5312032" y="3561726"/>
              <a:ext cx="448056" cy="1915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0" name="矩形 19">
              <a:extLst>
                <a:ext uri="{FF2B5EF4-FFF2-40B4-BE49-F238E27FC236}">
                  <a16:creationId xmlns:a16="http://schemas.microsoft.com/office/drawing/2014/main" id="{15659284-32D2-F442-8D45-1708622F088A}"/>
                </a:ext>
              </a:extLst>
            </p:cNvPr>
            <p:cNvSpPr/>
            <p:nvPr/>
          </p:nvSpPr>
          <p:spPr>
            <a:xfrm>
              <a:off x="5892733" y="3604788"/>
              <a:ext cx="448056" cy="1915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a:extLst>
                <a:ext uri="{FF2B5EF4-FFF2-40B4-BE49-F238E27FC236}">
                  <a16:creationId xmlns:a16="http://schemas.microsoft.com/office/drawing/2014/main" id="{983FD388-8639-2819-7073-DA94E03A1E47}"/>
                </a:ext>
              </a:extLst>
            </p:cNvPr>
            <p:cNvSpPr/>
            <p:nvPr/>
          </p:nvSpPr>
          <p:spPr>
            <a:xfrm>
              <a:off x="6784060" y="3576441"/>
              <a:ext cx="448056" cy="1915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2" name="矩形 21">
              <a:extLst>
                <a:ext uri="{FF2B5EF4-FFF2-40B4-BE49-F238E27FC236}">
                  <a16:creationId xmlns:a16="http://schemas.microsoft.com/office/drawing/2014/main" id="{BD5003B3-FA36-CBD0-AE5B-1C1D199EA53F}"/>
                </a:ext>
              </a:extLst>
            </p:cNvPr>
            <p:cNvSpPr/>
            <p:nvPr/>
          </p:nvSpPr>
          <p:spPr>
            <a:xfrm>
              <a:off x="7999127" y="3582430"/>
              <a:ext cx="448056" cy="1915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2346594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6" name="Shape 156"/>
          <p:cNvSpPr txBox="1">
            <a:spLocks noGrp="1"/>
          </p:cNvSpPr>
          <p:nvPr>
            <p:ph type="title"/>
          </p:nvPr>
        </p:nvSpPr>
        <p:spPr>
          <a:xfrm>
            <a:off x="311700" y="206821"/>
            <a:ext cx="8520600" cy="572700"/>
          </a:xfrm>
          <a:prstGeom prst="rect">
            <a:avLst/>
          </a:prstGeom>
        </p:spPr>
        <p:txBody>
          <a:bodyPr lIns="91425" tIns="91425" rIns="91425" bIns="91425" anchor="t" anchorCtr="0">
            <a:noAutofit/>
          </a:bodyPr>
          <a:lstStyle/>
          <a:p>
            <a:pPr lvl="0"/>
            <a:r>
              <a:rPr lang="en-US" altLang="zh-TW" sz="3200" dirty="0"/>
              <a:t>Interdisciplinary Workshop: X-Type</a:t>
            </a:r>
            <a:endParaRPr lang="zh-TW" sz="3200" dirty="0">
              <a:latin typeface="PingFang TC" panose="020B0400000000000000" pitchFamily="34" charset="-120"/>
              <a:ea typeface="PingFang TC" panose="020B0400000000000000" pitchFamily="34" charset="-120"/>
            </a:endParaRPr>
          </a:p>
        </p:txBody>
      </p:sp>
      <p:sp>
        <p:nvSpPr>
          <p:cNvPr id="174" name="Shape 174"/>
          <p:cNvSpPr txBox="1">
            <a:spLocks noGrp="1"/>
          </p:cNvSpPr>
          <p:nvPr>
            <p:ph type="body" idx="1"/>
          </p:nvPr>
        </p:nvSpPr>
        <p:spPr>
          <a:xfrm>
            <a:off x="0" y="4419300"/>
            <a:ext cx="9144000" cy="724200"/>
          </a:xfrm>
          <a:prstGeom prst="rect">
            <a:avLst/>
          </a:prstGeom>
          <a:solidFill>
            <a:srgbClr val="90AF9E"/>
          </a:solidFill>
        </p:spPr>
        <p:txBody>
          <a:bodyPr lIns="91425" tIns="91425" rIns="91425" bIns="91425" anchor="t" anchorCtr="0">
            <a:noAutofit/>
          </a:bodyPr>
          <a:lstStyle/>
          <a:p>
            <a:pPr>
              <a:buNone/>
            </a:pPr>
            <a:r>
              <a:rPr lang="en-US" altLang="zh-TW" sz="1200" dirty="0">
                <a:solidFill>
                  <a:srgbClr val="FFFFFF"/>
                </a:solidFill>
              </a:rPr>
              <a:t>Emphasize "problem exploration" and "observing experiences”. Take into real-world settings, empathize with users, explore the potential needs, and converge to define "specific and meaningful" problems through clarification, then generating creative solutions.</a:t>
            </a:r>
          </a:p>
          <a:p>
            <a:pPr lvl="0">
              <a:buNone/>
            </a:pPr>
            <a:endParaRPr lang="en-US" altLang="zh-TW" sz="1200" dirty="0">
              <a:solidFill>
                <a:srgbClr val="FFFFFF"/>
              </a:solidFill>
            </a:endParaRPr>
          </a:p>
          <a:p>
            <a:pPr lvl="0">
              <a:buNone/>
            </a:pPr>
            <a:endParaRPr lang="en-US" altLang="zh-TW" sz="1200" dirty="0">
              <a:solidFill>
                <a:srgbClr val="FFFFFF"/>
              </a:solidFill>
            </a:endParaRPr>
          </a:p>
          <a:p>
            <a:pPr lvl="0">
              <a:buNone/>
            </a:pPr>
            <a:endParaRPr lang="en-US" altLang="zh-TW" sz="1200" dirty="0">
              <a:solidFill>
                <a:srgbClr val="FFFFFF"/>
              </a:solidFill>
            </a:endParaRPr>
          </a:p>
          <a:p>
            <a:pPr lvl="0">
              <a:buNone/>
            </a:pPr>
            <a:endParaRPr lang="en-US" altLang="zh-TW" sz="1200" dirty="0">
              <a:solidFill>
                <a:srgbClr val="FFFFFF"/>
              </a:solidFill>
            </a:endParaRPr>
          </a:p>
          <a:p>
            <a:pPr lvl="0" rtl="0">
              <a:spcBef>
                <a:spcPts val="0"/>
              </a:spcBef>
              <a:buNone/>
            </a:pPr>
            <a:endParaRPr sz="1200" dirty="0">
              <a:latin typeface="PingFang TC Thin" panose="020B0200000000000000" pitchFamily="34" charset="-120"/>
              <a:ea typeface="PingFang TC Thin" panose="020B0200000000000000" pitchFamily="34" charset="-120"/>
            </a:endParaRPr>
          </a:p>
        </p:txBody>
      </p:sp>
      <p:sp>
        <p:nvSpPr>
          <p:cNvPr id="28" name="Shape 133">
            <a:extLst>
              <a:ext uri="{FF2B5EF4-FFF2-40B4-BE49-F238E27FC236}">
                <a16:creationId xmlns:a16="http://schemas.microsoft.com/office/drawing/2014/main" id="{0DBC707D-4C2D-8746-9937-7BA026DC2162}"/>
              </a:ext>
            </a:extLst>
          </p:cNvPr>
          <p:cNvSpPr txBox="1"/>
          <p:nvPr/>
        </p:nvSpPr>
        <p:spPr>
          <a:xfrm>
            <a:off x="311700" y="895553"/>
            <a:ext cx="3618904" cy="572700"/>
          </a:xfrm>
          <a:prstGeom prst="rect">
            <a:avLst/>
          </a:prstGeom>
          <a:noFill/>
          <a:ln>
            <a:noFill/>
          </a:ln>
        </p:spPr>
        <p:txBody>
          <a:bodyPr lIns="91425" tIns="91425" rIns="91425" bIns="91425" anchor="ctr" anchorCtr="0">
            <a:noAutofit/>
          </a:bodyPr>
          <a:lstStyle/>
          <a:p>
            <a:pPr algn="ctr"/>
            <a:r>
              <a:rPr lang="en-US" altLang="zh-TW" sz="1800" dirty="0">
                <a:solidFill>
                  <a:schemeClr val="dk1"/>
                </a:solidFill>
                <a:latin typeface="PingFang TC Thin" panose="020B0200000000000000" pitchFamily="34" charset="-120"/>
                <a:ea typeface="PingFang TC Thin" panose="020B0200000000000000" pitchFamily="34" charset="-120"/>
              </a:rPr>
              <a:t>Empathy + Problem Definition+ Ideation of Solutions</a:t>
            </a:r>
            <a:endParaRPr lang="zh-TW" sz="1800" dirty="0">
              <a:solidFill>
                <a:schemeClr val="dk1"/>
              </a:solidFill>
              <a:latin typeface="PingFang TC Thin" panose="020B0200000000000000" pitchFamily="34" charset="-120"/>
              <a:ea typeface="PingFang TC Thin" panose="020B0200000000000000" pitchFamily="34" charset="-120"/>
            </a:endParaRPr>
          </a:p>
        </p:txBody>
      </p:sp>
      <p:grpSp>
        <p:nvGrpSpPr>
          <p:cNvPr id="3" name="群組 2">
            <a:extLst>
              <a:ext uri="{FF2B5EF4-FFF2-40B4-BE49-F238E27FC236}">
                <a16:creationId xmlns:a16="http://schemas.microsoft.com/office/drawing/2014/main" id="{D60ED80A-1031-DF69-165E-39F6760B3FD7}"/>
              </a:ext>
            </a:extLst>
          </p:cNvPr>
          <p:cNvGrpSpPr/>
          <p:nvPr/>
        </p:nvGrpSpPr>
        <p:grpSpPr>
          <a:xfrm>
            <a:off x="4253476" y="910015"/>
            <a:ext cx="4578824" cy="3378791"/>
            <a:chOff x="816136" y="1209249"/>
            <a:chExt cx="3901375" cy="2878890"/>
          </a:xfrm>
        </p:grpSpPr>
        <p:pic>
          <p:nvPicPr>
            <p:cNvPr id="4" name="圖片 3" descr="一張含有 室內, 桌, 相片, 坐 的圖片&#10;&#10;自動產生的描述">
              <a:extLst>
                <a:ext uri="{FF2B5EF4-FFF2-40B4-BE49-F238E27FC236}">
                  <a16:creationId xmlns:a16="http://schemas.microsoft.com/office/drawing/2014/main" id="{507B7857-FFBE-21F3-49BC-844279DC6785}"/>
                </a:ext>
              </a:extLst>
            </p:cNvPr>
            <p:cNvPicPr>
              <a:picLocks noChangeAspect="1"/>
            </p:cNvPicPr>
            <p:nvPr/>
          </p:nvPicPr>
          <p:blipFill>
            <a:blip r:embed="rId3"/>
            <a:stretch>
              <a:fillRect/>
            </a:stretch>
          </p:blipFill>
          <p:spPr>
            <a:xfrm>
              <a:off x="816136" y="1209249"/>
              <a:ext cx="3810108" cy="2725002"/>
            </a:xfrm>
            <a:prstGeom prst="rect">
              <a:avLst/>
            </a:prstGeom>
          </p:spPr>
        </p:pic>
        <p:sp>
          <p:nvSpPr>
            <p:cNvPr id="5" name="文字方塊 4">
              <a:extLst>
                <a:ext uri="{FF2B5EF4-FFF2-40B4-BE49-F238E27FC236}">
                  <a16:creationId xmlns:a16="http://schemas.microsoft.com/office/drawing/2014/main" id="{D2926442-99C6-0654-0D58-FA09C30985DB}"/>
                </a:ext>
              </a:extLst>
            </p:cNvPr>
            <p:cNvSpPr txBox="1"/>
            <p:nvPr/>
          </p:nvSpPr>
          <p:spPr>
            <a:xfrm>
              <a:off x="1066722" y="3734605"/>
              <a:ext cx="881973" cy="307777"/>
            </a:xfrm>
            <a:prstGeom prst="rect">
              <a:avLst/>
            </a:prstGeom>
            <a:noFill/>
          </p:spPr>
          <p:txBody>
            <a:bodyPr wrap="none" rtlCol="0">
              <a:spAutoFit/>
            </a:bodyPr>
            <a:lstStyle/>
            <a:p>
              <a:r>
                <a:rPr lang="en-US" altLang="zh-TW" dirty="0"/>
                <a:t>Discover</a:t>
              </a:r>
              <a:endParaRPr lang="zh-TW" altLang="en-US" dirty="0"/>
            </a:p>
          </p:txBody>
        </p:sp>
        <p:sp>
          <p:nvSpPr>
            <p:cNvPr id="10" name="文字方塊 9">
              <a:extLst>
                <a:ext uri="{FF2B5EF4-FFF2-40B4-BE49-F238E27FC236}">
                  <a16:creationId xmlns:a16="http://schemas.microsoft.com/office/drawing/2014/main" id="{71FBF272-2E95-0CC3-9668-4FD064A3D10A}"/>
                </a:ext>
              </a:extLst>
            </p:cNvPr>
            <p:cNvSpPr txBox="1"/>
            <p:nvPr/>
          </p:nvSpPr>
          <p:spPr>
            <a:xfrm>
              <a:off x="2482175" y="3780361"/>
              <a:ext cx="702436" cy="307777"/>
            </a:xfrm>
            <a:prstGeom prst="rect">
              <a:avLst/>
            </a:prstGeom>
            <a:noFill/>
          </p:spPr>
          <p:txBody>
            <a:bodyPr wrap="none" rtlCol="0">
              <a:spAutoFit/>
            </a:bodyPr>
            <a:lstStyle/>
            <a:p>
              <a:r>
                <a:rPr lang="en-US" altLang="zh-TW" dirty="0"/>
                <a:t>Define</a:t>
              </a:r>
              <a:endParaRPr lang="zh-TW" altLang="en-US" dirty="0"/>
            </a:p>
          </p:txBody>
        </p:sp>
        <p:sp>
          <p:nvSpPr>
            <p:cNvPr id="11" name="文字方塊 10">
              <a:extLst>
                <a:ext uri="{FF2B5EF4-FFF2-40B4-BE49-F238E27FC236}">
                  <a16:creationId xmlns:a16="http://schemas.microsoft.com/office/drawing/2014/main" id="{B86A7C8D-C183-1B53-F481-56876DC82A80}"/>
                </a:ext>
              </a:extLst>
            </p:cNvPr>
            <p:cNvSpPr txBox="1"/>
            <p:nvPr/>
          </p:nvSpPr>
          <p:spPr>
            <a:xfrm>
              <a:off x="3254607" y="3780362"/>
              <a:ext cx="841897" cy="307777"/>
            </a:xfrm>
            <a:prstGeom prst="rect">
              <a:avLst/>
            </a:prstGeom>
            <a:noFill/>
          </p:spPr>
          <p:txBody>
            <a:bodyPr wrap="none" rtlCol="0">
              <a:spAutoFit/>
            </a:bodyPr>
            <a:lstStyle/>
            <a:p>
              <a:r>
                <a:rPr lang="en-US" altLang="zh-TW" dirty="0"/>
                <a:t>Develop</a:t>
              </a:r>
              <a:endParaRPr lang="zh-TW" altLang="en-US" dirty="0"/>
            </a:p>
          </p:txBody>
        </p:sp>
        <p:sp>
          <p:nvSpPr>
            <p:cNvPr id="12" name="文字方塊 11">
              <a:extLst>
                <a:ext uri="{FF2B5EF4-FFF2-40B4-BE49-F238E27FC236}">
                  <a16:creationId xmlns:a16="http://schemas.microsoft.com/office/drawing/2014/main" id="{F4D05806-0B33-AC88-E8B3-E9B37FB138EE}"/>
                </a:ext>
              </a:extLst>
            </p:cNvPr>
            <p:cNvSpPr txBox="1"/>
            <p:nvPr/>
          </p:nvSpPr>
          <p:spPr>
            <a:xfrm>
              <a:off x="3944627" y="3780361"/>
              <a:ext cx="772884" cy="307777"/>
            </a:xfrm>
            <a:prstGeom prst="rect">
              <a:avLst/>
            </a:prstGeom>
            <a:noFill/>
          </p:spPr>
          <p:txBody>
            <a:bodyPr wrap="square" rtlCol="0">
              <a:spAutoFit/>
            </a:bodyPr>
            <a:lstStyle/>
            <a:p>
              <a:r>
                <a:rPr lang="en-US" altLang="zh-TW" dirty="0"/>
                <a:t>Deliver</a:t>
              </a:r>
            </a:p>
          </p:txBody>
        </p:sp>
        <p:sp>
          <p:nvSpPr>
            <p:cNvPr id="13" name="矩形 12">
              <a:extLst>
                <a:ext uri="{FF2B5EF4-FFF2-40B4-BE49-F238E27FC236}">
                  <a16:creationId xmlns:a16="http://schemas.microsoft.com/office/drawing/2014/main" id="{B92CD53F-B439-06A9-8F88-45F9B010BC15}"/>
                </a:ext>
              </a:extLst>
            </p:cNvPr>
            <p:cNvSpPr/>
            <p:nvPr/>
          </p:nvSpPr>
          <p:spPr>
            <a:xfrm>
              <a:off x="1234440" y="3584448"/>
              <a:ext cx="448056" cy="1915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a:extLst>
                <a:ext uri="{FF2B5EF4-FFF2-40B4-BE49-F238E27FC236}">
                  <a16:creationId xmlns:a16="http://schemas.microsoft.com/office/drawing/2014/main" id="{E04A8A61-F2C7-BFE9-7276-0594B5019693}"/>
                </a:ext>
              </a:extLst>
            </p:cNvPr>
            <p:cNvSpPr/>
            <p:nvPr/>
          </p:nvSpPr>
          <p:spPr>
            <a:xfrm>
              <a:off x="2615385" y="3559032"/>
              <a:ext cx="448056" cy="1915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5" name="矩形 14">
              <a:extLst>
                <a:ext uri="{FF2B5EF4-FFF2-40B4-BE49-F238E27FC236}">
                  <a16:creationId xmlns:a16="http://schemas.microsoft.com/office/drawing/2014/main" id="{B2E2275A-788E-53BB-4BD7-9318A31B5669}"/>
                </a:ext>
              </a:extLst>
            </p:cNvPr>
            <p:cNvSpPr/>
            <p:nvPr/>
          </p:nvSpPr>
          <p:spPr>
            <a:xfrm>
              <a:off x="3430043" y="3576441"/>
              <a:ext cx="448056" cy="1915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6" name="矩形 15">
              <a:extLst>
                <a:ext uri="{FF2B5EF4-FFF2-40B4-BE49-F238E27FC236}">
                  <a16:creationId xmlns:a16="http://schemas.microsoft.com/office/drawing/2014/main" id="{0E11833F-B535-44D7-9F47-5357DBEE0559}"/>
                </a:ext>
              </a:extLst>
            </p:cNvPr>
            <p:cNvSpPr/>
            <p:nvPr/>
          </p:nvSpPr>
          <p:spPr>
            <a:xfrm>
              <a:off x="4030439" y="3582430"/>
              <a:ext cx="448056" cy="1915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Shape 17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345900" y="68525"/>
            <a:ext cx="6515895" cy="4343453"/>
          </a:xfrm>
          <a:prstGeom prst="rect">
            <a:avLst/>
          </a:prstGeom>
          <a:noFill/>
          <a:ln>
            <a:noFill/>
          </a:ln>
        </p:spPr>
      </p:pic>
      <p:sp>
        <p:nvSpPr>
          <p:cNvPr id="180" name="Shape 180"/>
          <p:cNvSpPr txBox="1">
            <a:spLocks noGrp="1"/>
          </p:cNvSpPr>
          <p:nvPr>
            <p:ph type="body" idx="1"/>
          </p:nvPr>
        </p:nvSpPr>
        <p:spPr>
          <a:xfrm>
            <a:off x="0" y="4411978"/>
            <a:ext cx="9144000" cy="731521"/>
          </a:xfrm>
          <a:prstGeom prst="rect">
            <a:avLst/>
          </a:prstGeom>
          <a:solidFill>
            <a:srgbClr val="90AF9E"/>
          </a:solidFill>
        </p:spPr>
        <p:txBody>
          <a:bodyPr lIns="91425" tIns="91425" rIns="91425" bIns="91425" anchor="ctr" anchorCtr="0">
            <a:noAutofit/>
          </a:bodyPr>
          <a:lstStyle/>
          <a:p>
            <a:pPr algn="ctr">
              <a:lnSpc>
                <a:spcPct val="100000"/>
              </a:lnSpc>
              <a:spcAft>
                <a:spcPts val="0"/>
              </a:spcAft>
              <a:buNone/>
            </a:pPr>
            <a:r>
              <a:rPr lang="en-US" altLang="zh-TW" sz="2400" dirty="0">
                <a:solidFill>
                  <a:srgbClr val="FFFFFF"/>
                </a:solidFill>
              </a:rPr>
              <a:t>X-Type Workshop Case: Elderly Shopping × Mobile Intelligence.</a:t>
            </a:r>
            <a:endParaRPr lang="zh-TW" sz="2400" dirty="0">
              <a:solidFill>
                <a:srgbClr val="FFFFFF"/>
              </a:solidFill>
            </a:endParaRPr>
          </a:p>
        </p:txBody>
      </p:sp>
      <p:sp>
        <p:nvSpPr>
          <p:cNvPr id="181" name="Shape 181"/>
          <p:cNvSpPr txBox="1"/>
          <p:nvPr/>
        </p:nvSpPr>
        <p:spPr>
          <a:xfrm>
            <a:off x="7843004" y="2119181"/>
            <a:ext cx="1394400" cy="2304900"/>
          </a:xfrm>
          <a:prstGeom prst="rect">
            <a:avLst/>
          </a:prstGeom>
          <a:noFill/>
          <a:ln>
            <a:noFill/>
          </a:ln>
        </p:spPr>
        <p:txBody>
          <a:bodyPr lIns="91425" tIns="91425" rIns="91425" bIns="91425" anchor="t" anchorCtr="0">
            <a:noAutofit/>
          </a:bodyPr>
          <a:lstStyle/>
          <a:p>
            <a:pPr lvl="0"/>
            <a:r>
              <a:rPr lang="en-US" altLang="zh-TW" sz="1100" dirty="0">
                <a:latin typeface="PingFang TC Thin" panose="020B0200000000000000" pitchFamily="34" charset="-120"/>
                <a:ea typeface="PingFang TC Thin" panose="020B0200000000000000" pitchFamily="34" charset="-120"/>
              </a:rPr>
              <a:t>Processing Time:</a:t>
            </a:r>
          </a:p>
          <a:p>
            <a:pPr lvl="0"/>
            <a:r>
              <a:rPr lang="zh-TW" sz="1100" dirty="0">
                <a:latin typeface="PingFang TC Thin" panose="020B0200000000000000" pitchFamily="34" charset="-120"/>
                <a:ea typeface="PingFang TC Thin" panose="020B0200000000000000" pitchFamily="34" charset="-120"/>
              </a:rPr>
              <a:t>104.8.26~27. </a:t>
            </a:r>
          </a:p>
          <a:p>
            <a:pPr lvl="0">
              <a:spcBef>
                <a:spcPts val="0"/>
              </a:spcBef>
              <a:buNone/>
            </a:pPr>
            <a:endParaRPr sz="1100" dirty="0">
              <a:latin typeface="PingFang TC Thin" panose="020B0200000000000000" pitchFamily="34" charset="-120"/>
              <a:ea typeface="PingFang TC Thin" panose="020B0200000000000000" pitchFamily="34" charset="-120"/>
            </a:endParaRPr>
          </a:p>
          <a:p>
            <a:pPr lvl="0"/>
            <a:r>
              <a:rPr lang="en-US" altLang="zh-TW" sz="1100" dirty="0">
                <a:latin typeface="PingFang TC Thin" panose="020B0200000000000000" pitchFamily="34" charset="-120"/>
                <a:ea typeface="PingFang TC Thin" panose="020B0200000000000000" pitchFamily="34" charset="-120"/>
              </a:rPr>
              <a:t>Processing Location:</a:t>
            </a:r>
          </a:p>
          <a:p>
            <a:pPr lvl="0"/>
            <a:r>
              <a:rPr lang="en-US" altLang="zh-TW" sz="1100" dirty="0">
                <a:solidFill>
                  <a:schemeClr val="dk1"/>
                </a:solidFill>
                <a:latin typeface="PingFang TC Thin" panose="020B0200000000000000" pitchFamily="34" charset="-120"/>
                <a:ea typeface="PingFang TC Thin" panose="020B0200000000000000" pitchFamily="34" charset="-120"/>
              </a:rPr>
              <a:t>National Taiwan University</a:t>
            </a:r>
          </a:p>
          <a:p>
            <a:pPr lvl="0"/>
            <a:r>
              <a:rPr lang="en-US" altLang="zh-TW" sz="1100" dirty="0">
                <a:latin typeface="PingFang TC Thin" panose="020B0200000000000000" pitchFamily="34" charset="-120"/>
                <a:ea typeface="PingFang TC Thin" panose="020B0200000000000000" pitchFamily="34" charset="-120"/>
              </a:rPr>
              <a:t>PX Mart</a:t>
            </a:r>
          </a:p>
          <a:p>
            <a:pPr lvl="0"/>
            <a:r>
              <a:rPr lang="en-US" altLang="zh-TW" sz="1100" dirty="0">
                <a:latin typeface="PingFang TC Thin" panose="020B0200000000000000" pitchFamily="34" charset="-120"/>
                <a:ea typeface="PingFang TC Thin" panose="020B0200000000000000" pitchFamily="34" charset="-120"/>
              </a:rPr>
              <a:t>(Li Yuan Store)</a:t>
            </a:r>
          </a:p>
          <a:p>
            <a:pPr lvl="0"/>
            <a:endParaRPr lang="zh-TW" sz="1100" dirty="0">
              <a:latin typeface="PingFang TC Thin" panose="020B0200000000000000" pitchFamily="34" charset="-120"/>
              <a:ea typeface="PingFang TC Thin" panose="020B0200000000000000" pitchFamily="34" charset="-120"/>
            </a:endParaRPr>
          </a:p>
          <a:p>
            <a:pPr lvl="0"/>
            <a:r>
              <a:rPr lang="en-US" sz="1100" dirty="0">
                <a:latin typeface="PingFang TC Thin" panose="020B0200000000000000" pitchFamily="34" charset="-120"/>
                <a:ea typeface="PingFang TC Thin" panose="020B0200000000000000" pitchFamily="34" charset="-120"/>
              </a:rPr>
              <a:t>Organizing Unit:</a:t>
            </a:r>
          </a:p>
          <a:p>
            <a:pPr lvl="0"/>
            <a:r>
              <a:rPr lang="en-US" altLang="zh-TW" sz="1100" dirty="0">
                <a:latin typeface="PingFang TC Thin" panose="020B0200000000000000" pitchFamily="34" charset="-120"/>
                <a:ea typeface="PingFang TC Thin" panose="020B0200000000000000" pitchFamily="34" charset="-120"/>
              </a:rPr>
              <a:t>Smart Ageing Alliance</a:t>
            </a:r>
            <a:endParaRPr lang="zh-TW" sz="1100" dirty="0">
              <a:latin typeface="PingFang TC Thin" panose="020B0200000000000000" pitchFamily="34" charset="-120"/>
              <a:ea typeface="PingFang TC Thin" panose="020B0200000000000000" pitchFamily="34" charset="-12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311700" y="353457"/>
            <a:ext cx="8520600" cy="572700"/>
          </a:xfrm>
          <a:prstGeom prst="rect">
            <a:avLst/>
          </a:prstGeom>
        </p:spPr>
        <p:txBody>
          <a:bodyPr lIns="91425" tIns="91425" rIns="91425" bIns="91425" anchor="t" anchorCtr="0">
            <a:noAutofit/>
          </a:bodyPr>
          <a:lstStyle/>
          <a:p>
            <a:pPr lvl="0" algn="ctr"/>
            <a:r>
              <a:rPr lang="en-US" altLang="zh-TW" dirty="0"/>
              <a:t>Theme Ideation</a:t>
            </a:r>
            <a:endParaRPr lang="zh-TW" dirty="0"/>
          </a:p>
        </p:txBody>
      </p:sp>
      <p:sp>
        <p:nvSpPr>
          <p:cNvPr id="187" name="Shape 187"/>
          <p:cNvSpPr txBox="1"/>
          <p:nvPr/>
        </p:nvSpPr>
        <p:spPr>
          <a:xfrm>
            <a:off x="0" y="0"/>
            <a:ext cx="3000000" cy="3000000"/>
          </a:xfrm>
          <a:prstGeom prst="rect">
            <a:avLst/>
          </a:prstGeom>
          <a:noFill/>
          <a:ln>
            <a:noFill/>
          </a:ln>
        </p:spPr>
        <p:txBody>
          <a:bodyPr lIns="91425" tIns="91425" rIns="91425" bIns="91425" anchor="ctr" anchorCtr="0">
            <a:noAutofit/>
          </a:bodyPr>
          <a:lstStyle/>
          <a:p>
            <a:pPr lvl="0" algn="ctr" rtl="0">
              <a:lnSpc>
                <a:spcPct val="115000"/>
              </a:lnSpc>
              <a:spcBef>
                <a:spcPts val="0"/>
              </a:spcBef>
              <a:buNone/>
            </a:pPr>
            <a:endParaRPr sz="2800">
              <a:solidFill>
                <a:srgbClr val="FFFFFF"/>
              </a:solidFill>
            </a:endParaRPr>
          </a:p>
        </p:txBody>
      </p:sp>
      <p:sp>
        <p:nvSpPr>
          <p:cNvPr id="188" name="Shape 188"/>
          <p:cNvSpPr txBox="1">
            <a:spLocks noGrp="1"/>
          </p:cNvSpPr>
          <p:nvPr>
            <p:ph type="body" idx="1"/>
          </p:nvPr>
        </p:nvSpPr>
        <p:spPr>
          <a:xfrm>
            <a:off x="0" y="941525"/>
            <a:ext cx="9144000" cy="3695400"/>
          </a:xfrm>
          <a:prstGeom prst="rect">
            <a:avLst/>
          </a:prstGeom>
          <a:solidFill>
            <a:srgbClr val="90AF9E"/>
          </a:solidFill>
        </p:spPr>
        <p:txBody>
          <a:bodyPr lIns="91425" tIns="91425" rIns="91425" bIns="91425" anchor="ctr" anchorCtr="0">
            <a:noAutofit/>
          </a:bodyPr>
          <a:lstStyle/>
          <a:p>
            <a:pPr lvl="0" algn="ctr">
              <a:spcAft>
                <a:spcPts val="0"/>
              </a:spcAft>
              <a:buNone/>
            </a:pPr>
            <a:r>
              <a:rPr lang="en-US" altLang="zh-TW" sz="2000" dirty="0">
                <a:solidFill>
                  <a:srgbClr val="FFFFFF"/>
                </a:solidFill>
              </a:rPr>
              <a:t>Aging is an inevitable journey in life,</a:t>
            </a:r>
          </a:p>
          <a:p>
            <a:pPr lvl="0" algn="ctr">
              <a:spcAft>
                <a:spcPts val="0"/>
              </a:spcAft>
              <a:buNone/>
            </a:pPr>
            <a:r>
              <a:rPr lang="en-US" altLang="zh-TW" sz="2000" dirty="0">
                <a:solidFill>
                  <a:srgbClr val="FFFFFF"/>
                </a:solidFill>
              </a:rPr>
              <a:t>Don't fear it as a problem, but embrace it as the opening of opportunities.</a:t>
            </a:r>
          </a:p>
          <a:p>
            <a:pPr lvl="0" algn="ctr">
              <a:spcAft>
                <a:spcPts val="0"/>
              </a:spcAft>
              <a:buNone/>
            </a:pPr>
            <a:r>
              <a:rPr lang="en-US" altLang="zh-TW" sz="2000" dirty="0">
                <a:solidFill>
                  <a:srgbClr val="FFFFFF"/>
                </a:solidFill>
              </a:rPr>
              <a:t>How can we, when we grow old,</a:t>
            </a:r>
          </a:p>
          <a:p>
            <a:pPr lvl="0" algn="ctr">
              <a:spcAft>
                <a:spcPts val="0"/>
              </a:spcAft>
              <a:buNone/>
            </a:pPr>
            <a:r>
              <a:rPr lang="en-US" altLang="zh-TW" sz="2000" dirty="0">
                <a:solidFill>
                  <a:srgbClr val="FFFFFF"/>
                </a:solidFill>
              </a:rPr>
              <a:t>Enjoy a new life and experience different lifestyles?</a:t>
            </a:r>
          </a:p>
          <a:p>
            <a:pPr lvl="0" algn="ctr">
              <a:spcAft>
                <a:spcPts val="0"/>
              </a:spcAft>
              <a:buNone/>
            </a:pPr>
            <a:r>
              <a:rPr lang="en-US" altLang="zh-TW" sz="2000" dirty="0">
                <a:solidFill>
                  <a:srgbClr val="FFFFFF"/>
                </a:solidFill>
              </a:rPr>
              <a:t>Let's rethink through shopping,</a:t>
            </a:r>
          </a:p>
          <a:p>
            <a:pPr lvl="0" algn="ctr">
              <a:spcAft>
                <a:spcPts val="0"/>
              </a:spcAft>
              <a:buNone/>
            </a:pPr>
            <a:r>
              <a:rPr lang="en-US" altLang="zh-TW" sz="2000" dirty="0">
                <a:solidFill>
                  <a:srgbClr val="FFFFFF"/>
                </a:solidFill>
              </a:rPr>
              <a:t>Is the marketplace in life just a place to buy things?</a:t>
            </a:r>
          </a:p>
          <a:p>
            <a:pPr lvl="0" algn="ctr">
              <a:spcAft>
                <a:spcPts val="0"/>
              </a:spcAft>
              <a:buNone/>
            </a:pPr>
            <a:r>
              <a:rPr lang="en-US" altLang="zh-TW" sz="2000" dirty="0">
                <a:solidFill>
                  <a:srgbClr val="FFFFFF"/>
                </a:solidFill>
              </a:rPr>
              <a:t>Could it possibly be a channel for learning new knowledge?</a:t>
            </a:r>
          </a:p>
          <a:p>
            <a:pPr lvl="0" algn="ctr">
              <a:spcAft>
                <a:spcPts val="0"/>
              </a:spcAft>
              <a:buNone/>
            </a:pPr>
            <a:r>
              <a:rPr lang="en-US" altLang="zh-TW" sz="2000" dirty="0">
                <a:solidFill>
                  <a:srgbClr val="FFFFFF"/>
                </a:solidFill>
              </a:rPr>
              <a:t>A venue for interpersonal communication? </a:t>
            </a:r>
          </a:p>
          <a:p>
            <a:pPr lvl="0" algn="ctr">
              <a:spcAft>
                <a:spcPts val="0"/>
              </a:spcAft>
              <a:buNone/>
            </a:pPr>
            <a:r>
              <a:rPr lang="en-US" altLang="zh-TW" sz="2000" dirty="0">
                <a:solidFill>
                  <a:srgbClr val="FFFFFF"/>
                </a:solidFill>
              </a:rPr>
              <a:t>An opportunity to invigorate the mind and body?</a:t>
            </a:r>
          </a:p>
          <a:p>
            <a:pPr lvl="0" algn="ctr">
              <a:spcAft>
                <a:spcPts val="0"/>
              </a:spcAft>
              <a:buNone/>
            </a:pPr>
            <a:r>
              <a:rPr lang="en-US" altLang="zh-TW" sz="2000" dirty="0">
                <a:solidFill>
                  <a:srgbClr val="FFFFFF"/>
                </a:solidFill>
              </a:rPr>
              <a:t>Through design, let's redefine Shopping!</a:t>
            </a:r>
            <a:endParaRPr lang="zh-TW" sz="2000" dirty="0">
              <a:solidFill>
                <a:srgbClr val="FFFFFF"/>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r>
              <a:rPr lang="en-US" altLang="zh-TW" sz="2000" dirty="0"/>
              <a:t>X-Type Case Study: Elderly Shopping × Mobile Intelligence.</a:t>
            </a:r>
            <a:endParaRPr lang="zh-TW" sz="2000" dirty="0"/>
          </a:p>
        </p:txBody>
      </p:sp>
      <p:sp>
        <p:nvSpPr>
          <p:cNvPr id="194" name="Shape 194"/>
          <p:cNvSpPr txBox="1">
            <a:spLocks noGrp="1"/>
          </p:cNvSpPr>
          <p:nvPr>
            <p:ph type="body" idx="1"/>
          </p:nvPr>
        </p:nvSpPr>
        <p:spPr>
          <a:xfrm>
            <a:off x="172462" y="941525"/>
            <a:ext cx="3480776" cy="4136661"/>
          </a:xfrm>
          <a:prstGeom prst="rect">
            <a:avLst/>
          </a:prstGeom>
        </p:spPr>
        <p:txBody>
          <a:bodyPr lIns="91425" tIns="91425" rIns="91425" bIns="91425" anchor="t" anchorCtr="0">
            <a:noAutofit/>
          </a:bodyPr>
          <a:lstStyle/>
          <a:p>
            <a:pPr lvl="0">
              <a:lnSpc>
                <a:spcPct val="100000"/>
              </a:lnSpc>
              <a:spcAft>
                <a:spcPts val="0"/>
              </a:spcAft>
              <a:buNone/>
            </a:pPr>
            <a:r>
              <a:rPr lang="en-US" altLang="zh-TW" b="1" dirty="0">
                <a:solidFill>
                  <a:srgbClr val="45818E"/>
                </a:solidFill>
              </a:rPr>
              <a:t>Real Issue</a:t>
            </a:r>
          </a:p>
          <a:p>
            <a:pPr lvl="0">
              <a:lnSpc>
                <a:spcPct val="100000"/>
              </a:lnSpc>
              <a:spcAft>
                <a:spcPts val="0"/>
              </a:spcAft>
              <a:buNone/>
            </a:pPr>
            <a:r>
              <a:rPr lang="en-US" altLang="zh-TW" dirty="0"/>
              <a:t>Aging Society</a:t>
            </a:r>
            <a:endParaRPr lang="zh-TW" dirty="0">
              <a:solidFill>
                <a:srgbClr val="000000"/>
              </a:solidFill>
            </a:endParaRPr>
          </a:p>
          <a:p>
            <a:pPr lvl="0">
              <a:lnSpc>
                <a:spcPct val="100000"/>
              </a:lnSpc>
              <a:spcBef>
                <a:spcPts val="1200"/>
              </a:spcBef>
              <a:spcAft>
                <a:spcPts val="0"/>
              </a:spcAft>
              <a:buClr>
                <a:schemeClr val="dk1"/>
              </a:buClr>
              <a:buSzPct val="61111"/>
              <a:buNone/>
            </a:pPr>
            <a:r>
              <a:rPr lang="en-US" altLang="zh-TW" b="1" dirty="0">
                <a:solidFill>
                  <a:srgbClr val="45818E"/>
                </a:solidFill>
              </a:rPr>
              <a:t>Practical Project</a:t>
            </a:r>
          </a:p>
          <a:p>
            <a:pPr lvl="0">
              <a:lnSpc>
                <a:spcPct val="100000"/>
              </a:lnSpc>
              <a:spcAft>
                <a:spcPts val="0"/>
              </a:spcAft>
              <a:buClr>
                <a:schemeClr val="dk1"/>
              </a:buClr>
              <a:buSzPct val="61111"/>
              <a:buNone/>
            </a:pPr>
            <a:r>
              <a:rPr lang="en-US" altLang="zh-TW" dirty="0">
                <a:solidFill>
                  <a:schemeClr val="dk1"/>
                </a:solidFill>
              </a:rPr>
              <a:t>Elderly-friendly Shopping Solution</a:t>
            </a:r>
          </a:p>
          <a:p>
            <a:pPr>
              <a:lnSpc>
                <a:spcPct val="100000"/>
              </a:lnSpc>
              <a:spcBef>
                <a:spcPts val="1200"/>
              </a:spcBef>
              <a:spcAft>
                <a:spcPts val="0"/>
              </a:spcAft>
              <a:buClr>
                <a:schemeClr val="dk1"/>
              </a:buClr>
              <a:buSzPct val="61111"/>
              <a:buNone/>
            </a:pPr>
            <a:r>
              <a:rPr lang="en-US" altLang="zh-TW" b="1" dirty="0">
                <a:solidFill>
                  <a:srgbClr val="45818E"/>
                </a:solidFill>
              </a:rPr>
              <a:t>Real-world settings</a:t>
            </a:r>
          </a:p>
          <a:p>
            <a:pPr lvl="0">
              <a:lnSpc>
                <a:spcPct val="100000"/>
              </a:lnSpc>
              <a:spcAft>
                <a:spcPts val="0"/>
              </a:spcAft>
              <a:buClr>
                <a:schemeClr val="dk1"/>
              </a:buClr>
              <a:buSzPct val="61111"/>
              <a:buNone/>
            </a:pPr>
            <a:r>
              <a:rPr lang="en-US" altLang="zh-TW" dirty="0">
                <a:solidFill>
                  <a:srgbClr val="000000"/>
                </a:solidFill>
              </a:rPr>
              <a:t>Shopping Mall/PX Mart</a:t>
            </a:r>
          </a:p>
          <a:p>
            <a:pPr lvl="0">
              <a:lnSpc>
                <a:spcPct val="100000"/>
              </a:lnSpc>
              <a:spcBef>
                <a:spcPts val="1200"/>
              </a:spcBef>
              <a:spcAft>
                <a:spcPts val="0"/>
              </a:spcAft>
              <a:buClr>
                <a:schemeClr val="dk1"/>
              </a:buClr>
              <a:buSzPct val="61111"/>
              <a:buNone/>
            </a:pPr>
            <a:r>
              <a:rPr lang="en-US" altLang="zh-TW" b="1" dirty="0">
                <a:solidFill>
                  <a:srgbClr val="45818E"/>
                </a:solidFill>
              </a:rPr>
              <a:t>Student</a:t>
            </a:r>
          </a:p>
          <a:p>
            <a:pPr lvl="0">
              <a:lnSpc>
                <a:spcPct val="100000"/>
              </a:lnSpc>
              <a:spcAft>
                <a:spcPts val="0"/>
              </a:spcAft>
              <a:buClr>
                <a:schemeClr val="dk1"/>
              </a:buClr>
              <a:buSzPct val="61111"/>
              <a:buNone/>
            </a:pPr>
            <a:r>
              <a:rPr lang="en-US" altLang="zh-TW" sz="1400" dirty="0">
                <a:solidFill>
                  <a:schemeClr val="dk1"/>
                </a:solidFill>
              </a:rPr>
              <a:t>27 participants, divided into four groups. </a:t>
            </a:r>
          </a:p>
          <a:p>
            <a:pPr lvl="0">
              <a:lnSpc>
                <a:spcPct val="100000"/>
              </a:lnSpc>
              <a:spcAft>
                <a:spcPts val="0"/>
              </a:spcAft>
              <a:buClr>
                <a:schemeClr val="dk1"/>
              </a:buClr>
              <a:buSzPct val="61111"/>
              <a:buNone/>
            </a:pPr>
            <a:r>
              <a:rPr lang="en-US" altLang="zh-TW" sz="1400" dirty="0">
                <a:solidFill>
                  <a:schemeClr val="dk1"/>
                </a:solidFill>
              </a:rPr>
              <a:t>This includes 22 students from 11 departments; and 5 professionals from various industries, including doctors, architects, and occupational therapists.</a:t>
            </a:r>
            <a:endParaRPr sz="1400" dirty="0">
              <a:solidFill>
                <a:srgbClr val="000000"/>
              </a:solidFill>
            </a:endParaRPr>
          </a:p>
          <a:p>
            <a:pPr marL="0" marR="0" lvl="0" indent="-69850" algn="l" rtl="0">
              <a:lnSpc>
                <a:spcPct val="100000"/>
              </a:lnSpc>
              <a:spcBef>
                <a:spcPts val="0"/>
              </a:spcBef>
              <a:spcAft>
                <a:spcPts val="1000"/>
              </a:spcAft>
              <a:buClr>
                <a:srgbClr val="000000"/>
              </a:buClr>
              <a:buSzPct val="61111"/>
              <a:buFont typeface="Arial"/>
              <a:buNone/>
            </a:pPr>
            <a:endParaRPr dirty="0">
              <a:solidFill>
                <a:srgbClr val="000000"/>
              </a:solidFill>
            </a:endParaRPr>
          </a:p>
        </p:txBody>
      </p:sp>
      <p:sp>
        <p:nvSpPr>
          <p:cNvPr id="195" name="Shape 195"/>
          <p:cNvSpPr txBox="1">
            <a:spLocks noGrp="1"/>
          </p:cNvSpPr>
          <p:nvPr>
            <p:ph type="body" idx="1"/>
          </p:nvPr>
        </p:nvSpPr>
        <p:spPr>
          <a:xfrm>
            <a:off x="3774125" y="1158700"/>
            <a:ext cx="5076600" cy="3725100"/>
          </a:xfrm>
          <a:prstGeom prst="rect">
            <a:avLst/>
          </a:prstGeom>
        </p:spPr>
        <p:txBody>
          <a:bodyPr lIns="91425" tIns="91425" rIns="91425" bIns="91425" anchor="t" anchorCtr="0">
            <a:noAutofit/>
          </a:bodyPr>
          <a:lstStyle/>
          <a:p>
            <a:pPr lvl="0" algn="ctr">
              <a:lnSpc>
                <a:spcPct val="100000"/>
              </a:lnSpc>
              <a:spcAft>
                <a:spcPts val="0"/>
              </a:spcAft>
              <a:buNone/>
            </a:pPr>
            <a:r>
              <a:rPr lang="en-US" altLang="zh-TW" b="1" dirty="0">
                <a:solidFill>
                  <a:srgbClr val="45818E"/>
                </a:solidFill>
              </a:rPr>
              <a:t>Dual Instructors</a:t>
            </a:r>
            <a:endParaRPr b="1" dirty="0">
              <a:solidFill>
                <a:srgbClr val="45818E"/>
              </a:solidFill>
            </a:endParaRPr>
          </a:p>
          <a:p>
            <a:pPr marL="0" marR="0" lvl="0" indent="-69850" algn="l" rtl="0">
              <a:lnSpc>
                <a:spcPct val="100000"/>
              </a:lnSpc>
              <a:spcBef>
                <a:spcPts val="0"/>
              </a:spcBef>
              <a:spcAft>
                <a:spcPts val="1000"/>
              </a:spcAft>
              <a:buClr>
                <a:srgbClr val="000000"/>
              </a:buClr>
              <a:buSzPct val="61111"/>
              <a:buFont typeface="Arial"/>
              <a:buNone/>
            </a:pPr>
            <a:endParaRPr dirty="0">
              <a:solidFill>
                <a:srgbClr val="000000"/>
              </a:solidFill>
            </a:endParaRPr>
          </a:p>
        </p:txBody>
      </p:sp>
      <p:pic>
        <p:nvPicPr>
          <p:cNvPr id="196" name="Shape 19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693450" y="2461524"/>
            <a:ext cx="2599700" cy="2356129"/>
          </a:xfrm>
          <a:prstGeom prst="rect">
            <a:avLst/>
          </a:prstGeom>
          <a:noFill/>
          <a:ln>
            <a:noFill/>
          </a:ln>
        </p:spPr>
      </p:pic>
      <p:pic>
        <p:nvPicPr>
          <p:cNvPr id="197" name="Shape 19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297500" y="2461525"/>
            <a:ext cx="2674038" cy="2356124"/>
          </a:xfrm>
          <a:prstGeom prst="rect">
            <a:avLst/>
          </a:prstGeom>
          <a:noFill/>
          <a:ln>
            <a:noFill/>
          </a:ln>
        </p:spPr>
      </p:pic>
      <p:sp>
        <p:nvSpPr>
          <p:cNvPr id="199" name="Shape 199"/>
          <p:cNvSpPr txBox="1"/>
          <p:nvPr/>
        </p:nvSpPr>
        <p:spPr>
          <a:xfrm>
            <a:off x="3520550" y="1712700"/>
            <a:ext cx="2520050" cy="572700"/>
          </a:xfrm>
          <a:prstGeom prst="rect">
            <a:avLst/>
          </a:prstGeom>
          <a:noFill/>
          <a:ln>
            <a:noFill/>
          </a:ln>
        </p:spPr>
        <p:txBody>
          <a:bodyPr lIns="91425" tIns="91425" rIns="91425" bIns="91425" anchor="ctr" anchorCtr="0">
            <a:noAutofit/>
          </a:bodyPr>
          <a:lstStyle/>
          <a:p>
            <a:pPr lvl="0" algn="ctr"/>
            <a:r>
              <a:rPr lang="en-US" altLang="zh-TW" sz="1100" dirty="0">
                <a:solidFill>
                  <a:schemeClr val="dk1"/>
                </a:solidFill>
              </a:rPr>
              <a:t>National Taiwan University's Department of Occupational Therapy</a:t>
            </a:r>
            <a:br>
              <a:rPr lang="zh-TW" sz="1100" dirty="0">
                <a:solidFill>
                  <a:schemeClr val="dk1"/>
                </a:solidFill>
              </a:rPr>
            </a:br>
            <a:r>
              <a:rPr lang="zh-TW" dirty="0">
                <a:solidFill>
                  <a:schemeClr val="dk1"/>
                </a:solidFill>
              </a:rPr>
              <a:t>毛慧芬</a:t>
            </a:r>
            <a:endParaRPr lang="en-US" altLang="zh-TW" sz="1100" dirty="0">
              <a:solidFill>
                <a:schemeClr val="dk1"/>
              </a:solidFill>
            </a:endParaRPr>
          </a:p>
          <a:p>
            <a:pPr algn="ctr"/>
            <a:r>
              <a:rPr lang="en-US" altLang="zh-TW" sz="1200" dirty="0"/>
              <a:t>Hui-fen Mao</a:t>
            </a:r>
            <a:endParaRPr lang="zh-TW" sz="1050" dirty="0">
              <a:solidFill>
                <a:schemeClr val="dk1"/>
              </a:solidFill>
            </a:endParaRPr>
          </a:p>
        </p:txBody>
      </p:sp>
      <p:sp>
        <p:nvSpPr>
          <p:cNvPr id="200" name="Shape 200"/>
          <p:cNvSpPr txBox="1"/>
          <p:nvPr/>
        </p:nvSpPr>
        <p:spPr>
          <a:xfrm>
            <a:off x="6627363" y="1633088"/>
            <a:ext cx="2344175" cy="719850"/>
          </a:xfrm>
          <a:prstGeom prst="rect">
            <a:avLst/>
          </a:prstGeom>
          <a:noFill/>
          <a:ln>
            <a:noFill/>
          </a:ln>
        </p:spPr>
        <p:txBody>
          <a:bodyPr lIns="91425" tIns="91425" rIns="91425" bIns="91425" anchor="ctr" anchorCtr="0">
            <a:noAutofit/>
          </a:bodyPr>
          <a:lstStyle/>
          <a:p>
            <a:pPr lvl="0" algn="ctr"/>
            <a:r>
              <a:rPr lang="en-US" altLang="zh-TW" sz="1100" dirty="0">
                <a:solidFill>
                  <a:schemeClr val="dk1"/>
                </a:solidFill>
              </a:rPr>
              <a:t>National Taiwan University's Department of Civil Engineering</a:t>
            </a:r>
          </a:p>
          <a:p>
            <a:pPr lvl="0" algn="ctr"/>
            <a:r>
              <a:rPr lang="zh-TW" dirty="0">
                <a:solidFill>
                  <a:schemeClr val="dk1"/>
                </a:solidFill>
              </a:rPr>
              <a:t>康仕仲</a:t>
            </a:r>
            <a:endParaRPr lang="en-US" altLang="zh-TW" dirty="0">
              <a:solidFill>
                <a:schemeClr val="dk1"/>
              </a:solidFill>
            </a:endParaRPr>
          </a:p>
          <a:p>
            <a:pPr lvl="0" algn="ctr"/>
            <a:r>
              <a:rPr lang="en" altLang="zh-TW" sz="1200" dirty="0">
                <a:solidFill>
                  <a:schemeClr val="dk1"/>
                </a:solidFill>
              </a:rPr>
              <a:t>Shih-Chung Jessy Kang</a:t>
            </a:r>
          </a:p>
        </p:txBody>
      </p:sp>
      <p:sp>
        <p:nvSpPr>
          <p:cNvPr id="201" name="Shape 201"/>
          <p:cNvSpPr txBox="1"/>
          <p:nvPr/>
        </p:nvSpPr>
        <p:spPr>
          <a:xfrm>
            <a:off x="6080812" y="1565550"/>
            <a:ext cx="466200" cy="867000"/>
          </a:xfrm>
          <a:prstGeom prst="rect">
            <a:avLst/>
          </a:prstGeom>
          <a:noFill/>
          <a:ln>
            <a:noFill/>
          </a:ln>
        </p:spPr>
        <p:txBody>
          <a:bodyPr lIns="91425" tIns="91425" rIns="91425" bIns="91425" anchor="ctr" anchorCtr="0">
            <a:noAutofit/>
          </a:bodyPr>
          <a:lstStyle/>
          <a:p>
            <a:pPr lvl="0" algn="ctr" rtl="0">
              <a:spcBef>
                <a:spcPts val="0"/>
              </a:spcBef>
              <a:buNone/>
            </a:pPr>
            <a:r>
              <a:rPr lang="zh-TW" sz="3000">
                <a:solidFill>
                  <a:schemeClr val="dk1"/>
                </a:solidFill>
              </a:rPr>
              <a:t>×</a:t>
            </a:r>
          </a:p>
        </p:txBody>
      </p:sp>
      <p:pic>
        <p:nvPicPr>
          <p:cNvPr id="12" name="圖片 11" descr="一張含有 室內, 桌, 相片, 坐 的圖片&#10;&#10;自動產生的描述">
            <a:extLst>
              <a:ext uri="{FF2B5EF4-FFF2-40B4-BE49-F238E27FC236}">
                <a16:creationId xmlns:a16="http://schemas.microsoft.com/office/drawing/2014/main" id="{4D3E6916-F662-B348-B9CB-432CA34CBEC7}"/>
              </a:ext>
            </a:extLst>
          </p:cNvPr>
          <p:cNvPicPr>
            <a:picLocks noChangeAspect="1"/>
          </p:cNvPicPr>
          <p:nvPr/>
        </p:nvPicPr>
        <p:blipFill>
          <a:blip r:embed="rId5"/>
          <a:stretch>
            <a:fillRect/>
          </a:stretch>
        </p:blipFill>
        <p:spPr>
          <a:xfrm>
            <a:off x="7004104" y="83649"/>
            <a:ext cx="1260829" cy="901749"/>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5" name="圖片 4" descr="一張含有 室內, 桌, 相片, 坐 的圖片&#10;&#10;自動產生的描述">
            <a:extLst>
              <a:ext uri="{FF2B5EF4-FFF2-40B4-BE49-F238E27FC236}">
                <a16:creationId xmlns:a16="http://schemas.microsoft.com/office/drawing/2014/main" id="{577E4E5F-7EE4-2648-88B9-E7F8426735B1}"/>
              </a:ext>
            </a:extLst>
          </p:cNvPr>
          <p:cNvPicPr>
            <a:picLocks noChangeAspect="1"/>
          </p:cNvPicPr>
          <p:nvPr/>
        </p:nvPicPr>
        <p:blipFill>
          <a:blip r:embed="rId3"/>
          <a:stretch>
            <a:fillRect/>
          </a:stretch>
        </p:blipFill>
        <p:spPr>
          <a:xfrm>
            <a:off x="7004104" y="83649"/>
            <a:ext cx="1260829" cy="901749"/>
          </a:xfrm>
          <a:prstGeom prst="rect">
            <a:avLst/>
          </a:prstGeom>
        </p:spPr>
      </p:pic>
      <p:sp>
        <p:nvSpPr>
          <p:cNvPr id="207" name="Shape 207"/>
          <p:cNvSpPr txBox="1">
            <a:spLocks noGrp="1"/>
          </p:cNvSpPr>
          <p:nvPr>
            <p:ph type="title"/>
          </p:nvPr>
        </p:nvSpPr>
        <p:spPr>
          <a:xfrm>
            <a:off x="40405" y="0"/>
            <a:ext cx="8520600" cy="572700"/>
          </a:xfrm>
          <a:prstGeom prst="rect">
            <a:avLst/>
          </a:prstGeom>
        </p:spPr>
        <p:txBody>
          <a:bodyPr lIns="91425" tIns="91425" rIns="91425" bIns="91425" anchor="t" anchorCtr="0">
            <a:noAutofit/>
          </a:bodyPr>
          <a:lstStyle/>
          <a:p>
            <a:r>
              <a:rPr lang="en-US" altLang="zh-TW" sz="2100" dirty="0"/>
              <a:t>X-Type Case: Elderly Shopping × Mobile Intelligence</a:t>
            </a:r>
            <a:endParaRPr lang="zh-TW" sz="2100" dirty="0"/>
          </a:p>
        </p:txBody>
      </p:sp>
      <p:graphicFrame>
        <p:nvGraphicFramePr>
          <p:cNvPr id="206" name="Shape 206"/>
          <p:cNvGraphicFramePr/>
          <p:nvPr>
            <p:extLst>
              <p:ext uri="{D42A27DB-BD31-4B8C-83A1-F6EECF244321}">
                <p14:modId xmlns:p14="http://schemas.microsoft.com/office/powerpoint/2010/main" val="497645938"/>
              </p:ext>
            </p:extLst>
          </p:nvPr>
        </p:nvGraphicFramePr>
        <p:xfrm>
          <a:off x="592520" y="440295"/>
          <a:ext cx="7751226" cy="4693680"/>
        </p:xfrm>
        <a:graphic>
          <a:graphicData uri="http://schemas.openxmlformats.org/drawingml/2006/table">
            <a:tbl>
              <a:tblPr>
                <a:noFill/>
                <a:tableStyleId>{1EFEC01E-2D06-4D55-8859-9CD8C38E0D79}</a:tableStyleId>
              </a:tblPr>
              <a:tblGrid>
                <a:gridCol w="813087">
                  <a:extLst>
                    <a:ext uri="{9D8B030D-6E8A-4147-A177-3AD203B41FA5}">
                      <a16:colId xmlns:a16="http://schemas.microsoft.com/office/drawing/2014/main" val="20000"/>
                    </a:ext>
                  </a:extLst>
                </a:gridCol>
                <a:gridCol w="2019914">
                  <a:extLst>
                    <a:ext uri="{9D8B030D-6E8A-4147-A177-3AD203B41FA5}">
                      <a16:colId xmlns:a16="http://schemas.microsoft.com/office/drawing/2014/main" val="20001"/>
                    </a:ext>
                  </a:extLst>
                </a:gridCol>
                <a:gridCol w="999525">
                  <a:extLst>
                    <a:ext uri="{9D8B030D-6E8A-4147-A177-3AD203B41FA5}">
                      <a16:colId xmlns:a16="http://schemas.microsoft.com/office/drawing/2014/main" val="20002"/>
                    </a:ext>
                  </a:extLst>
                </a:gridCol>
                <a:gridCol w="774825">
                  <a:extLst>
                    <a:ext uri="{9D8B030D-6E8A-4147-A177-3AD203B41FA5}">
                      <a16:colId xmlns:a16="http://schemas.microsoft.com/office/drawing/2014/main" val="20003"/>
                    </a:ext>
                  </a:extLst>
                </a:gridCol>
                <a:gridCol w="2135500">
                  <a:extLst>
                    <a:ext uri="{9D8B030D-6E8A-4147-A177-3AD203B41FA5}">
                      <a16:colId xmlns:a16="http://schemas.microsoft.com/office/drawing/2014/main" val="20004"/>
                    </a:ext>
                  </a:extLst>
                </a:gridCol>
                <a:gridCol w="1008375">
                  <a:extLst>
                    <a:ext uri="{9D8B030D-6E8A-4147-A177-3AD203B41FA5}">
                      <a16:colId xmlns:a16="http://schemas.microsoft.com/office/drawing/2014/main" val="20005"/>
                    </a:ext>
                  </a:extLst>
                </a:gridCol>
              </a:tblGrid>
              <a:tr h="396200">
                <a:tc gridSpan="3">
                  <a:txBody>
                    <a:bodyPr/>
                    <a:lstStyle/>
                    <a:p>
                      <a:pPr lvl="0" algn="ctr" rtl="0">
                        <a:spcBef>
                          <a:spcPts val="0"/>
                        </a:spcBef>
                        <a:buNone/>
                      </a:pPr>
                      <a:r>
                        <a:rPr lang="zh-TW" b="0" i="0" dirty="0">
                          <a:latin typeface="PingFang TC Thin" panose="020B0200000000000000" pitchFamily="34" charset="-120"/>
                          <a:ea typeface="PingFang TC Thin" panose="020B0200000000000000" pitchFamily="34" charset="-120"/>
                        </a:rPr>
                        <a:t>Day 1  104/08/26 (</a:t>
                      </a:r>
                      <a:r>
                        <a:rPr lang="en-US" altLang="zh-TW" b="0" i="0" dirty="0">
                          <a:latin typeface="PingFang TC Thin" panose="020B0200000000000000" pitchFamily="34" charset="-120"/>
                          <a:ea typeface="PingFang TC Thin" panose="020B0200000000000000" pitchFamily="34" charset="-120"/>
                        </a:rPr>
                        <a:t>Saturday</a:t>
                      </a:r>
                      <a:r>
                        <a:rPr lang="zh-TW" b="0" i="0" dirty="0">
                          <a:latin typeface="PingFang TC Thin" panose="020B0200000000000000" pitchFamily="34" charset="-120"/>
                          <a:ea typeface="PingFang TC Thin" panose="020B0200000000000000" pitchFamily="34" charset="-120"/>
                        </a:rPr>
                        <a:t>)</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tc gridSpan="3">
                  <a:txBody>
                    <a:bodyPr/>
                    <a:lstStyle/>
                    <a:p>
                      <a:pPr lvl="0" algn="ctr" rtl="0">
                        <a:spcBef>
                          <a:spcPts val="0"/>
                        </a:spcBef>
                        <a:buNone/>
                      </a:pPr>
                      <a:r>
                        <a:rPr lang="zh-TW" b="0" i="0" dirty="0">
                          <a:latin typeface="PingFang TC Thin" panose="020B0200000000000000" pitchFamily="34" charset="-120"/>
                          <a:ea typeface="PingFang TC Thin" panose="020B0200000000000000" pitchFamily="34" charset="-120"/>
                        </a:rPr>
                        <a:t>Day 2 </a:t>
                      </a:r>
                      <a:r>
                        <a:rPr lang="zh-TW" b="0" i="0" dirty="0">
                          <a:solidFill>
                            <a:schemeClr val="dk1"/>
                          </a:solidFill>
                          <a:latin typeface="PingFang TC Thin" panose="020B0200000000000000" pitchFamily="34" charset="-120"/>
                          <a:ea typeface="PingFang TC Thin" panose="020B0200000000000000" pitchFamily="34" charset="-120"/>
                        </a:rPr>
                        <a:t> 104/08/27 (</a:t>
                      </a:r>
                      <a:r>
                        <a:rPr lang="en-US" altLang="zh-TW" b="0" i="0" dirty="0">
                          <a:solidFill>
                            <a:schemeClr val="dk1"/>
                          </a:solidFill>
                          <a:latin typeface="PingFang TC Thin" panose="020B0200000000000000" pitchFamily="34" charset="-120"/>
                          <a:ea typeface="PingFang TC Thin" panose="020B0200000000000000" pitchFamily="34" charset="-120"/>
                        </a:rPr>
                        <a:t>Saturday</a:t>
                      </a:r>
                      <a:r>
                        <a:rPr lang="zh-TW" b="0" i="0" dirty="0">
                          <a:solidFill>
                            <a:schemeClr val="dk1"/>
                          </a:solidFill>
                          <a:latin typeface="PingFang TC Thin" panose="020B0200000000000000" pitchFamily="34" charset="-120"/>
                          <a:ea typeface="PingFang TC Thin" panose="020B0200000000000000" pitchFamily="34" charset="-120"/>
                        </a:rPr>
                        <a:t>)</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3962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08:30~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en-US" altLang="zh-TW" sz="1200" b="0" i="0" dirty="0">
                          <a:latin typeface="PingFang TC Thin" panose="020B0200000000000000" pitchFamily="34" charset="-120"/>
                          <a:ea typeface="PingFang TC Thin" panose="020B0200000000000000" pitchFamily="34" charset="-120"/>
                        </a:rPr>
                        <a:t>Registration/Introduction</a:t>
                      </a:r>
                      <a:endParaRPr lang="zh-TW"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en-US" altLang="zh-TW" b="0" i="0" dirty="0">
                          <a:latin typeface="PingFang TC Thin" panose="020B0200000000000000" pitchFamily="34" charset="-120"/>
                          <a:ea typeface="PingFang TC Thin" panose="020B0200000000000000" pitchFamily="34" charset="-120"/>
                        </a:rPr>
                        <a:t>Instructor</a:t>
                      </a:r>
                      <a:endParaRPr lang="zh-TW"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dirty="0">
                          <a:latin typeface="PingFang TC Thin" panose="020B0200000000000000" pitchFamily="34" charset="-120"/>
                          <a:ea typeface="PingFang TC Thin" panose="020B0200000000000000" pitchFamily="34" charset="-120"/>
                        </a:rPr>
                        <a:t>08:30~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en-US" altLang="zh-TW" sz="1200" b="0" i="0" dirty="0">
                          <a:latin typeface="PingFang TC Thin" panose="020B0200000000000000" pitchFamily="34" charset="-120"/>
                          <a:ea typeface="PingFang TC Thin" panose="020B0200000000000000" pitchFamily="34" charset="-120"/>
                        </a:rPr>
                        <a:t>Registration</a:t>
                      </a:r>
                      <a:endParaRPr lang="zh-TW"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en-US" altLang="zh-TW" b="0" i="0" dirty="0">
                          <a:latin typeface="PingFang TC Thin" panose="020B0200000000000000" pitchFamily="34" charset="-120"/>
                          <a:ea typeface="PingFang TC Thin" panose="020B0200000000000000" pitchFamily="34" charset="-120"/>
                        </a:rPr>
                        <a:t>Instructor</a:t>
                      </a:r>
                      <a:endParaRPr lang="zh-TW"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1"/>
                  </a:ext>
                </a:extLst>
              </a:tr>
              <a:tr h="381000">
                <a:tc>
                  <a:txBody>
                    <a:bodyPr/>
                    <a:lstStyle/>
                    <a:p>
                      <a:pPr lvl="0" algn="ctr" rtl="0">
                        <a:spcBef>
                          <a:spcPts val="0"/>
                        </a:spcBef>
                        <a:buNone/>
                      </a:pPr>
                      <a:r>
                        <a:rPr lang="zh-TW" b="0" i="0" dirty="0">
                          <a:latin typeface="PingFang TC Thin" panose="020B0200000000000000" pitchFamily="34" charset="-120"/>
                          <a:ea typeface="PingFang TC Thin" panose="020B0200000000000000" pitchFamily="34" charset="-120"/>
                        </a:rPr>
                        <a:t>09:00~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en-US" altLang="zh-TW" sz="1200" b="0" i="0" dirty="0">
                          <a:solidFill>
                            <a:srgbClr val="45818E"/>
                          </a:solidFill>
                          <a:latin typeface="PingFang TC Thin" panose="020B0200000000000000" pitchFamily="34" charset="-120"/>
                          <a:ea typeface="PingFang TC Thin" panose="020B0200000000000000" pitchFamily="34" charset="-120"/>
                        </a:rPr>
                        <a:t>Topic Lecture I</a:t>
                      </a:r>
                    </a:p>
                    <a:p>
                      <a:pPr lvl="0" algn="ctr" rtl="0">
                        <a:spcBef>
                          <a:spcPts val="0"/>
                        </a:spcBef>
                        <a:buNone/>
                      </a:pPr>
                      <a:r>
                        <a:rPr lang="en-US" altLang="zh-TW" sz="1200" b="0" i="0" dirty="0">
                          <a:latin typeface="PingFang TC Thin" panose="020B0200000000000000" pitchFamily="34" charset="-120"/>
                          <a:ea typeface="PingFang TC Thin" panose="020B0200000000000000" pitchFamily="34" charset="-120"/>
                        </a:rPr>
                        <a:t>Understanding the Physical and Mental Changes in the Elderly.</a:t>
                      </a:r>
                      <a:endParaRPr lang="zh-TW"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毛慧芬</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09:00~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marL="0" marR="0" lvl="0" indent="0" algn="ctr" rtl="0">
                        <a:lnSpc>
                          <a:spcPct val="100000"/>
                        </a:lnSpc>
                        <a:spcBef>
                          <a:spcPts val="0"/>
                        </a:spcBef>
                        <a:spcAft>
                          <a:spcPts val="0"/>
                        </a:spcAft>
                        <a:buNone/>
                      </a:pPr>
                      <a:r>
                        <a:rPr lang="en-US" altLang="zh-TW" sz="1200" b="0" i="0" dirty="0">
                          <a:solidFill>
                            <a:srgbClr val="45818E"/>
                          </a:solidFill>
                          <a:latin typeface="PingFang TC Thin" panose="020B0200000000000000" pitchFamily="34" charset="-120"/>
                          <a:ea typeface="PingFang TC Thin" panose="020B0200000000000000" pitchFamily="34" charset="-120"/>
                        </a:rPr>
                        <a:t>Clarifying Needs</a:t>
                      </a:r>
                    </a:p>
                    <a:p>
                      <a:pPr marL="0" marR="0" lvl="0" indent="0" algn="ctr" rtl="0">
                        <a:lnSpc>
                          <a:spcPct val="100000"/>
                        </a:lnSpc>
                        <a:spcBef>
                          <a:spcPts val="0"/>
                        </a:spcBef>
                        <a:spcAft>
                          <a:spcPts val="0"/>
                        </a:spcAft>
                        <a:buNone/>
                      </a:pPr>
                      <a:r>
                        <a:rPr lang="en-US" altLang="zh-TW" sz="1200" b="0" i="0" dirty="0">
                          <a:latin typeface="PingFang TC Thin" panose="020B0200000000000000" pitchFamily="34" charset="-120"/>
                          <a:ea typeface="PingFang TC Thin" panose="020B0200000000000000" pitchFamily="34" charset="-120"/>
                        </a:rPr>
                        <a:t>Interview elderly on shopping experiences</a:t>
                      </a:r>
                    </a:p>
                    <a:p>
                      <a:pPr lvl="0" algn="ctr" rtl="0">
                        <a:spcBef>
                          <a:spcPts val="0"/>
                        </a:spcBef>
                        <a:buNone/>
                      </a:pPr>
                      <a:r>
                        <a:rPr lang="en-US" altLang="zh-TW" sz="1200" b="0" i="0" dirty="0">
                          <a:latin typeface="PingFang TC Thin" panose="020B0200000000000000" pitchFamily="34" charset="-120"/>
                          <a:ea typeface="PingFang TC Thin" panose="020B0200000000000000" pitchFamily="34" charset="-120"/>
                        </a:rPr>
                        <a:t>(Invited four seniors/elderly individuals).</a:t>
                      </a:r>
                      <a:endParaRPr lang="zh-TW"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2"/>
                  </a:ext>
                </a:extLst>
              </a:tr>
              <a:tr h="54874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09:30~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n-US" altLang="zh-TW" sz="1200" b="0" i="0" dirty="0">
                          <a:solidFill>
                            <a:srgbClr val="45818E"/>
                          </a:solidFill>
                          <a:latin typeface="PingFang TC Thin" panose="020B0200000000000000" pitchFamily="34" charset="-120"/>
                          <a:ea typeface="PingFang TC Thin" panose="020B0200000000000000" pitchFamily="34" charset="-120"/>
                        </a:rPr>
                        <a:t>Observation Experience</a:t>
                      </a:r>
                      <a:endParaRPr lang="zh-TW" sz="1200" b="0" i="0" dirty="0">
                        <a:solidFill>
                          <a:srgbClr val="45818E"/>
                        </a:solidFill>
                        <a:latin typeface="PingFang TC Thin" panose="020B0200000000000000" pitchFamily="34" charset="-120"/>
                        <a:ea typeface="PingFang TC Thin" panose="020B0200000000000000" pitchFamily="34" charset="-120"/>
                      </a:endParaRPr>
                    </a:p>
                    <a:p>
                      <a:pPr lvl="0" algn="ctr" rtl="0">
                        <a:spcBef>
                          <a:spcPts val="0"/>
                        </a:spcBef>
                        <a:buNone/>
                      </a:pPr>
                      <a:r>
                        <a:rPr lang="en-US" altLang="zh-TW" sz="1200" b="0" i="0" dirty="0">
                          <a:latin typeface="PingFang TC Thin" panose="020B0200000000000000" pitchFamily="34" charset="-120"/>
                          <a:ea typeface="PingFang TC Thin" panose="020B0200000000000000" pitchFamily="34" charset="-120"/>
                        </a:rPr>
                        <a:t>Aging Simulation and Store Interviews.</a:t>
                      </a:r>
                      <a:endParaRPr lang="zh-TW"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a:spcBef>
                          <a:spcPts val="0"/>
                        </a:spcBef>
                        <a:buNone/>
                      </a:pPr>
                      <a:r>
                        <a:rPr lang="zh-TW" b="0" i="0">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3"/>
                  </a:ext>
                </a:extLst>
              </a:tr>
              <a:tr h="3962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12:30~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en-US" altLang="zh-TW" sz="1200" b="0" i="0" dirty="0">
                          <a:latin typeface="PingFang TC Thin" panose="020B0200000000000000" pitchFamily="34" charset="-120"/>
                          <a:ea typeface="PingFang TC Thin" panose="020B0200000000000000" pitchFamily="34" charset="-120"/>
                        </a:rPr>
                        <a:t>Lunch</a:t>
                      </a:r>
                      <a:endParaRPr lang="zh-TW"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12:00~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en-US" altLang="zh-TW" sz="1200" b="0" i="0" dirty="0">
                          <a:latin typeface="PingFang TC Thin" panose="020B0200000000000000" pitchFamily="34" charset="-120"/>
                          <a:ea typeface="PingFang TC Thin" panose="020B0200000000000000" pitchFamily="34" charset="-120"/>
                        </a:rPr>
                        <a:t>Lunch</a:t>
                      </a:r>
                      <a:endParaRPr lang="zh-TW" altLang="zh-TW"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4"/>
                  </a:ext>
                </a:extLst>
              </a:tr>
              <a:tr h="524197">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13:30~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69850" algn="ctr" rtl="0">
                        <a:lnSpc>
                          <a:spcPct val="100000"/>
                        </a:lnSpc>
                        <a:spcBef>
                          <a:spcPts val="0"/>
                        </a:spcBef>
                        <a:spcAft>
                          <a:spcPts val="0"/>
                        </a:spcAft>
                        <a:buClr>
                          <a:srgbClr val="000000"/>
                        </a:buClr>
                        <a:buSzPct val="78571"/>
                        <a:buFont typeface="Arial"/>
                        <a:buNone/>
                      </a:pPr>
                      <a:r>
                        <a:rPr lang="en-US" altLang="zh-TW" sz="1200" b="0" i="0" dirty="0">
                          <a:solidFill>
                            <a:srgbClr val="45818E"/>
                          </a:solidFill>
                          <a:latin typeface="PingFang TC Thin" panose="020B0200000000000000" pitchFamily="34" charset="-120"/>
                          <a:ea typeface="PingFang TC Thin" panose="020B0200000000000000" pitchFamily="34" charset="-120"/>
                        </a:rPr>
                        <a:t>Topic Lecture II</a:t>
                      </a:r>
                    </a:p>
                    <a:p>
                      <a:pPr marL="0" marR="0" lvl="0" indent="-69850" algn="ctr" defTabSz="914400" rtl="0" eaLnBrk="1" fontAlgn="auto" latinLnBrk="0" hangingPunct="1">
                        <a:lnSpc>
                          <a:spcPct val="100000"/>
                        </a:lnSpc>
                        <a:spcBef>
                          <a:spcPts val="0"/>
                        </a:spcBef>
                        <a:spcAft>
                          <a:spcPts val="0"/>
                        </a:spcAft>
                        <a:buClr>
                          <a:srgbClr val="000000"/>
                        </a:buClr>
                        <a:buSzPct val="78571"/>
                        <a:buFont typeface="Arial"/>
                        <a:buNone/>
                        <a:tabLst/>
                        <a:defRPr/>
                      </a:pPr>
                      <a:r>
                        <a:rPr lang="en-US" altLang="zh-TW" sz="1200" b="0" i="0" dirty="0">
                          <a:latin typeface="PingFang TC Thin" panose="020B0200000000000000" pitchFamily="34" charset="-120"/>
                          <a:ea typeface="PingFang TC Thin" panose="020B0200000000000000" pitchFamily="34" charset="-120"/>
                        </a:rPr>
                        <a:t>Introduce elderly design cases.</a:t>
                      </a:r>
                      <a:endParaRPr lang="zh-TW"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13:00~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69850" algn="ctr" rtl="0">
                        <a:lnSpc>
                          <a:spcPct val="100000"/>
                        </a:lnSpc>
                        <a:spcBef>
                          <a:spcPts val="0"/>
                        </a:spcBef>
                        <a:spcAft>
                          <a:spcPts val="0"/>
                        </a:spcAft>
                        <a:buClr>
                          <a:srgbClr val="000000"/>
                        </a:buClr>
                        <a:buSzPct val="78571"/>
                        <a:buFont typeface="Arial"/>
                        <a:buNone/>
                      </a:pPr>
                      <a:r>
                        <a:rPr lang="en-US" altLang="zh-TW" sz="1200" b="0" i="0" dirty="0">
                          <a:solidFill>
                            <a:srgbClr val="45818E"/>
                          </a:solidFill>
                          <a:latin typeface="PingFang TC Thin" panose="020B0200000000000000" pitchFamily="34" charset="-120"/>
                          <a:ea typeface="PingFang TC Thin" panose="020B0200000000000000" pitchFamily="34" charset="-120"/>
                        </a:rPr>
                        <a:t>Design Development II</a:t>
                      </a:r>
                    </a:p>
                    <a:p>
                      <a:pPr marL="0" marR="0" lvl="0" indent="-69850" algn="ctr" rtl="0">
                        <a:lnSpc>
                          <a:spcPct val="100000"/>
                        </a:lnSpc>
                        <a:spcBef>
                          <a:spcPts val="0"/>
                        </a:spcBef>
                        <a:spcAft>
                          <a:spcPts val="0"/>
                        </a:spcAft>
                        <a:buClr>
                          <a:srgbClr val="000000"/>
                        </a:buClr>
                        <a:buSzPct val="78571"/>
                        <a:buFont typeface="Arial"/>
                        <a:buNone/>
                      </a:pPr>
                      <a:r>
                        <a:rPr lang="en-US" altLang="zh-TW" sz="1200" b="0" i="0" dirty="0">
                          <a:latin typeface="PingFang TC Thin" panose="020B0200000000000000" pitchFamily="34" charset="-120"/>
                          <a:ea typeface="PingFang TC Thin" panose="020B0200000000000000" pitchFamily="34" charset="-120"/>
                        </a:rPr>
                        <a:t>Elderly-friendly shopping solution</a:t>
                      </a:r>
                      <a:endParaRPr lang="zh-TW"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5"/>
                  </a:ext>
                </a:extLst>
              </a:tr>
              <a:tr h="3810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15:00~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n-US" altLang="zh-TW" sz="1200" b="0" i="0" dirty="0">
                          <a:solidFill>
                            <a:srgbClr val="45818E"/>
                          </a:solidFill>
                          <a:latin typeface="PingFang TC Thin" panose="020B0200000000000000" pitchFamily="34" charset="-120"/>
                          <a:ea typeface="PingFang TC Thin" panose="020B0200000000000000" pitchFamily="34" charset="-120"/>
                        </a:rPr>
                        <a:t>Design Development I</a:t>
                      </a:r>
                    </a:p>
                    <a:p>
                      <a:pPr marL="0" marR="0" lvl="0" indent="0" algn="ctr" rtl="0">
                        <a:lnSpc>
                          <a:spcPct val="100000"/>
                        </a:lnSpc>
                        <a:spcBef>
                          <a:spcPts val="0"/>
                        </a:spcBef>
                        <a:spcAft>
                          <a:spcPts val="0"/>
                        </a:spcAft>
                        <a:buNone/>
                      </a:pPr>
                      <a:r>
                        <a:rPr lang="en-US" altLang="zh-TW" sz="1200" b="0" i="0" dirty="0">
                          <a:latin typeface="PingFang TC Thin" panose="020B0200000000000000" pitchFamily="34" charset="-120"/>
                          <a:ea typeface="PingFang TC Thin" panose="020B0200000000000000" pitchFamily="34" charset="-120"/>
                        </a:rPr>
                        <a:t>Brainstorming on elderly shopping issues.</a:t>
                      </a:r>
                      <a:endParaRPr lang="zh-TW" altLang="en-US"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Clr>
                          <a:schemeClr val="dk1"/>
                        </a:buClr>
                        <a:buSzPct val="78571"/>
                        <a:buFont typeface="Arial"/>
                        <a:buNone/>
                      </a:pPr>
                      <a:r>
                        <a:rPr lang="zh-TW" b="0" i="0" dirty="0">
                          <a:solidFill>
                            <a:schemeClr val="dk1"/>
                          </a:solidFill>
                          <a:latin typeface="PingFang TC Thin" panose="020B0200000000000000" pitchFamily="34" charset="-120"/>
                          <a:ea typeface="PingFang TC Thin" panose="020B0200000000000000" pitchFamily="34" charset="-120"/>
                        </a:rPr>
                        <a:t>毛慧芬</a:t>
                      </a:r>
                      <a:br>
                        <a:rPr lang="zh-TW" b="0" i="0" dirty="0">
                          <a:solidFill>
                            <a:schemeClr val="dk1"/>
                          </a:solidFill>
                          <a:latin typeface="PingFang TC Thin" panose="020B0200000000000000" pitchFamily="34" charset="-120"/>
                          <a:ea typeface="PingFang TC Thin" panose="020B0200000000000000" pitchFamily="34" charset="-120"/>
                        </a:rPr>
                      </a:br>
                      <a:r>
                        <a:rPr lang="zh-TW" b="0" i="0" dirty="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15:30~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n-US" altLang="zh-TW" sz="1200" b="0" i="0" dirty="0">
                          <a:solidFill>
                            <a:srgbClr val="45818E"/>
                          </a:solidFill>
                          <a:latin typeface="PingFang TC Thin" panose="020B0200000000000000" pitchFamily="34" charset="-120"/>
                          <a:ea typeface="PingFang TC Thin" panose="020B0200000000000000" pitchFamily="34" charset="-120"/>
                        </a:rPr>
                        <a:t>Final Report</a:t>
                      </a:r>
                    </a:p>
                    <a:p>
                      <a:pPr marL="0" marR="0" lvl="0" indent="0" algn="ctr" rtl="0">
                        <a:lnSpc>
                          <a:spcPct val="100000"/>
                        </a:lnSpc>
                        <a:spcBef>
                          <a:spcPts val="0"/>
                        </a:spcBef>
                        <a:spcAft>
                          <a:spcPts val="0"/>
                        </a:spcAft>
                        <a:buNone/>
                      </a:pPr>
                      <a:r>
                        <a:rPr lang="en-US" altLang="zh-TW" sz="1200" b="0" i="0" dirty="0">
                          <a:latin typeface="PingFang TC Thin" panose="020B0200000000000000" pitchFamily="34" charset="-120"/>
                          <a:ea typeface="PingFang TC Thin" panose="020B0200000000000000" pitchFamily="34" charset="-120"/>
                        </a:rPr>
                        <a:t>Feedback from store managers and the elderly</a:t>
                      </a:r>
                      <a:endParaRPr lang="zh-TW"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6"/>
                  </a:ext>
                </a:extLst>
              </a:tr>
              <a:tr h="3962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17:00~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en-US" altLang="zh-TW" sz="1200" b="0" i="0" dirty="0">
                          <a:latin typeface="PingFang TC Thin" panose="020B0200000000000000" pitchFamily="34" charset="-120"/>
                          <a:ea typeface="PingFang TC Thin" panose="020B0200000000000000" pitchFamily="34" charset="-120"/>
                        </a:rPr>
                        <a:t>Conclusion</a:t>
                      </a:r>
                      <a:endParaRPr lang="zh-TW"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17:00~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en-US" altLang="zh-TW" sz="1200" b="0" i="0" dirty="0">
                          <a:latin typeface="PingFang TC Thin" panose="020B0200000000000000" pitchFamily="34" charset="-120"/>
                          <a:ea typeface="PingFang TC Thin" panose="020B0200000000000000" pitchFamily="34" charset="-120"/>
                        </a:rPr>
                        <a:t>Conclusion</a:t>
                      </a:r>
                      <a:endParaRPr lang="zh-TW"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4;p88">
            <a:extLst>
              <a:ext uri="{FF2B5EF4-FFF2-40B4-BE49-F238E27FC236}">
                <a16:creationId xmlns:a16="http://schemas.microsoft.com/office/drawing/2014/main" id="{CF5B0CD7-2599-0241-B20D-267EF4CF60FB}"/>
              </a:ext>
            </a:extLst>
          </p:cNvPr>
          <p:cNvSpPr txBox="1"/>
          <p:nvPr/>
        </p:nvSpPr>
        <p:spPr>
          <a:xfrm>
            <a:off x="580445" y="1481865"/>
            <a:ext cx="7983109" cy="2128028"/>
          </a:xfrm>
          <a:prstGeom prst="rect">
            <a:avLst/>
          </a:prstGeom>
          <a:noFill/>
          <a:ln>
            <a:noFill/>
          </a:ln>
        </p:spPr>
        <p:txBody>
          <a:bodyPr spcFirstLastPara="1" wrap="square" lIns="68569" tIns="34275" rIns="68569" bIns="34275" anchor="ctr" anchorCtr="0">
            <a:noAutofit/>
          </a:bodyPr>
          <a:lstStyle/>
          <a:p>
            <a:pPr marL="742950" indent="-742950">
              <a:buFont typeface="+mj-lt"/>
              <a:buAutoNum type="arabicPeriod"/>
            </a:pPr>
            <a:r>
              <a:rPr lang="en-US" altLang="zh-TW" sz="3600" dirty="0">
                <a:latin typeface="+mj-lt"/>
              </a:rPr>
              <a:t>What is interdisciplinary?</a:t>
            </a:r>
            <a:endParaRPr lang="en-US" altLang="zh-CN" sz="3600" dirty="0">
              <a:solidFill>
                <a:schemeClr val="tx1"/>
              </a:solidFill>
              <a:latin typeface="+mj-lt"/>
              <a:ea typeface="PingFang TC Light" panose="020B0300000000000000" pitchFamily="34" charset="-120"/>
            </a:endParaRPr>
          </a:p>
          <a:p>
            <a:pPr marL="742950" indent="-742950">
              <a:buFont typeface="+mj-lt"/>
              <a:buAutoNum type="arabicPeriod"/>
            </a:pPr>
            <a:r>
              <a:rPr lang="en-US" altLang="zh-TW" sz="3600" dirty="0"/>
              <a:t>What is interdisciplinary teaching?</a:t>
            </a:r>
            <a:endParaRPr lang="en-US" altLang="zh-CN" sz="8800" dirty="0">
              <a:solidFill>
                <a:schemeClr val="tx1"/>
              </a:solidFill>
              <a:latin typeface="PingFang TC Light" panose="020B0300000000000000" pitchFamily="34" charset="-120"/>
              <a:ea typeface="PingFang TC Light" panose="020B0300000000000000" pitchFamily="34" charset="-120"/>
            </a:endParaRPr>
          </a:p>
        </p:txBody>
      </p:sp>
    </p:spTree>
    <p:extLst>
      <p:ext uri="{BB962C8B-B14F-4D97-AF65-F5344CB8AC3E}">
        <p14:creationId xmlns:p14="http://schemas.microsoft.com/office/powerpoint/2010/main" val="145922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graphicFrame>
        <p:nvGraphicFramePr>
          <p:cNvPr id="7" name="Shape 206">
            <a:extLst>
              <a:ext uri="{FF2B5EF4-FFF2-40B4-BE49-F238E27FC236}">
                <a16:creationId xmlns:a16="http://schemas.microsoft.com/office/drawing/2014/main" id="{DB80E498-E79E-4781-B085-63654BD11014}"/>
              </a:ext>
            </a:extLst>
          </p:cNvPr>
          <p:cNvGraphicFramePr/>
          <p:nvPr>
            <p:extLst>
              <p:ext uri="{D42A27DB-BD31-4B8C-83A1-F6EECF244321}">
                <p14:modId xmlns:p14="http://schemas.microsoft.com/office/powerpoint/2010/main" val="2040245903"/>
              </p:ext>
            </p:extLst>
          </p:nvPr>
        </p:nvGraphicFramePr>
        <p:xfrm>
          <a:off x="620037" y="428779"/>
          <a:ext cx="7751226" cy="4693680"/>
        </p:xfrm>
        <a:graphic>
          <a:graphicData uri="http://schemas.openxmlformats.org/drawingml/2006/table">
            <a:tbl>
              <a:tblPr>
                <a:noFill/>
                <a:tableStyleId>{1EFEC01E-2D06-4D55-8859-9CD8C38E0D79}</a:tableStyleId>
              </a:tblPr>
              <a:tblGrid>
                <a:gridCol w="813087">
                  <a:extLst>
                    <a:ext uri="{9D8B030D-6E8A-4147-A177-3AD203B41FA5}">
                      <a16:colId xmlns:a16="http://schemas.microsoft.com/office/drawing/2014/main" val="20000"/>
                    </a:ext>
                  </a:extLst>
                </a:gridCol>
                <a:gridCol w="2019914">
                  <a:extLst>
                    <a:ext uri="{9D8B030D-6E8A-4147-A177-3AD203B41FA5}">
                      <a16:colId xmlns:a16="http://schemas.microsoft.com/office/drawing/2014/main" val="20001"/>
                    </a:ext>
                  </a:extLst>
                </a:gridCol>
                <a:gridCol w="999525">
                  <a:extLst>
                    <a:ext uri="{9D8B030D-6E8A-4147-A177-3AD203B41FA5}">
                      <a16:colId xmlns:a16="http://schemas.microsoft.com/office/drawing/2014/main" val="20002"/>
                    </a:ext>
                  </a:extLst>
                </a:gridCol>
                <a:gridCol w="774825">
                  <a:extLst>
                    <a:ext uri="{9D8B030D-6E8A-4147-A177-3AD203B41FA5}">
                      <a16:colId xmlns:a16="http://schemas.microsoft.com/office/drawing/2014/main" val="20003"/>
                    </a:ext>
                  </a:extLst>
                </a:gridCol>
                <a:gridCol w="2135500">
                  <a:extLst>
                    <a:ext uri="{9D8B030D-6E8A-4147-A177-3AD203B41FA5}">
                      <a16:colId xmlns:a16="http://schemas.microsoft.com/office/drawing/2014/main" val="20004"/>
                    </a:ext>
                  </a:extLst>
                </a:gridCol>
                <a:gridCol w="1008375">
                  <a:extLst>
                    <a:ext uri="{9D8B030D-6E8A-4147-A177-3AD203B41FA5}">
                      <a16:colId xmlns:a16="http://schemas.microsoft.com/office/drawing/2014/main" val="20005"/>
                    </a:ext>
                  </a:extLst>
                </a:gridCol>
              </a:tblGrid>
              <a:tr h="390289">
                <a:tc gridSpan="3">
                  <a:txBody>
                    <a:bodyPr/>
                    <a:lstStyle/>
                    <a:p>
                      <a:pPr lvl="0" algn="ctr" rtl="0">
                        <a:spcBef>
                          <a:spcPts val="0"/>
                        </a:spcBef>
                        <a:buNone/>
                      </a:pPr>
                      <a:r>
                        <a:rPr lang="zh-TW" b="0" i="0" dirty="0">
                          <a:latin typeface="PingFang TC Thin" panose="020B0200000000000000" pitchFamily="34" charset="-120"/>
                          <a:ea typeface="PingFang TC Thin" panose="020B0200000000000000" pitchFamily="34" charset="-120"/>
                        </a:rPr>
                        <a:t>Day 1  104/08/26 (</a:t>
                      </a:r>
                      <a:r>
                        <a:rPr lang="en-US" altLang="zh-TW" b="0" i="0" dirty="0">
                          <a:latin typeface="PingFang TC Thin" panose="020B0200000000000000" pitchFamily="34" charset="-120"/>
                          <a:ea typeface="PingFang TC Thin" panose="020B0200000000000000" pitchFamily="34" charset="-120"/>
                        </a:rPr>
                        <a:t>Saturday</a:t>
                      </a:r>
                      <a:r>
                        <a:rPr lang="zh-TW" b="0" i="0" dirty="0">
                          <a:latin typeface="PingFang TC Thin" panose="020B0200000000000000" pitchFamily="34" charset="-120"/>
                          <a:ea typeface="PingFang TC Thin" panose="020B0200000000000000" pitchFamily="34" charset="-120"/>
                        </a:rPr>
                        <a:t>)</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tc gridSpan="3">
                  <a:txBody>
                    <a:bodyPr/>
                    <a:lstStyle/>
                    <a:p>
                      <a:pPr lvl="0" algn="ctr" rtl="0">
                        <a:spcBef>
                          <a:spcPts val="0"/>
                        </a:spcBef>
                        <a:buNone/>
                      </a:pPr>
                      <a:r>
                        <a:rPr lang="zh-TW" b="0" i="0" dirty="0">
                          <a:latin typeface="PingFang TC Thin" panose="020B0200000000000000" pitchFamily="34" charset="-120"/>
                          <a:ea typeface="PingFang TC Thin" panose="020B0200000000000000" pitchFamily="34" charset="-120"/>
                        </a:rPr>
                        <a:t>Day 2 </a:t>
                      </a:r>
                      <a:r>
                        <a:rPr lang="zh-TW" b="0" i="0" dirty="0">
                          <a:solidFill>
                            <a:schemeClr val="dk1"/>
                          </a:solidFill>
                          <a:latin typeface="PingFang TC Thin" panose="020B0200000000000000" pitchFamily="34" charset="-120"/>
                          <a:ea typeface="PingFang TC Thin" panose="020B0200000000000000" pitchFamily="34" charset="-120"/>
                        </a:rPr>
                        <a:t> 104/08/27 (</a:t>
                      </a:r>
                      <a:r>
                        <a:rPr lang="en-US" altLang="zh-TW" b="0" i="0" dirty="0">
                          <a:latin typeface="PingFang TC Thin" panose="020B0200000000000000" pitchFamily="34" charset="-120"/>
                          <a:ea typeface="PingFang TC Thin" panose="020B0200000000000000" pitchFamily="34" charset="-120"/>
                        </a:rPr>
                        <a:t>Saturday</a:t>
                      </a:r>
                      <a:r>
                        <a:rPr lang="zh-TW" b="0" i="0" dirty="0">
                          <a:solidFill>
                            <a:schemeClr val="dk1"/>
                          </a:solidFill>
                          <a:latin typeface="PingFang TC Thin" panose="020B0200000000000000" pitchFamily="34" charset="-120"/>
                          <a:ea typeface="PingFang TC Thin" panose="020B0200000000000000" pitchFamily="34" charset="-120"/>
                        </a:rPr>
                        <a:t>)</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390289">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08:30~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en-US" altLang="zh-TW" sz="1200" b="0" i="0" dirty="0">
                          <a:latin typeface="PingFang TC Thin" panose="020B0200000000000000" pitchFamily="34" charset="-120"/>
                          <a:ea typeface="PingFang TC Thin" panose="020B0200000000000000" pitchFamily="34" charset="-120"/>
                        </a:rPr>
                        <a:t>Registration/Introduction</a:t>
                      </a:r>
                      <a:endParaRPr lang="zh-TW" altLang="zh-TW"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b="0" i="0" dirty="0">
                          <a:latin typeface="PingFang TC Thin" panose="020B0200000000000000" pitchFamily="34" charset="-120"/>
                          <a:ea typeface="PingFang TC Thin" panose="020B0200000000000000" pitchFamily="34" charset="-120"/>
                        </a:rPr>
                        <a:t>Instructor</a:t>
                      </a:r>
                      <a:endParaRPr lang="zh-TW" altLang="zh-TW"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08:30~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en-US" altLang="zh-TW" sz="1200" b="0" i="0" dirty="0">
                          <a:latin typeface="PingFang TC Thin" panose="020B0200000000000000" pitchFamily="34" charset="-120"/>
                          <a:ea typeface="PingFang TC Thin" panose="020B0200000000000000" pitchFamily="34" charset="-120"/>
                        </a:rPr>
                        <a:t>Registration</a:t>
                      </a:r>
                      <a:endParaRPr lang="zh-TW"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en-US" altLang="zh-TW" b="0" i="0" dirty="0">
                          <a:latin typeface="PingFang TC Thin" panose="020B0200000000000000" pitchFamily="34" charset="-120"/>
                          <a:ea typeface="PingFang TC Thin" panose="020B0200000000000000" pitchFamily="34" charset="-120"/>
                        </a:rPr>
                        <a:t>Instructor</a:t>
                      </a:r>
                      <a:endParaRPr lang="zh-TW" altLang="zh-TW"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1"/>
                  </a:ext>
                </a:extLst>
              </a:tr>
              <a:tr h="900707">
                <a:tc>
                  <a:txBody>
                    <a:bodyPr/>
                    <a:lstStyle/>
                    <a:p>
                      <a:pPr lvl="0" algn="ctr" rtl="0">
                        <a:spcBef>
                          <a:spcPts val="0"/>
                        </a:spcBef>
                        <a:buNone/>
                      </a:pPr>
                      <a:r>
                        <a:rPr lang="zh-TW" b="0" i="0" dirty="0">
                          <a:latin typeface="PingFang TC Thin" panose="020B0200000000000000" pitchFamily="34" charset="-120"/>
                          <a:ea typeface="PingFang TC Thin" panose="020B0200000000000000" pitchFamily="34" charset="-120"/>
                        </a:rPr>
                        <a:t>09:00~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en-US" altLang="zh-TW" sz="1200" b="0" i="0" dirty="0">
                          <a:solidFill>
                            <a:srgbClr val="45818E"/>
                          </a:solidFill>
                          <a:latin typeface="PingFang TC Thin" panose="020B0200000000000000" pitchFamily="34" charset="-120"/>
                          <a:ea typeface="PingFang TC Thin" panose="020B0200000000000000" pitchFamily="34" charset="-120"/>
                        </a:rPr>
                        <a:t>Topic Lecture I</a:t>
                      </a:r>
                    </a:p>
                    <a:p>
                      <a:pPr lvl="0" algn="ctr" rtl="0">
                        <a:spcBef>
                          <a:spcPts val="0"/>
                        </a:spcBef>
                        <a:buNone/>
                      </a:pPr>
                      <a:r>
                        <a:rPr lang="en-US" altLang="zh-TW" sz="1200" b="0" i="0" dirty="0">
                          <a:latin typeface="PingFang TC Thin" panose="020B0200000000000000" pitchFamily="34" charset="-120"/>
                          <a:ea typeface="PingFang TC Thin" panose="020B0200000000000000" pitchFamily="34" charset="-120"/>
                        </a:rPr>
                        <a:t>Understanding the Physical and Mental Changes in the Elderly.</a:t>
                      </a:r>
                      <a:endParaRPr lang="zh-TW"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毛慧芬</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09:00~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marL="0" marR="0" lvl="0" indent="0" algn="ctr" rtl="0">
                        <a:lnSpc>
                          <a:spcPct val="100000"/>
                        </a:lnSpc>
                        <a:spcBef>
                          <a:spcPts val="0"/>
                        </a:spcBef>
                        <a:spcAft>
                          <a:spcPts val="0"/>
                        </a:spcAft>
                        <a:buNone/>
                      </a:pPr>
                      <a:r>
                        <a:rPr lang="en-US" altLang="zh-TW" sz="1200" b="0" i="0" dirty="0">
                          <a:solidFill>
                            <a:srgbClr val="45818E"/>
                          </a:solidFill>
                          <a:latin typeface="PingFang TC Thin" panose="020B0200000000000000" pitchFamily="34" charset="-120"/>
                          <a:ea typeface="PingFang TC Thin" panose="020B0200000000000000" pitchFamily="34" charset="-120"/>
                        </a:rPr>
                        <a:t>Clarifying Needs</a:t>
                      </a:r>
                    </a:p>
                    <a:p>
                      <a:pPr marL="0" marR="0" lvl="0" indent="0" algn="ctr" rtl="0">
                        <a:lnSpc>
                          <a:spcPct val="100000"/>
                        </a:lnSpc>
                        <a:spcBef>
                          <a:spcPts val="0"/>
                        </a:spcBef>
                        <a:spcAft>
                          <a:spcPts val="0"/>
                        </a:spcAft>
                        <a:buNone/>
                      </a:pPr>
                      <a:r>
                        <a:rPr lang="en-US" altLang="zh-TW" sz="1200" b="0" i="0" dirty="0">
                          <a:latin typeface="PingFang TC Thin" panose="020B0200000000000000" pitchFamily="34" charset="-120"/>
                          <a:ea typeface="PingFang TC Thin" panose="020B0200000000000000" pitchFamily="34" charset="-120"/>
                        </a:rPr>
                        <a:t>Interview elderly on shopping experiences</a:t>
                      </a:r>
                    </a:p>
                    <a:p>
                      <a:pPr lvl="0" algn="ctr" rtl="0">
                        <a:spcBef>
                          <a:spcPts val="0"/>
                        </a:spcBef>
                        <a:buNone/>
                      </a:pPr>
                      <a:r>
                        <a:rPr lang="en-US" altLang="zh-TW" sz="1200" b="0" i="0" dirty="0">
                          <a:latin typeface="PingFang TC Thin" panose="020B0200000000000000" pitchFamily="34" charset="-120"/>
                          <a:ea typeface="PingFang TC Thin" panose="020B0200000000000000" pitchFamily="34" charset="-120"/>
                        </a:rPr>
                        <a:t>(Invited four seniors/elderly individuals).</a:t>
                      </a:r>
                      <a:endParaRPr lang="zh-TW"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tcPr>
                </a:tc>
                <a:tc rowSpan="2">
                  <a:txBody>
                    <a:bodyPr/>
                    <a:lstStyle/>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2"/>
                  </a:ext>
                </a:extLst>
              </a:tr>
              <a:tr h="720559">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09:30~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n-US" altLang="zh-TW" sz="1200" b="0" i="0" dirty="0">
                          <a:solidFill>
                            <a:srgbClr val="45818E"/>
                          </a:solidFill>
                          <a:latin typeface="PingFang TC Thin" panose="020B0200000000000000" pitchFamily="34" charset="-120"/>
                          <a:ea typeface="PingFang TC Thin" panose="020B0200000000000000" pitchFamily="34" charset="-120"/>
                        </a:rPr>
                        <a:t>Observation Experience</a:t>
                      </a:r>
                      <a:endParaRPr lang="zh-TW" sz="1200" b="0" i="0" dirty="0">
                        <a:solidFill>
                          <a:srgbClr val="45818E"/>
                        </a:solidFill>
                        <a:latin typeface="PingFang TC Thin" panose="020B0200000000000000" pitchFamily="34" charset="-120"/>
                        <a:ea typeface="PingFang TC Thin" panose="020B0200000000000000" pitchFamily="34" charset="-120"/>
                      </a:endParaRPr>
                    </a:p>
                    <a:p>
                      <a:pPr lvl="0" algn="ctr" rtl="0">
                        <a:spcBef>
                          <a:spcPts val="0"/>
                        </a:spcBef>
                        <a:buNone/>
                      </a:pPr>
                      <a:r>
                        <a:rPr lang="en-US" altLang="zh-TW" sz="1200" b="0" i="0" dirty="0">
                          <a:latin typeface="PingFang TC Thin" panose="020B0200000000000000" pitchFamily="34" charset="-120"/>
                          <a:ea typeface="PingFang TC Thin" panose="020B0200000000000000" pitchFamily="34" charset="-120"/>
                        </a:rPr>
                        <a:t>Aging Simulation and Store Interviews.</a:t>
                      </a:r>
                      <a:endParaRPr lang="zh-TW"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a:spcBef>
                          <a:spcPts val="0"/>
                        </a:spcBef>
                        <a:buNone/>
                      </a:pPr>
                      <a:r>
                        <a:rPr lang="zh-TW" b="0" i="0" dirty="0">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dirty="0">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tc vMerge="1">
                  <a:txBody>
                    <a:bodyPr/>
                    <a:lstStyle/>
                    <a:p>
                      <a:endParaRPr lang="zh-TW" dirty="0"/>
                    </a:p>
                  </a:txBody>
                  <a:tcPr/>
                </a:tc>
                <a:tc vMerge="1">
                  <a:txBody>
                    <a:bodyPr/>
                    <a:lstStyle/>
                    <a:p>
                      <a:endParaRPr lang="zh-TW"/>
                    </a:p>
                  </a:txBody>
                  <a:tcPr/>
                </a:tc>
                <a:extLst>
                  <a:ext uri="{0D108BD9-81ED-4DB2-BD59-A6C34878D82A}">
                    <a16:rowId xmlns:a16="http://schemas.microsoft.com/office/drawing/2014/main" val="10003"/>
                  </a:ext>
                </a:extLst>
              </a:tr>
              <a:tr h="390289">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12:30~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en-US" altLang="zh-TW" sz="1200" b="0" i="0" dirty="0">
                          <a:latin typeface="PingFang TC Thin" panose="020B0200000000000000" pitchFamily="34" charset="-120"/>
                          <a:ea typeface="PingFang TC Thin" panose="020B0200000000000000" pitchFamily="34" charset="-120"/>
                        </a:rPr>
                        <a:t>Lunch</a:t>
                      </a:r>
                      <a:endParaRPr lang="zh-TW"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12:00~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en-US" altLang="zh-TW" sz="1200" b="0" i="0" dirty="0">
                          <a:latin typeface="PingFang TC Thin" panose="020B0200000000000000" pitchFamily="34" charset="-120"/>
                          <a:ea typeface="PingFang TC Thin" panose="020B0200000000000000" pitchFamily="34" charset="-120"/>
                        </a:rPr>
                        <a:t>Lunch</a:t>
                      </a:r>
                      <a:endParaRPr lang="zh-TW" altLang="zh-TW"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4"/>
                  </a:ext>
                </a:extLst>
              </a:tr>
              <a:tr h="73095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13:30~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69850" algn="ctr" rtl="0">
                        <a:lnSpc>
                          <a:spcPct val="100000"/>
                        </a:lnSpc>
                        <a:spcBef>
                          <a:spcPts val="0"/>
                        </a:spcBef>
                        <a:spcAft>
                          <a:spcPts val="0"/>
                        </a:spcAft>
                        <a:buClr>
                          <a:srgbClr val="000000"/>
                        </a:buClr>
                        <a:buSzPct val="78571"/>
                        <a:buFont typeface="Arial"/>
                        <a:buNone/>
                      </a:pPr>
                      <a:r>
                        <a:rPr lang="en-US" altLang="zh-TW" sz="1200" b="0" i="0" dirty="0">
                          <a:solidFill>
                            <a:srgbClr val="45818E"/>
                          </a:solidFill>
                          <a:latin typeface="PingFang TC Thin" panose="020B0200000000000000" pitchFamily="34" charset="-120"/>
                          <a:ea typeface="PingFang TC Thin" panose="020B0200000000000000" pitchFamily="34" charset="-120"/>
                        </a:rPr>
                        <a:t>Topic Lecture II</a:t>
                      </a:r>
                    </a:p>
                    <a:p>
                      <a:pPr marL="0" marR="0" lvl="0" indent="-69850" algn="ctr" defTabSz="914400" rtl="0" eaLnBrk="1" fontAlgn="auto" latinLnBrk="0" hangingPunct="1">
                        <a:lnSpc>
                          <a:spcPct val="100000"/>
                        </a:lnSpc>
                        <a:spcBef>
                          <a:spcPts val="0"/>
                        </a:spcBef>
                        <a:spcAft>
                          <a:spcPts val="0"/>
                        </a:spcAft>
                        <a:buClr>
                          <a:srgbClr val="000000"/>
                        </a:buClr>
                        <a:buSzPct val="78571"/>
                        <a:buFont typeface="Arial"/>
                        <a:buNone/>
                        <a:tabLst/>
                        <a:defRPr/>
                      </a:pPr>
                      <a:r>
                        <a:rPr lang="en-US" altLang="zh-TW" sz="1200" b="0" i="0" dirty="0">
                          <a:latin typeface="PingFang TC Thin" panose="020B0200000000000000" pitchFamily="34" charset="-120"/>
                          <a:ea typeface="PingFang TC Thin" panose="020B0200000000000000" pitchFamily="34" charset="-120"/>
                        </a:rPr>
                        <a:t>Introduce elderly design cases.</a:t>
                      </a:r>
                      <a:endParaRPr lang="zh-TW"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13:00~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69850" algn="ctr" rtl="0">
                        <a:lnSpc>
                          <a:spcPct val="100000"/>
                        </a:lnSpc>
                        <a:spcBef>
                          <a:spcPts val="0"/>
                        </a:spcBef>
                        <a:spcAft>
                          <a:spcPts val="0"/>
                        </a:spcAft>
                        <a:buClr>
                          <a:srgbClr val="000000"/>
                        </a:buClr>
                        <a:buSzPct val="78571"/>
                        <a:buFont typeface="Arial"/>
                        <a:buNone/>
                      </a:pPr>
                      <a:r>
                        <a:rPr lang="en-US" altLang="zh-TW" sz="1200" b="0" i="0" dirty="0">
                          <a:solidFill>
                            <a:srgbClr val="45818E"/>
                          </a:solidFill>
                          <a:latin typeface="PingFang TC Thin" panose="020B0200000000000000" pitchFamily="34" charset="-120"/>
                          <a:ea typeface="PingFang TC Thin" panose="020B0200000000000000" pitchFamily="34" charset="-120"/>
                        </a:rPr>
                        <a:t>Design Development II</a:t>
                      </a:r>
                    </a:p>
                    <a:p>
                      <a:pPr marL="0" marR="0" lvl="0" indent="-69850" algn="ctr" rtl="0">
                        <a:lnSpc>
                          <a:spcPct val="100000"/>
                        </a:lnSpc>
                        <a:spcBef>
                          <a:spcPts val="0"/>
                        </a:spcBef>
                        <a:spcAft>
                          <a:spcPts val="0"/>
                        </a:spcAft>
                        <a:buClr>
                          <a:srgbClr val="000000"/>
                        </a:buClr>
                        <a:buSzPct val="78571"/>
                        <a:buFont typeface="Arial"/>
                        <a:buNone/>
                      </a:pPr>
                      <a:r>
                        <a:rPr lang="en-US" altLang="zh-TW" sz="1200" b="0" i="0" dirty="0">
                          <a:latin typeface="PingFang TC Thin" panose="020B0200000000000000" pitchFamily="34" charset="-120"/>
                          <a:ea typeface="PingFang TC Thin" panose="020B0200000000000000" pitchFamily="34" charset="-120"/>
                        </a:rPr>
                        <a:t>Elderly-friendly shopping solution</a:t>
                      </a:r>
                      <a:endParaRPr lang="zh-TW"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5"/>
                  </a:ext>
                </a:extLst>
              </a:tr>
              <a:tr h="720559">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15:00~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n-US" altLang="zh-TW" sz="1200" b="0" i="0" dirty="0">
                          <a:solidFill>
                            <a:srgbClr val="45818E"/>
                          </a:solidFill>
                          <a:latin typeface="PingFang TC Thin" panose="020B0200000000000000" pitchFamily="34" charset="-120"/>
                          <a:ea typeface="PingFang TC Thin" panose="020B0200000000000000" pitchFamily="34" charset="-120"/>
                        </a:rPr>
                        <a:t>Design Development I</a:t>
                      </a:r>
                    </a:p>
                    <a:p>
                      <a:pPr marL="0" marR="0" lvl="0" indent="0" algn="ctr" rtl="0">
                        <a:lnSpc>
                          <a:spcPct val="100000"/>
                        </a:lnSpc>
                        <a:spcBef>
                          <a:spcPts val="0"/>
                        </a:spcBef>
                        <a:spcAft>
                          <a:spcPts val="0"/>
                        </a:spcAft>
                        <a:buNone/>
                      </a:pPr>
                      <a:r>
                        <a:rPr lang="en-US" altLang="zh-TW" sz="1200" b="0" i="0" dirty="0">
                          <a:latin typeface="PingFang TC Thin" panose="020B0200000000000000" pitchFamily="34" charset="-120"/>
                          <a:ea typeface="PingFang TC Thin" panose="020B0200000000000000" pitchFamily="34" charset="-120"/>
                        </a:rPr>
                        <a:t>Brainstorming on elderly shopping issues.</a:t>
                      </a:r>
                      <a:endParaRPr lang="zh-TW" altLang="en-US"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Clr>
                          <a:schemeClr val="dk1"/>
                        </a:buClr>
                        <a:buSzPct val="78571"/>
                        <a:buFont typeface="Arial"/>
                        <a:buNone/>
                      </a:pPr>
                      <a:r>
                        <a:rPr lang="zh-TW" b="0" i="0" dirty="0">
                          <a:solidFill>
                            <a:schemeClr val="dk1"/>
                          </a:solidFill>
                          <a:latin typeface="PingFang TC Thin" panose="020B0200000000000000" pitchFamily="34" charset="-120"/>
                          <a:ea typeface="PingFang TC Thin" panose="020B0200000000000000" pitchFamily="34" charset="-120"/>
                        </a:rPr>
                        <a:t>毛慧芬</a:t>
                      </a:r>
                      <a:br>
                        <a:rPr lang="zh-TW" b="0" i="0" dirty="0">
                          <a:solidFill>
                            <a:schemeClr val="dk1"/>
                          </a:solidFill>
                          <a:latin typeface="PingFang TC Thin" panose="020B0200000000000000" pitchFamily="34" charset="-120"/>
                          <a:ea typeface="PingFang TC Thin" panose="020B0200000000000000" pitchFamily="34" charset="-120"/>
                        </a:rPr>
                      </a:br>
                      <a:r>
                        <a:rPr lang="zh-TW" b="0" i="0" dirty="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15:30~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n-US" altLang="zh-TW" sz="1200" b="0" i="0" dirty="0">
                          <a:solidFill>
                            <a:srgbClr val="45818E"/>
                          </a:solidFill>
                          <a:latin typeface="PingFang TC Thin" panose="020B0200000000000000" pitchFamily="34" charset="-120"/>
                          <a:ea typeface="PingFang TC Thin" panose="020B0200000000000000" pitchFamily="34" charset="-120"/>
                        </a:rPr>
                        <a:t>Final Report</a:t>
                      </a:r>
                    </a:p>
                    <a:p>
                      <a:pPr marL="0" marR="0" lvl="0" indent="0" algn="ctr" rtl="0">
                        <a:lnSpc>
                          <a:spcPct val="100000"/>
                        </a:lnSpc>
                        <a:spcBef>
                          <a:spcPts val="0"/>
                        </a:spcBef>
                        <a:spcAft>
                          <a:spcPts val="0"/>
                        </a:spcAft>
                        <a:buNone/>
                      </a:pPr>
                      <a:r>
                        <a:rPr lang="en-US" altLang="zh-TW" sz="1200" b="0" i="0" dirty="0">
                          <a:latin typeface="PingFang TC Thin" panose="020B0200000000000000" pitchFamily="34" charset="-120"/>
                          <a:ea typeface="PingFang TC Thin" panose="020B0200000000000000" pitchFamily="34" charset="-120"/>
                        </a:rPr>
                        <a:t>Feedback from store managers and the elderly</a:t>
                      </a:r>
                      <a:endParaRPr lang="zh-TW"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6"/>
                  </a:ext>
                </a:extLst>
              </a:tr>
              <a:tr h="390289">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17:00~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en-US" altLang="zh-TW" sz="1200" b="0" i="0" dirty="0">
                          <a:latin typeface="PingFang TC Thin" panose="020B0200000000000000" pitchFamily="34" charset="-120"/>
                          <a:ea typeface="PingFang TC Thin" panose="020B0200000000000000" pitchFamily="34" charset="-120"/>
                        </a:rPr>
                        <a:t>Conclusion</a:t>
                      </a:r>
                      <a:endParaRPr lang="zh-TW"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17:00~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en-US" altLang="zh-TW" sz="1200" b="0" i="0" dirty="0">
                          <a:latin typeface="PingFang TC Thin" panose="020B0200000000000000" pitchFamily="34" charset="-120"/>
                          <a:ea typeface="PingFang TC Thin" panose="020B0200000000000000" pitchFamily="34" charset="-120"/>
                        </a:rPr>
                        <a:t>Conclusion</a:t>
                      </a:r>
                      <a:endParaRPr lang="zh-TW"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215" name="Shape 215"/>
          <p:cNvSpPr/>
          <p:nvPr/>
        </p:nvSpPr>
        <p:spPr>
          <a:xfrm>
            <a:off x="1461731" y="1179241"/>
            <a:ext cx="2025102" cy="1668338"/>
          </a:xfrm>
          <a:prstGeom prst="rect">
            <a:avLst/>
          </a:prstGeom>
          <a:noFill/>
          <a:ln w="3810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6" name="圖片 5" descr="一張含有 室內, 桌, 相片, 坐 的圖片&#10;&#10;自動產生的描述">
            <a:extLst>
              <a:ext uri="{FF2B5EF4-FFF2-40B4-BE49-F238E27FC236}">
                <a16:creationId xmlns:a16="http://schemas.microsoft.com/office/drawing/2014/main" id="{4E7653FD-86EC-BB42-93B8-C596EB2AC8CC}"/>
              </a:ext>
            </a:extLst>
          </p:cNvPr>
          <p:cNvPicPr>
            <a:picLocks noChangeAspect="1"/>
          </p:cNvPicPr>
          <p:nvPr/>
        </p:nvPicPr>
        <p:blipFill>
          <a:blip r:embed="rId3"/>
          <a:stretch>
            <a:fillRect/>
          </a:stretch>
        </p:blipFill>
        <p:spPr>
          <a:xfrm>
            <a:off x="7004104" y="83649"/>
            <a:ext cx="1260829" cy="901749"/>
          </a:xfrm>
          <a:prstGeom prst="rect">
            <a:avLst/>
          </a:prstGeom>
        </p:spPr>
      </p:pic>
      <p:sp>
        <p:nvSpPr>
          <p:cNvPr id="4" name="Shape 207">
            <a:extLst>
              <a:ext uri="{FF2B5EF4-FFF2-40B4-BE49-F238E27FC236}">
                <a16:creationId xmlns:a16="http://schemas.microsoft.com/office/drawing/2014/main" id="{97D52071-D792-E852-BC56-283B1C347777}"/>
              </a:ext>
            </a:extLst>
          </p:cNvPr>
          <p:cNvSpPr txBox="1">
            <a:spLocks/>
          </p:cNvSpPr>
          <p:nvPr/>
        </p:nvSpPr>
        <p:spPr>
          <a:xfrm>
            <a:off x="40405" y="0"/>
            <a:ext cx="8520600" cy="5727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baseline="0">
                <a:solidFill>
                  <a:schemeClr val="dk1"/>
                </a:solidFill>
                <a:latin typeface="PingFang TC" panose="020B0400000000000000" pitchFamily="34" charset="-120"/>
                <a:ea typeface="PingFang TC" panose="020B0400000000000000" pitchFamily="34" charset="-120"/>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r>
              <a:rPr lang="en-US" altLang="zh-TW" sz="2100"/>
              <a:t>X-Type Case: Elderly Shopping × Mobile Intelligence</a:t>
            </a:r>
            <a:endParaRPr lang="zh-TW" sz="21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a:r>
              <a:rPr lang="en-US" altLang="zh-TW" sz="2300" dirty="0"/>
              <a:t>X-Type Case: </a:t>
            </a:r>
            <a:r>
              <a:rPr lang="en-US" altLang="zh-TW" sz="2400" dirty="0"/>
              <a:t>Elderly</a:t>
            </a:r>
            <a:r>
              <a:rPr lang="en-US" altLang="zh-TW" sz="2300" dirty="0"/>
              <a:t> Shopping × Mobile Intelligence</a:t>
            </a:r>
            <a:endParaRPr lang="zh-TW" sz="2300" dirty="0"/>
          </a:p>
        </p:txBody>
      </p:sp>
      <p:pic>
        <p:nvPicPr>
          <p:cNvPr id="223" name="Shape 22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649399" y="1142287"/>
            <a:ext cx="4288376" cy="2858925"/>
          </a:xfrm>
          <a:prstGeom prst="rect">
            <a:avLst/>
          </a:prstGeom>
          <a:noFill/>
          <a:ln>
            <a:noFill/>
          </a:ln>
        </p:spPr>
      </p:pic>
      <p:pic>
        <p:nvPicPr>
          <p:cNvPr id="224" name="Shape 22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23000" y="1153525"/>
            <a:ext cx="4288377" cy="2858927"/>
          </a:xfrm>
          <a:prstGeom prst="rect">
            <a:avLst/>
          </a:prstGeom>
          <a:noFill/>
          <a:ln>
            <a:noFill/>
          </a:ln>
        </p:spPr>
      </p:pic>
      <p:sp>
        <p:nvSpPr>
          <p:cNvPr id="225" name="Shape 225"/>
          <p:cNvSpPr txBox="1">
            <a:spLocks noGrp="1"/>
          </p:cNvSpPr>
          <p:nvPr>
            <p:ph type="body" idx="1"/>
          </p:nvPr>
        </p:nvSpPr>
        <p:spPr>
          <a:xfrm>
            <a:off x="0" y="4436100"/>
            <a:ext cx="9144000" cy="707400"/>
          </a:xfrm>
          <a:prstGeom prst="rect">
            <a:avLst/>
          </a:prstGeom>
          <a:solidFill>
            <a:srgbClr val="90AF9E"/>
          </a:solidFill>
        </p:spPr>
        <p:txBody>
          <a:bodyPr lIns="91425" tIns="91425" rIns="91425" bIns="91425" anchor="ctr" anchorCtr="0">
            <a:noAutofit/>
          </a:bodyPr>
          <a:lstStyle/>
          <a:p>
            <a:pPr>
              <a:buNone/>
            </a:pPr>
            <a:r>
              <a:rPr lang="en-US" altLang="zh-TW" sz="1400" dirty="0">
                <a:solidFill>
                  <a:srgbClr val="FFFFFF"/>
                </a:solidFill>
              </a:rPr>
              <a:t>Empathy: Theme-based instruction, teacher explained the physical and mental changes in the elderly, and the shopping behaviors of the elderly generation. By utilizing aging experience suits, it allowed younger students to better understand and care about the lives of the elderly.</a:t>
            </a:r>
            <a:endParaRPr lang="zh-TW" sz="1400" dirty="0">
              <a:solidFill>
                <a:srgbClr val="FFFFFF"/>
              </a:solidFill>
            </a:endParaRPr>
          </a:p>
        </p:txBody>
      </p:sp>
      <p:sp>
        <p:nvSpPr>
          <p:cNvPr id="226" name="Shape 226"/>
          <p:cNvSpPr txBox="1"/>
          <p:nvPr/>
        </p:nvSpPr>
        <p:spPr>
          <a:xfrm>
            <a:off x="1828800" y="4003819"/>
            <a:ext cx="7261375" cy="335952"/>
          </a:xfrm>
          <a:prstGeom prst="rect">
            <a:avLst/>
          </a:prstGeom>
          <a:noFill/>
          <a:ln>
            <a:noFill/>
          </a:ln>
        </p:spPr>
        <p:txBody>
          <a:bodyPr lIns="91425" tIns="91425" rIns="91425" bIns="91425" anchor="t" anchorCtr="0">
            <a:noAutofit/>
          </a:bodyPr>
          <a:lstStyle/>
          <a:p>
            <a:pPr lvl="0" algn="r"/>
            <a:r>
              <a:rPr lang="zh-TW" dirty="0">
                <a:latin typeface="PingFang TC Thin" panose="020B0200000000000000" pitchFamily="34" charset="-120"/>
                <a:ea typeface="PingFang TC Thin" panose="020B0200000000000000" pitchFamily="34" charset="-120"/>
              </a:rPr>
              <a:t>104.8.26 9:00 </a:t>
            </a:r>
            <a:r>
              <a:rPr lang="en-US" altLang="zh-TW" dirty="0">
                <a:latin typeface="PingFang TC Thin" panose="020B0200000000000000" pitchFamily="34" charset="-120"/>
                <a:ea typeface="PingFang TC Thin" panose="020B0200000000000000" pitchFamily="34" charset="-120"/>
              </a:rPr>
              <a:t>Taipei City Library </a:t>
            </a:r>
            <a:r>
              <a:rPr lang="en-US" altLang="zh-TW" dirty="0" err="1">
                <a:latin typeface="PingFang TC Thin" panose="020B0200000000000000" pitchFamily="34" charset="-120"/>
                <a:ea typeface="PingFang TC Thin" panose="020B0200000000000000" pitchFamily="34" charset="-120"/>
              </a:rPr>
              <a:t>Daan</a:t>
            </a:r>
            <a:r>
              <a:rPr lang="en-US" altLang="zh-TW" dirty="0">
                <a:latin typeface="PingFang TC Thin" panose="020B0200000000000000" pitchFamily="34" charset="-120"/>
                <a:ea typeface="PingFang TC Thin" panose="020B0200000000000000" pitchFamily="34" charset="-120"/>
              </a:rPr>
              <a:t> Branch (above the PX</a:t>
            </a:r>
            <a:r>
              <a:rPr lang="zh-TW" altLang="en-US" dirty="0">
                <a:latin typeface="PingFang TC Thin" panose="020B0200000000000000" pitchFamily="34" charset="-120"/>
                <a:ea typeface="PingFang TC Thin" panose="020B0200000000000000" pitchFamily="34" charset="-120"/>
              </a:rPr>
              <a:t> </a:t>
            </a:r>
            <a:r>
              <a:rPr lang="en-US" altLang="zh-TW" dirty="0">
                <a:latin typeface="PingFang TC Thin" panose="020B0200000000000000" pitchFamily="34" charset="-120"/>
                <a:ea typeface="PingFang TC Thin" panose="020B0200000000000000" pitchFamily="34" charset="-120"/>
              </a:rPr>
              <a:t>mart Liyuan Store).</a:t>
            </a:r>
            <a:endParaRPr lang="zh-TW" altLang="en-US" dirty="0">
              <a:latin typeface="PingFang TC Thin" panose="020B0200000000000000" pitchFamily="34" charset="-120"/>
              <a:ea typeface="PingFang TC Thin" panose="020B0200000000000000" pitchFamily="34" charset="-120"/>
            </a:endParaRPr>
          </a:p>
          <a:p>
            <a:pPr lvl="0" rtl="0">
              <a:spcBef>
                <a:spcPts val="0"/>
              </a:spcBef>
              <a:buNone/>
            </a:pPr>
            <a:endParaRPr dirty="0">
              <a:latin typeface="PingFang TC Thin" panose="020B0200000000000000" pitchFamily="34" charset="-120"/>
              <a:ea typeface="PingFang TC Thin" panose="020B0200000000000000" pitchFamily="34" charset="-120"/>
            </a:endParaRPr>
          </a:p>
        </p:txBody>
      </p:sp>
      <p:pic>
        <p:nvPicPr>
          <p:cNvPr id="8" name="圖片 7" descr="一張含有 室內, 桌, 相片, 坐 的圖片&#10;&#10;自動產生的描述">
            <a:extLst>
              <a:ext uri="{FF2B5EF4-FFF2-40B4-BE49-F238E27FC236}">
                <a16:creationId xmlns:a16="http://schemas.microsoft.com/office/drawing/2014/main" id="{13B5A38B-556D-9C41-85D4-F67C614F9A4D}"/>
              </a:ext>
            </a:extLst>
          </p:cNvPr>
          <p:cNvPicPr>
            <a:picLocks noChangeAspect="1"/>
          </p:cNvPicPr>
          <p:nvPr/>
        </p:nvPicPr>
        <p:blipFill>
          <a:blip r:embed="rId5"/>
          <a:stretch>
            <a:fillRect/>
          </a:stretch>
        </p:blipFill>
        <p:spPr>
          <a:xfrm>
            <a:off x="7004104" y="83649"/>
            <a:ext cx="1260829" cy="901749"/>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r>
              <a:rPr lang="en-US" altLang="zh-TW" sz="2400" dirty="0"/>
              <a:t>X-Type Case: Elderly Shopping × Mobile Intelligence</a:t>
            </a:r>
            <a:endParaRPr lang="zh-TW" altLang="zh-TW" sz="2400" dirty="0"/>
          </a:p>
        </p:txBody>
      </p:sp>
      <p:pic>
        <p:nvPicPr>
          <p:cNvPr id="233" name="Shape 233"/>
          <p:cNvPicPr preferRelativeResize="0"/>
          <p:nvPr/>
        </p:nvPicPr>
        <p:blipFill rotWithShape="1">
          <a:blip r:embed="rId3" cstate="screen">
            <a:alphaModFix/>
            <a:extLst>
              <a:ext uri="{28A0092B-C50C-407E-A947-70E740481C1C}">
                <a14:useLocalDpi xmlns:a14="http://schemas.microsoft.com/office/drawing/2010/main"/>
              </a:ext>
            </a:extLst>
          </a:blip>
          <a:srcRect t="174" b="1282"/>
          <a:stretch/>
        </p:blipFill>
        <p:spPr>
          <a:xfrm>
            <a:off x="262500" y="1145627"/>
            <a:ext cx="4271580" cy="2806263"/>
          </a:xfrm>
          <a:prstGeom prst="rect">
            <a:avLst/>
          </a:prstGeom>
          <a:noFill/>
          <a:ln>
            <a:noFill/>
          </a:ln>
        </p:spPr>
      </p:pic>
      <p:pic>
        <p:nvPicPr>
          <p:cNvPr id="234" name="Shape 234"/>
          <p:cNvPicPr preferRelativeResize="0"/>
          <p:nvPr/>
        </p:nvPicPr>
        <p:blipFill rotWithShape="1">
          <a:blip r:embed="rId4" cstate="screen">
            <a:alphaModFix/>
            <a:extLst>
              <a:ext uri="{28A0092B-C50C-407E-A947-70E740481C1C}">
                <a14:useLocalDpi xmlns:a14="http://schemas.microsoft.com/office/drawing/2010/main"/>
              </a:ext>
            </a:extLst>
          </a:blip>
          <a:srcRect b="1720"/>
          <a:stretch/>
        </p:blipFill>
        <p:spPr>
          <a:xfrm>
            <a:off x="4674774" y="1142437"/>
            <a:ext cx="4288370" cy="2809453"/>
          </a:xfrm>
          <a:prstGeom prst="rect">
            <a:avLst/>
          </a:prstGeom>
          <a:noFill/>
          <a:ln>
            <a:noFill/>
          </a:ln>
        </p:spPr>
      </p:pic>
      <p:sp>
        <p:nvSpPr>
          <p:cNvPr id="235" name="Shape 235"/>
          <p:cNvSpPr txBox="1">
            <a:spLocks noGrp="1"/>
          </p:cNvSpPr>
          <p:nvPr>
            <p:ph type="body" idx="1"/>
          </p:nvPr>
        </p:nvSpPr>
        <p:spPr>
          <a:xfrm>
            <a:off x="0" y="4436100"/>
            <a:ext cx="9144000" cy="707400"/>
          </a:xfrm>
          <a:prstGeom prst="rect">
            <a:avLst/>
          </a:prstGeom>
          <a:solidFill>
            <a:srgbClr val="90AF9E"/>
          </a:solidFill>
        </p:spPr>
        <p:txBody>
          <a:bodyPr lIns="91425" tIns="91425" rIns="91425" bIns="91425" anchor="ctr" anchorCtr="0">
            <a:noAutofit/>
          </a:bodyPr>
          <a:lstStyle/>
          <a:p>
            <a:pPr>
              <a:buNone/>
            </a:pPr>
            <a:r>
              <a:rPr lang="en-US" altLang="zh-TW" sz="1200" dirty="0">
                <a:solidFill>
                  <a:srgbClr val="FFFFFF"/>
                </a:solidFill>
              </a:rPr>
              <a:t>Empathy: By utilizing observational experiences and wearing aging suits, participants entered the shopping store to complete tasks based on a shopping list. All items were to be purchased have been carefully designed by teachers to let participants experience the physical and emotional challenges faced by the elderly, understanding their difficulties.</a:t>
            </a:r>
            <a:endParaRPr lang="zh-TW" sz="1200" dirty="0">
              <a:solidFill>
                <a:srgbClr val="FFFFFF"/>
              </a:solidFill>
            </a:endParaRPr>
          </a:p>
        </p:txBody>
      </p:sp>
      <p:sp>
        <p:nvSpPr>
          <p:cNvPr id="236" name="Shape 236"/>
          <p:cNvSpPr txBox="1"/>
          <p:nvPr/>
        </p:nvSpPr>
        <p:spPr>
          <a:xfrm>
            <a:off x="2305050" y="4011052"/>
            <a:ext cx="6766075" cy="283500"/>
          </a:xfrm>
          <a:prstGeom prst="rect">
            <a:avLst/>
          </a:prstGeom>
          <a:noFill/>
          <a:ln>
            <a:noFill/>
          </a:ln>
        </p:spPr>
        <p:txBody>
          <a:bodyPr lIns="91425" tIns="91425" rIns="91425" bIns="91425" anchor="t" anchorCtr="0">
            <a:noAutofit/>
          </a:bodyPr>
          <a:lstStyle/>
          <a:p>
            <a:pPr lvl="0" algn="r"/>
            <a:r>
              <a:rPr lang="zh-TW" dirty="0">
                <a:latin typeface="PingFang TC Thin" panose="020B0200000000000000" pitchFamily="34" charset="-120"/>
                <a:ea typeface="PingFang TC Thin" panose="020B0200000000000000" pitchFamily="34" charset="-120"/>
              </a:rPr>
              <a:t>104.8.26 9:30 </a:t>
            </a:r>
            <a:r>
              <a:rPr lang="en-US" altLang="zh-TW" dirty="0">
                <a:latin typeface="PingFang TC Thin" panose="020B0200000000000000" pitchFamily="34" charset="-120"/>
                <a:ea typeface="PingFang TC Thin" panose="020B0200000000000000" pitchFamily="34" charset="-120"/>
              </a:rPr>
              <a:t>PX</a:t>
            </a:r>
            <a:r>
              <a:rPr lang="zh-TW" altLang="en-US" dirty="0">
                <a:latin typeface="PingFang TC Thin" panose="020B0200000000000000" pitchFamily="34" charset="-120"/>
                <a:ea typeface="PingFang TC Thin" panose="020B0200000000000000" pitchFamily="34" charset="-120"/>
              </a:rPr>
              <a:t> </a:t>
            </a:r>
            <a:r>
              <a:rPr lang="en-US" altLang="zh-TW" dirty="0">
                <a:latin typeface="PingFang TC Thin" panose="020B0200000000000000" pitchFamily="34" charset="-120"/>
                <a:ea typeface="PingFang TC Thin" panose="020B0200000000000000" pitchFamily="34" charset="-120"/>
              </a:rPr>
              <a:t>mart Liyuan Store</a:t>
            </a:r>
            <a:endParaRPr lang="zh-TW" dirty="0">
              <a:latin typeface="PingFang TC Thin" panose="020B0200000000000000" pitchFamily="34" charset="-120"/>
              <a:ea typeface="PingFang TC Thin" panose="020B0200000000000000" pitchFamily="34" charset="-120"/>
            </a:endParaRPr>
          </a:p>
          <a:p>
            <a:pPr lvl="0" rtl="0">
              <a:spcBef>
                <a:spcPts val="0"/>
              </a:spcBef>
              <a:buNone/>
            </a:pPr>
            <a:endParaRPr dirty="0">
              <a:latin typeface="PingFang TC Thin" panose="020B0200000000000000" pitchFamily="34" charset="-120"/>
              <a:ea typeface="PingFang TC Thin" panose="020B0200000000000000" pitchFamily="34" charset="-120"/>
            </a:endParaRPr>
          </a:p>
        </p:txBody>
      </p:sp>
      <p:pic>
        <p:nvPicPr>
          <p:cNvPr id="8" name="圖片 7" descr="一張含有 室內, 桌, 相片, 坐 的圖片&#10;&#10;自動產生的描述">
            <a:extLst>
              <a:ext uri="{FF2B5EF4-FFF2-40B4-BE49-F238E27FC236}">
                <a16:creationId xmlns:a16="http://schemas.microsoft.com/office/drawing/2014/main" id="{60086CDA-4CC1-7340-8D91-D7325A209F02}"/>
              </a:ext>
            </a:extLst>
          </p:cNvPr>
          <p:cNvPicPr>
            <a:picLocks noChangeAspect="1"/>
          </p:cNvPicPr>
          <p:nvPr/>
        </p:nvPicPr>
        <p:blipFill>
          <a:blip r:embed="rId5"/>
          <a:stretch>
            <a:fillRect/>
          </a:stretch>
        </p:blipFill>
        <p:spPr>
          <a:xfrm>
            <a:off x="7004104" y="83649"/>
            <a:ext cx="1260829" cy="901749"/>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311699" y="368825"/>
            <a:ext cx="8832301" cy="572700"/>
          </a:xfrm>
          <a:prstGeom prst="rect">
            <a:avLst/>
          </a:prstGeom>
        </p:spPr>
        <p:txBody>
          <a:bodyPr lIns="91425" tIns="91425" rIns="91425" bIns="91425" anchor="t" anchorCtr="0">
            <a:noAutofit/>
          </a:bodyPr>
          <a:lstStyle/>
          <a:p>
            <a:r>
              <a:rPr lang="en-US" altLang="zh-TW" sz="2400" dirty="0"/>
              <a:t>X-Type Case: Elderly Shopping × Mobile Intelligence</a:t>
            </a:r>
            <a:endParaRPr lang="zh-TW" altLang="zh-TW" sz="2400" dirty="0"/>
          </a:p>
        </p:txBody>
      </p:sp>
      <p:pic>
        <p:nvPicPr>
          <p:cNvPr id="243" name="Shape 24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720023" y="1153525"/>
            <a:ext cx="4271570" cy="2847422"/>
          </a:xfrm>
          <a:prstGeom prst="rect">
            <a:avLst/>
          </a:prstGeom>
          <a:noFill/>
          <a:ln>
            <a:noFill/>
          </a:ln>
        </p:spPr>
      </p:pic>
      <p:pic>
        <p:nvPicPr>
          <p:cNvPr id="244" name="Shape 24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05295" y="1153512"/>
            <a:ext cx="4288333" cy="2858597"/>
          </a:xfrm>
          <a:prstGeom prst="rect">
            <a:avLst/>
          </a:prstGeom>
          <a:noFill/>
          <a:ln>
            <a:noFill/>
          </a:ln>
        </p:spPr>
      </p:pic>
      <p:sp>
        <p:nvSpPr>
          <p:cNvPr id="245" name="Shape 245"/>
          <p:cNvSpPr txBox="1">
            <a:spLocks noGrp="1"/>
          </p:cNvSpPr>
          <p:nvPr>
            <p:ph type="body" idx="1"/>
          </p:nvPr>
        </p:nvSpPr>
        <p:spPr>
          <a:xfrm>
            <a:off x="0" y="4436100"/>
            <a:ext cx="9144000" cy="707400"/>
          </a:xfrm>
          <a:prstGeom prst="rect">
            <a:avLst/>
          </a:prstGeom>
          <a:solidFill>
            <a:srgbClr val="90AF9E"/>
          </a:solidFill>
        </p:spPr>
        <p:txBody>
          <a:bodyPr lIns="91425" tIns="91425" rIns="91425" bIns="91425" anchor="ctr" anchorCtr="0">
            <a:noAutofit/>
          </a:bodyPr>
          <a:lstStyle/>
          <a:p>
            <a:pPr>
              <a:buNone/>
            </a:pPr>
            <a:r>
              <a:rPr lang="en-US" altLang="zh-TW" sz="1200" dirty="0">
                <a:solidFill>
                  <a:srgbClr val="FFFFFF"/>
                </a:solidFill>
              </a:rPr>
              <a:t>Empathy: Conducted interviews with store clerk. Through the experience sharing of store managers and senior staff, insights were gathered on the shopping habits and service needs of the elderly in the store. This broadened the perspective and </a:t>
            </a:r>
            <a:r>
              <a:rPr lang="en-US" altLang="zh-TW" sz="1200" dirty="0" err="1">
                <a:solidFill>
                  <a:srgbClr val="FFFFFF"/>
                </a:solidFill>
              </a:rPr>
              <a:t>serveed</a:t>
            </a:r>
            <a:r>
              <a:rPr lang="en-US" altLang="zh-TW" sz="1200" dirty="0">
                <a:solidFill>
                  <a:srgbClr val="FFFFFF"/>
                </a:solidFill>
              </a:rPr>
              <a:t> as a foundation for proposing age-friendly design solutions.</a:t>
            </a:r>
            <a:endParaRPr lang="zh-TW" sz="1200" dirty="0">
              <a:solidFill>
                <a:srgbClr val="FFFFFF"/>
              </a:solidFill>
            </a:endParaRPr>
          </a:p>
        </p:txBody>
      </p:sp>
      <p:sp>
        <p:nvSpPr>
          <p:cNvPr id="246" name="Shape 246"/>
          <p:cNvSpPr txBox="1"/>
          <p:nvPr/>
        </p:nvSpPr>
        <p:spPr>
          <a:xfrm>
            <a:off x="4325693" y="4038486"/>
            <a:ext cx="4665900" cy="283500"/>
          </a:xfrm>
          <a:prstGeom prst="rect">
            <a:avLst/>
          </a:prstGeom>
          <a:noFill/>
          <a:ln>
            <a:noFill/>
          </a:ln>
        </p:spPr>
        <p:txBody>
          <a:bodyPr lIns="91425" tIns="91425" rIns="91425" bIns="91425" anchor="t" anchorCtr="0">
            <a:noAutofit/>
          </a:bodyPr>
          <a:lstStyle/>
          <a:p>
            <a:pPr lvl="0" algn="r"/>
            <a:r>
              <a:rPr lang="zh-TW" dirty="0">
                <a:latin typeface="PingFang TC Thin" panose="020B0200000000000000" pitchFamily="34" charset="-120"/>
                <a:ea typeface="PingFang TC Thin" panose="020B0200000000000000" pitchFamily="34" charset="-120"/>
              </a:rPr>
              <a:t>104.8.26 10:00 </a:t>
            </a:r>
            <a:r>
              <a:rPr lang="en-US" altLang="zh-TW" dirty="0">
                <a:latin typeface="PingFang TC Thin" panose="020B0200000000000000" pitchFamily="34" charset="-120"/>
                <a:ea typeface="PingFang TC Thin" panose="020B0200000000000000" pitchFamily="34" charset="-120"/>
              </a:rPr>
              <a:t>PX</a:t>
            </a:r>
            <a:r>
              <a:rPr lang="zh-TW" altLang="en-US" dirty="0">
                <a:latin typeface="PingFang TC Thin" panose="020B0200000000000000" pitchFamily="34" charset="-120"/>
                <a:ea typeface="PingFang TC Thin" panose="020B0200000000000000" pitchFamily="34" charset="-120"/>
              </a:rPr>
              <a:t> </a:t>
            </a:r>
            <a:r>
              <a:rPr lang="en-US" altLang="zh-TW" dirty="0">
                <a:latin typeface="PingFang TC Thin" panose="020B0200000000000000" pitchFamily="34" charset="-120"/>
                <a:ea typeface="PingFang TC Thin" panose="020B0200000000000000" pitchFamily="34" charset="-120"/>
              </a:rPr>
              <a:t>mart Liyuan Store</a:t>
            </a:r>
            <a:endParaRPr dirty="0">
              <a:latin typeface="PingFang TC Thin" panose="020B0200000000000000" pitchFamily="34" charset="-120"/>
              <a:ea typeface="PingFang TC Thin" panose="020B0200000000000000" pitchFamily="34" charset="-120"/>
            </a:endParaRPr>
          </a:p>
        </p:txBody>
      </p:sp>
      <p:pic>
        <p:nvPicPr>
          <p:cNvPr id="8" name="圖片 7" descr="一張含有 室內, 桌, 相片, 坐 的圖片&#10;&#10;自動產生的描述">
            <a:extLst>
              <a:ext uri="{FF2B5EF4-FFF2-40B4-BE49-F238E27FC236}">
                <a16:creationId xmlns:a16="http://schemas.microsoft.com/office/drawing/2014/main" id="{2A30B895-0AC4-9C4B-BF26-AEDA46C1CAE4}"/>
              </a:ext>
            </a:extLst>
          </p:cNvPr>
          <p:cNvPicPr>
            <a:picLocks noChangeAspect="1"/>
          </p:cNvPicPr>
          <p:nvPr/>
        </p:nvPicPr>
        <p:blipFill>
          <a:blip r:embed="rId5"/>
          <a:stretch>
            <a:fillRect/>
          </a:stretch>
        </p:blipFill>
        <p:spPr>
          <a:xfrm>
            <a:off x="7004104" y="83649"/>
            <a:ext cx="1260829" cy="901749"/>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Shape 251"/>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r>
              <a:rPr lang="en-US" altLang="zh-TW" sz="2400" dirty="0"/>
              <a:t>X-Type Case: Elderly Shopping × Mobile Intelligence</a:t>
            </a:r>
            <a:endParaRPr lang="zh-TW" altLang="zh-TW" sz="2400" dirty="0"/>
          </a:p>
        </p:txBody>
      </p:sp>
      <p:pic>
        <p:nvPicPr>
          <p:cNvPr id="253" name="Shape 25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99952" y="1153525"/>
            <a:ext cx="4271582" cy="2847422"/>
          </a:xfrm>
          <a:prstGeom prst="rect">
            <a:avLst/>
          </a:prstGeom>
          <a:noFill/>
          <a:ln>
            <a:noFill/>
          </a:ln>
        </p:spPr>
      </p:pic>
      <p:pic>
        <p:nvPicPr>
          <p:cNvPr id="254" name="Shape 25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700215" y="1153525"/>
            <a:ext cx="4271607" cy="2847422"/>
          </a:xfrm>
          <a:prstGeom prst="rect">
            <a:avLst/>
          </a:prstGeom>
          <a:noFill/>
          <a:ln>
            <a:noFill/>
          </a:ln>
        </p:spPr>
      </p:pic>
      <p:sp>
        <p:nvSpPr>
          <p:cNvPr id="255" name="Shape 255"/>
          <p:cNvSpPr txBox="1">
            <a:spLocks noGrp="1"/>
          </p:cNvSpPr>
          <p:nvPr>
            <p:ph type="body" idx="1"/>
          </p:nvPr>
        </p:nvSpPr>
        <p:spPr>
          <a:xfrm>
            <a:off x="0" y="4436100"/>
            <a:ext cx="9144000" cy="707400"/>
          </a:xfrm>
          <a:prstGeom prst="rect">
            <a:avLst/>
          </a:prstGeom>
          <a:solidFill>
            <a:srgbClr val="90AF9E"/>
          </a:solidFill>
        </p:spPr>
        <p:txBody>
          <a:bodyPr lIns="91425" tIns="91425" rIns="91425" bIns="91425" anchor="ctr" anchorCtr="0">
            <a:noAutofit/>
          </a:bodyPr>
          <a:lstStyle/>
          <a:p>
            <a:pPr lvl="0">
              <a:buNone/>
            </a:pPr>
            <a:r>
              <a:rPr lang="en-US" altLang="zh-TW" sz="1400" dirty="0">
                <a:solidFill>
                  <a:srgbClr val="FFFFFF"/>
                </a:solidFill>
              </a:rPr>
              <a:t>Empathy: Group discussion - After shopping experiences and interviews, under the guidance of the teacher, students reflected on and summarized their experiential learning. Within the group, they shared and exchanged various perspectives observed from their respective professional backgrounds.</a:t>
            </a:r>
            <a:endParaRPr lang="zh-TW" sz="1400" dirty="0">
              <a:solidFill>
                <a:srgbClr val="FFFFFF"/>
              </a:solidFill>
            </a:endParaRPr>
          </a:p>
        </p:txBody>
      </p:sp>
      <p:sp>
        <p:nvSpPr>
          <p:cNvPr id="256" name="Shape 256"/>
          <p:cNvSpPr txBox="1"/>
          <p:nvPr/>
        </p:nvSpPr>
        <p:spPr>
          <a:xfrm>
            <a:off x="1600200" y="4029521"/>
            <a:ext cx="7489975" cy="435153"/>
          </a:xfrm>
          <a:prstGeom prst="rect">
            <a:avLst/>
          </a:prstGeom>
          <a:noFill/>
          <a:ln>
            <a:noFill/>
          </a:ln>
        </p:spPr>
        <p:txBody>
          <a:bodyPr lIns="91425" tIns="91425" rIns="91425" bIns="91425" anchor="t" anchorCtr="0">
            <a:noAutofit/>
          </a:bodyPr>
          <a:lstStyle/>
          <a:p>
            <a:pPr lvl="0" algn="r"/>
            <a:r>
              <a:rPr lang="zh-TW" dirty="0">
                <a:latin typeface="PingFang TC Thin" panose="020B0200000000000000" pitchFamily="34" charset="-120"/>
                <a:ea typeface="PingFang TC Thin" panose="020B0200000000000000" pitchFamily="34" charset="-120"/>
              </a:rPr>
              <a:t>104.8.26 11:00 </a:t>
            </a:r>
            <a:r>
              <a:rPr lang="en-US" altLang="zh-TW" dirty="0">
                <a:latin typeface="PingFang TC Thin" panose="020B0200000000000000" pitchFamily="34" charset="-120"/>
                <a:ea typeface="PingFang TC Thin" panose="020B0200000000000000" pitchFamily="34" charset="-120"/>
              </a:rPr>
              <a:t>Taipei City Library </a:t>
            </a:r>
            <a:r>
              <a:rPr lang="en-US" altLang="zh-TW" dirty="0" err="1">
                <a:latin typeface="PingFang TC Thin" panose="020B0200000000000000" pitchFamily="34" charset="-120"/>
                <a:ea typeface="PingFang TC Thin" panose="020B0200000000000000" pitchFamily="34" charset="-120"/>
              </a:rPr>
              <a:t>Daan</a:t>
            </a:r>
            <a:r>
              <a:rPr lang="en-US" altLang="zh-TW" dirty="0">
                <a:latin typeface="PingFang TC Thin" panose="020B0200000000000000" pitchFamily="34" charset="-120"/>
                <a:ea typeface="PingFang TC Thin" panose="020B0200000000000000" pitchFamily="34" charset="-120"/>
              </a:rPr>
              <a:t> Branch (above the PX</a:t>
            </a:r>
            <a:r>
              <a:rPr lang="zh-TW" altLang="en-US" dirty="0">
                <a:latin typeface="PingFang TC Thin" panose="020B0200000000000000" pitchFamily="34" charset="-120"/>
                <a:ea typeface="PingFang TC Thin" panose="020B0200000000000000" pitchFamily="34" charset="-120"/>
              </a:rPr>
              <a:t> </a:t>
            </a:r>
            <a:r>
              <a:rPr lang="en-US" altLang="zh-TW" dirty="0">
                <a:latin typeface="PingFang TC Thin" panose="020B0200000000000000" pitchFamily="34" charset="-120"/>
                <a:ea typeface="PingFang TC Thin" panose="020B0200000000000000" pitchFamily="34" charset="-120"/>
              </a:rPr>
              <a:t>mart Liyuan Store).</a:t>
            </a:r>
            <a:endParaRPr dirty="0">
              <a:latin typeface="PingFang TC Thin" panose="020B0200000000000000" pitchFamily="34" charset="-120"/>
              <a:ea typeface="PingFang TC Thin" panose="020B0200000000000000" pitchFamily="34" charset="-120"/>
            </a:endParaRPr>
          </a:p>
        </p:txBody>
      </p:sp>
      <p:pic>
        <p:nvPicPr>
          <p:cNvPr id="8" name="圖片 7" descr="一張含有 室內, 桌, 相片, 坐 的圖片&#10;&#10;自動產生的描述">
            <a:extLst>
              <a:ext uri="{FF2B5EF4-FFF2-40B4-BE49-F238E27FC236}">
                <a16:creationId xmlns:a16="http://schemas.microsoft.com/office/drawing/2014/main" id="{8B3DB1AF-A825-A84A-8CC2-D6A159D026F1}"/>
              </a:ext>
            </a:extLst>
          </p:cNvPr>
          <p:cNvPicPr>
            <a:picLocks noChangeAspect="1"/>
          </p:cNvPicPr>
          <p:nvPr/>
        </p:nvPicPr>
        <p:blipFill>
          <a:blip r:embed="rId5"/>
          <a:stretch>
            <a:fillRect/>
          </a:stretch>
        </p:blipFill>
        <p:spPr>
          <a:xfrm>
            <a:off x="7004104" y="83649"/>
            <a:ext cx="1260829" cy="901749"/>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graphicFrame>
        <p:nvGraphicFramePr>
          <p:cNvPr id="261" name="Shape 261"/>
          <p:cNvGraphicFramePr/>
          <p:nvPr>
            <p:extLst>
              <p:ext uri="{D42A27DB-BD31-4B8C-83A1-F6EECF244321}">
                <p14:modId xmlns:p14="http://schemas.microsoft.com/office/powerpoint/2010/main" val="2187402405"/>
              </p:ext>
            </p:extLst>
          </p:nvPr>
        </p:nvGraphicFramePr>
        <p:xfrm>
          <a:off x="614149" y="437632"/>
          <a:ext cx="7859363" cy="4693680"/>
        </p:xfrm>
        <a:graphic>
          <a:graphicData uri="http://schemas.openxmlformats.org/drawingml/2006/table">
            <a:tbl>
              <a:tblPr>
                <a:noFill/>
                <a:tableStyleId>{1EFEC01E-2D06-4D55-8859-9CD8C38E0D79}</a:tableStyleId>
              </a:tblPr>
              <a:tblGrid>
                <a:gridCol w="772183">
                  <a:extLst>
                    <a:ext uri="{9D8B030D-6E8A-4147-A177-3AD203B41FA5}">
                      <a16:colId xmlns:a16="http://schemas.microsoft.com/office/drawing/2014/main" val="20000"/>
                    </a:ext>
                  </a:extLst>
                </a:gridCol>
                <a:gridCol w="2135239">
                  <a:extLst>
                    <a:ext uri="{9D8B030D-6E8A-4147-A177-3AD203B41FA5}">
                      <a16:colId xmlns:a16="http://schemas.microsoft.com/office/drawing/2014/main" val="20001"/>
                    </a:ext>
                  </a:extLst>
                </a:gridCol>
                <a:gridCol w="1006377">
                  <a:extLst>
                    <a:ext uri="{9D8B030D-6E8A-4147-A177-3AD203B41FA5}">
                      <a16:colId xmlns:a16="http://schemas.microsoft.com/office/drawing/2014/main" val="20002"/>
                    </a:ext>
                  </a:extLst>
                </a:gridCol>
                <a:gridCol w="780136">
                  <a:extLst>
                    <a:ext uri="{9D8B030D-6E8A-4147-A177-3AD203B41FA5}">
                      <a16:colId xmlns:a16="http://schemas.microsoft.com/office/drawing/2014/main" val="20003"/>
                    </a:ext>
                  </a:extLst>
                </a:gridCol>
                <a:gridCol w="2150139">
                  <a:extLst>
                    <a:ext uri="{9D8B030D-6E8A-4147-A177-3AD203B41FA5}">
                      <a16:colId xmlns:a16="http://schemas.microsoft.com/office/drawing/2014/main" val="20004"/>
                    </a:ext>
                  </a:extLst>
                </a:gridCol>
                <a:gridCol w="1015289">
                  <a:extLst>
                    <a:ext uri="{9D8B030D-6E8A-4147-A177-3AD203B41FA5}">
                      <a16:colId xmlns:a16="http://schemas.microsoft.com/office/drawing/2014/main" val="20005"/>
                    </a:ext>
                  </a:extLst>
                </a:gridCol>
              </a:tblGrid>
              <a:tr h="396200">
                <a:tc gridSpan="3">
                  <a:txBody>
                    <a:bodyPr/>
                    <a:lstStyle/>
                    <a:p>
                      <a:pPr lvl="0" algn="ctr" rtl="0">
                        <a:spcBef>
                          <a:spcPts val="0"/>
                        </a:spcBef>
                        <a:buNone/>
                      </a:pPr>
                      <a:r>
                        <a:rPr lang="zh-TW" b="0" i="0" dirty="0">
                          <a:latin typeface="PingFang TC Thin" panose="020B0200000000000000" pitchFamily="34" charset="-120"/>
                          <a:ea typeface="PingFang TC Thin" panose="020B0200000000000000" pitchFamily="34" charset="-120"/>
                        </a:rPr>
                        <a:t>Day 1 104/08/26 (</a:t>
                      </a:r>
                      <a:r>
                        <a:rPr lang="en-US" altLang="zh-TW" b="0" i="0" dirty="0">
                          <a:latin typeface="PingFang TC Thin" panose="020B0200000000000000" pitchFamily="34" charset="-120"/>
                          <a:ea typeface="PingFang TC Thin" panose="020B0200000000000000" pitchFamily="34" charset="-120"/>
                        </a:rPr>
                        <a:t>Saturday</a:t>
                      </a:r>
                      <a:r>
                        <a:rPr lang="zh-TW" b="0" i="0" dirty="0">
                          <a:latin typeface="PingFang TC Thin" panose="020B0200000000000000" pitchFamily="34" charset="-120"/>
                          <a:ea typeface="PingFang TC Thin" panose="020B0200000000000000" pitchFamily="34" charset="-120"/>
                        </a:rPr>
                        <a:t>)</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tc gridSpan="3">
                  <a:txBody>
                    <a:bodyPr/>
                    <a:lstStyle/>
                    <a:p>
                      <a:pPr lvl="0" algn="ctr" rtl="0">
                        <a:spcBef>
                          <a:spcPts val="0"/>
                        </a:spcBef>
                        <a:buNone/>
                      </a:pPr>
                      <a:r>
                        <a:rPr lang="zh-TW" b="0" i="0" dirty="0">
                          <a:latin typeface="PingFang TC Thin" panose="020B0200000000000000" pitchFamily="34" charset="-120"/>
                          <a:ea typeface="PingFang TC Thin" panose="020B0200000000000000" pitchFamily="34" charset="-120"/>
                        </a:rPr>
                        <a:t>Day 2 </a:t>
                      </a:r>
                      <a:r>
                        <a:rPr lang="zh-TW" b="0" i="0" dirty="0">
                          <a:solidFill>
                            <a:schemeClr val="dk1"/>
                          </a:solidFill>
                          <a:latin typeface="PingFang TC Thin" panose="020B0200000000000000" pitchFamily="34" charset="-120"/>
                          <a:ea typeface="PingFang TC Thin" panose="020B0200000000000000" pitchFamily="34" charset="-120"/>
                        </a:rPr>
                        <a:t>104/08/27 (</a:t>
                      </a:r>
                      <a:r>
                        <a:rPr lang="en-US" altLang="zh-TW" b="0" i="0" dirty="0">
                          <a:latin typeface="PingFang TC Thin" panose="020B0200000000000000" pitchFamily="34" charset="-120"/>
                          <a:ea typeface="PingFang TC Thin" panose="020B0200000000000000" pitchFamily="34" charset="-120"/>
                        </a:rPr>
                        <a:t>Saturday</a:t>
                      </a:r>
                      <a:r>
                        <a:rPr lang="zh-TW" b="0" i="0" dirty="0">
                          <a:solidFill>
                            <a:schemeClr val="dk1"/>
                          </a:solidFill>
                          <a:latin typeface="PingFang TC Thin" panose="020B0200000000000000" pitchFamily="34" charset="-120"/>
                          <a:ea typeface="PingFang TC Thin" panose="020B0200000000000000" pitchFamily="34" charset="-120"/>
                        </a:rPr>
                        <a:t>)</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3962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08:30~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Registration/Introduction</a:t>
                      </a:r>
                      <a:endParaRPr lang="zh-TW" altLang="zh-TW" sz="11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en-US" altLang="zh-TW" b="0" i="0" dirty="0">
                          <a:latin typeface="PingFang TC Thin" panose="020B0200000000000000" pitchFamily="34" charset="-120"/>
                          <a:ea typeface="PingFang TC Thin" panose="020B0200000000000000" pitchFamily="34" charset="-120"/>
                        </a:rPr>
                        <a:t>Instructor</a:t>
                      </a:r>
                      <a:endParaRPr lang="zh-TW" altLang="zh-TW"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dirty="0">
                          <a:latin typeface="PingFang TC Thin" panose="020B0200000000000000" pitchFamily="34" charset="-120"/>
                          <a:ea typeface="PingFang TC Thin" panose="020B0200000000000000" pitchFamily="34" charset="-120"/>
                        </a:rPr>
                        <a:t>08:30~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Registration</a:t>
                      </a:r>
                      <a:endParaRPr lang="zh-TW" sz="11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en-US" altLang="zh-TW" b="0" i="0" dirty="0">
                          <a:latin typeface="PingFang TC Thin" panose="020B0200000000000000" pitchFamily="34" charset="-120"/>
                          <a:ea typeface="PingFang TC Thin" panose="020B0200000000000000" pitchFamily="34" charset="-120"/>
                        </a:rPr>
                        <a:t>Instructor</a:t>
                      </a:r>
                      <a:endParaRPr lang="zh-TW" altLang="zh-TW"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1"/>
                  </a:ext>
                </a:extLst>
              </a:tr>
              <a:tr h="217778">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09:00~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en-US" altLang="zh-TW" sz="1200" b="0" i="0" dirty="0">
                          <a:solidFill>
                            <a:srgbClr val="45818E"/>
                          </a:solidFill>
                          <a:latin typeface="PingFang TC Thin" panose="020B0200000000000000" pitchFamily="34" charset="-120"/>
                          <a:ea typeface="PingFang TC Thin" panose="020B0200000000000000" pitchFamily="34" charset="-120"/>
                        </a:rPr>
                        <a:t>Topic Lecture I</a:t>
                      </a:r>
                    </a:p>
                    <a:p>
                      <a:pPr lvl="0" algn="ctr" rtl="0">
                        <a:spcBef>
                          <a:spcPts val="0"/>
                        </a:spcBef>
                        <a:buNone/>
                      </a:pPr>
                      <a:r>
                        <a:rPr lang="en-US" altLang="zh-TW" sz="1200" b="0" i="0" dirty="0">
                          <a:latin typeface="PingFang TC Thin" panose="020B0200000000000000" pitchFamily="34" charset="-120"/>
                          <a:ea typeface="PingFang TC Thin" panose="020B0200000000000000" pitchFamily="34" charset="-120"/>
                        </a:rPr>
                        <a:t>Understanding the Physical and Mental Changes in the Elderly.</a:t>
                      </a:r>
                      <a:endParaRPr lang="zh-TW"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毛慧芬</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09:00~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marL="0" marR="0" lvl="0" indent="0" algn="ctr" rtl="0">
                        <a:lnSpc>
                          <a:spcPct val="100000"/>
                        </a:lnSpc>
                        <a:spcBef>
                          <a:spcPts val="0"/>
                        </a:spcBef>
                        <a:spcAft>
                          <a:spcPts val="0"/>
                        </a:spcAft>
                        <a:buNone/>
                      </a:pPr>
                      <a:r>
                        <a:rPr lang="en-US" altLang="zh-TW" sz="1200" b="0" i="0" dirty="0">
                          <a:solidFill>
                            <a:srgbClr val="45818E"/>
                          </a:solidFill>
                          <a:latin typeface="PingFang TC Thin" panose="020B0200000000000000" pitchFamily="34" charset="-120"/>
                          <a:ea typeface="PingFang TC Thin" panose="020B0200000000000000" pitchFamily="34" charset="-120"/>
                        </a:rPr>
                        <a:t>Clarifying Needs</a:t>
                      </a:r>
                    </a:p>
                    <a:p>
                      <a:pPr marL="0" marR="0" lvl="0" indent="0" algn="ctr" rtl="0">
                        <a:lnSpc>
                          <a:spcPct val="100000"/>
                        </a:lnSpc>
                        <a:spcBef>
                          <a:spcPts val="0"/>
                        </a:spcBef>
                        <a:spcAft>
                          <a:spcPts val="0"/>
                        </a:spcAft>
                        <a:buNone/>
                      </a:pPr>
                      <a:r>
                        <a:rPr lang="en-US" altLang="zh-TW" sz="1200" b="0" i="0" dirty="0">
                          <a:latin typeface="PingFang TC Thin" panose="020B0200000000000000" pitchFamily="34" charset="-120"/>
                          <a:ea typeface="PingFang TC Thin" panose="020B0200000000000000" pitchFamily="34" charset="-120"/>
                        </a:rPr>
                        <a:t>Interview elderly on shopping experiences</a:t>
                      </a:r>
                    </a:p>
                    <a:p>
                      <a:pPr lvl="0" algn="ctr" rtl="0">
                        <a:spcBef>
                          <a:spcPts val="0"/>
                        </a:spcBef>
                        <a:buNone/>
                      </a:pPr>
                      <a:r>
                        <a:rPr lang="en-US" altLang="zh-TW" sz="1200" b="0" i="0" dirty="0">
                          <a:latin typeface="PingFang TC Thin" panose="020B0200000000000000" pitchFamily="34" charset="-120"/>
                          <a:ea typeface="PingFang TC Thin" panose="020B0200000000000000" pitchFamily="34" charset="-120"/>
                        </a:rPr>
                        <a:t>(Invited four seniors/elderly individuals).</a:t>
                      </a:r>
                      <a:endParaRPr lang="zh-TW"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tcPr>
                </a:tc>
                <a:tc rowSpan="2">
                  <a:txBody>
                    <a:bodyPr/>
                    <a:lstStyle/>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2"/>
                  </a:ext>
                </a:extLst>
              </a:tr>
              <a:tr h="276863">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09:30~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n-US" altLang="zh-TW" sz="1200" b="0" i="0" dirty="0">
                          <a:solidFill>
                            <a:srgbClr val="45818E"/>
                          </a:solidFill>
                          <a:latin typeface="PingFang TC Thin" panose="020B0200000000000000" pitchFamily="34" charset="-120"/>
                          <a:ea typeface="PingFang TC Thin" panose="020B0200000000000000" pitchFamily="34" charset="-120"/>
                        </a:rPr>
                        <a:t>Observation Experience</a:t>
                      </a:r>
                      <a:endParaRPr lang="zh-TW" sz="1200" b="0" i="0" dirty="0">
                        <a:solidFill>
                          <a:srgbClr val="45818E"/>
                        </a:solidFill>
                        <a:latin typeface="PingFang TC Thin" panose="020B0200000000000000" pitchFamily="34" charset="-120"/>
                        <a:ea typeface="PingFang TC Thin" panose="020B0200000000000000" pitchFamily="34" charset="-120"/>
                      </a:endParaRPr>
                    </a:p>
                    <a:p>
                      <a:pPr lvl="0" algn="ctr" rtl="0">
                        <a:spcBef>
                          <a:spcPts val="0"/>
                        </a:spcBef>
                        <a:buNone/>
                      </a:pPr>
                      <a:r>
                        <a:rPr lang="en-US" altLang="zh-TW" sz="1200" b="0" i="0" dirty="0">
                          <a:latin typeface="PingFang TC Thin" panose="020B0200000000000000" pitchFamily="34" charset="-120"/>
                          <a:ea typeface="PingFang TC Thin" panose="020B0200000000000000" pitchFamily="34" charset="-120"/>
                        </a:rPr>
                        <a:t>Aging Simulation and Store Interviews.</a:t>
                      </a:r>
                      <a:endParaRPr lang="zh-TW"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tc vMerge="1">
                  <a:txBody>
                    <a:bodyPr/>
                    <a:lstStyle/>
                    <a:p>
                      <a:endParaRPr lang="zh-TW" dirty="0"/>
                    </a:p>
                  </a:txBody>
                  <a:tcPr/>
                </a:tc>
                <a:tc vMerge="1">
                  <a:txBody>
                    <a:bodyPr/>
                    <a:lstStyle/>
                    <a:p>
                      <a:endParaRPr lang="zh-TW"/>
                    </a:p>
                  </a:txBody>
                  <a:tcPr/>
                </a:tc>
                <a:extLst>
                  <a:ext uri="{0D108BD9-81ED-4DB2-BD59-A6C34878D82A}">
                    <a16:rowId xmlns:a16="http://schemas.microsoft.com/office/drawing/2014/main" val="10003"/>
                  </a:ext>
                </a:extLst>
              </a:tr>
              <a:tr h="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12:30~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en-US" altLang="zh-TW" sz="1200" b="0" i="0" dirty="0">
                          <a:latin typeface="PingFang TC Thin" panose="020B0200000000000000" pitchFamily="34" charset="-120"/>
                          <a:ea typeface="PingFang TC Thin" panose="020B0200000000000000" pitchFamily="34" charset="-120"/>
                        </a:rPr>
                        <a:t>Lunch</a:t>
                      </a:r>
                      <a:endParaRPr lang="zh-TW"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12:00~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en-US" altLang="zh-TW" sz="1200" b="0" i="0" dirty="0">
                          <a:latin typeface="PingFang TC Thin" panose="020B0200000000000000" pitchFamily="34" charset="-120"/>
                          <a:ea typeface="PingFang TC Thin" panose="020B0200000000000000" pitchFamily="34" charset="-120"/>
                        </a:rPr>
                        <a:t>Lunch</a:t>
                      </a:r>
                      <a:endParaRPr lang="zh-TW" altLang="zh-TW"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4"/>
                  </a:ext>
                </a:extLst>
              </a:tr>
              <a:tr h="330263">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13:30~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69850" algn="ctr" rtl="0">
                        <a:lnSpc>
                          <a:spcPct val="100000"/>
                        </a:lnSpc>
                        <a:spcBef>
                          <a:spcPts val="0"/>
                        </a:spcBef>
                        <a:spcAft>
                          <a:spcPts val="0"/>
                        </a:spcAft>
                        <a:buClr>
                          <a:srgbClr val="000000"/>
                        </a:buClr>
                        <a:buSzPct val="78571"/>
                        <a:buFont typeface="Arial"/>
                        <a:buNone/>
                      </a:pPr>
                      <a:r>
                        <a:rPr lang="en-US" altLang="zh-TW" sz="1200" b="0" i="0" dirty="0">
                          <a:solidFill>
                            <a:srgbClr val="45818E"/>
                          </a:solidFill>
                          <a:latin typeface="PingFang TC Thin" panose="020B0200000000000000" pitchFamily="34" charset="-120"/>
                          <a:ea typeface="PingFang TC Thin" panose="020B0200000000000000" pitchFamily="34" charset="-120"/>
                        </a:rPr>
                        <a:t>Topic Lecture II</a:t>
                      </a:r>
                    </a:p>
                    <a:p>
                      <a:pPr marL="0" marR="0" lvl="0" indent="-69850" algn="ctr" defTabSz="914400" rtl="0" eaLnBrk="1" fontAlgn="auto" latinLnBrk="0" hangingPunct="1">
                        <a:lnSpc>
                          <a:spcPct val="100000"/>
                        </a:lnSpc>
                        <a:spcBef>
                          <a:spcPts val="0"/>
                        </a:spcBef>
                        <a:spcAft>
                          <a:spcPts val="0"/>
                        </a:spcAft>
                        <a:buClr>
                          <a:srgbClr val="000000"/>
                        </a:buClr>
                        <a:buSzPct val="78571"/>
                        <a:buFont typeface="Arial"/>
                        <a:buNone/>
                        <a:tabLst/>
                        <a:defRPr/>
                      </a:pPr>
                      <a:r>
                        <a:rPr lang="en-US" altLang="zh-TW" sz="1200" b="0" i="0" dirty="0">
                          <a:latin typeface="PingFang TC Thin" panose="020B0200000000000000" pitchFamily="34" charset="-120"/>
                          <a:ea typeface="PingFang TC Thin" panose="020B0200000000000000" pitchFamily="34" charset="-120"/>
                        </a:rPr>
                        <a:t>Introduce elderly design cases.</a:t>
                      </a:r>
                      <a:endParaRPr lang="zh-TW"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dirty="0">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13:00~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69850" algn="ctr" rtl="0">
                        <a:lnSpc>
                          <a:spcPct val="100000"/>
                        </a:lnSpc>
                        <a:spcBef>
                          <a:spcPts val="0"/>
                        </a:spcBef>
                        <a:spcAft>
                          <a:spcPts val="0"/>
                        </a:spcAft>
                        <a:buClr>
                          <a:srgbClr val="000000"/>
                        </a:buClr>
                        <a:buSzPct val="78571"/>
                        <a:buFont typeface="Arial"/>
                        <a:buNone/>
                      </a:pPr>
                      <a:r>
                        <a:rPr lang="en-US" altLang="zh-TW" sz="1200" b="0" i="0" dirty="0">
                          <a:solidFill>
                            <a:srgbClr val="45818E"/>
                          </a:solidFill>
                          <a:latin typeface="PingFang TC Thin" panose="020B0200000000000000" pitchFamily="34" charset="-120"/>
                          <a:ea typeface="PingFang TC Thin" panose="020B0200000000000000" pitchFamily="34" charset="-120"/>
                        </a:rPr>
                        <a:t>Design Development II</a:t>
                      </a:r>
                    </a:p>
                    <a:p>
                      <a:pPr marL="0" marR="0" lvl="0" indent="-69850" algn="ctr" rtl="0">
                        <a:lnSpc>
                          <a:spcPct val="100000"/>
                        </a:lnSpc>
                        <a:spcBef>
                          <a:spcPts val="0"/>
                        </a:spcBef>
                        <a:spcAft>
                          <a:spcPts val="0"/>
                        </a:spcAft>
                        <a:buClr>
                          <a:srgbClr val="000000"/>
                        </a:buClr>
                        <a:buSzPct val="78571"/>
                        <a:buFont typeface="Arial"/>
                        <a:buNone/>
                      </a:pPr>
                      <a:r>
                        <a:rPr lang="en-US" altLang="zh-TW" sz="1200" b="0" i="0" dirty="0">
                          <a:latin typeface="PingFang TC Thin" panose="020B0200000000000000" pitchFamily="34" charset="-120"/>
                          <a:ea typeface="PingFang TC Thin" panose="020B0200000000000000" pitchFamily="34" charset="-120"/>
                        </a:rPr>
                        <a:t>Elderly-friendly shopping solution</a:t>
                      </a:r>
                      <a:endParaRPr lang="zh-TW"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5"/>
                  </a:ext>
                </a:extLst>
              </a:tr>
              <a:tr h="3810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15:00~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n-US" altLang="zh-TW" sz="1200" b="0" i="0" dirty="0">
                          <a:solidFill>
                            <a:srgbClr val="45818E"/>
                          </a:solidFill>
                          <a:latin typeface="PingFang TC Thin" panose="020B0200000000000000" pitchFamily="34" charset="-120"/>
                          <a:ea typeface="PingFang TC Thin" panose="020B0200000000000000" pitchFamily="34" charset="-120"/>
                        </a:rPr>
                        <a:t>Design Development I</a:t>
                      </a:r>
                    </a:p>
                    <a:p>
                      <a:pPr marL="0" marR="0" lvl="0" indent="0" algn="ctr" rtl="0">
                        <a:lnSpc>
                          <a:spcPct val="100000"/>
                        </a:lnSpc>
                        <a:spcBef>
                          <a:spcPts val="0"/>
                        </a:spcBef>
                        <a:spcAft>
                          <a:spcPts val="0"/>
                        </a:spcAft>
                        <a:buNone/>
                      </a:pPr>
                      <a:r>
                        <a:rPr lang="en-US" altLang="zh-TW" sz="1200" b="0" i="0" dirty="0">
                          <a:latin typeface="PingFang TC Thin" panose="020B0200000000000000" pitchFamily="34" charset="-120"/>
                          <a:ea typeface="PingFang TC Thin" panose="020B0200000000000000" pitchFamily="34" charset="-120"/>
                        </a:rPr>
                        <a:t>Brainstorming on elderly shopping issues.</a:t>
                      </a:r>
                      <a:endParaRPr lang="zh-TW" altLang="en-US"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Clr>
                          <a:schemeClr val="dk1"/>
                        </a:buClr>
                        <a:buSzPct val="78571"/>
                        <a:buFont typeface="Arial"/>
                        <a:buNone/>
                      </a:pPr>
                      <a:r>
                        <a:rPr lang="zh-TW" b="0" i="0" dirty="0">
                          <a:solidFill>
                            <a:schemeClr val="dk1"/>
                          </a:solidFill>
                          <a:latin typeface="PingFang TC Thin" panose="020B0200000000000000" pitchFamily="34" charset="-120"/>
                          <a:ea typeface="PingFang TC Thin" panose="020B0200000000000000" pitchFamily="34" charset="-120"/>
                        </a:rPr>
                        <a:t>毛慧芬</a:t>
                      </a:r>
                      <a:br>
                        <a:rPr lang="zh-TW" b="0" i="0" dirty="0">
                          <a:solidFill>
                            <a:schemeClr val="dk1"/>
                          </a:solidFill>
                          <a:latin typeface="PingFang TC Thin" panose="020B0200000000000000" pitchFamily="34" charset="-120"/>
                          <a:ea typeface="PingFang TC Thin" panose="020B0200000000000000" pitchFamily="34" charset="-120"/>
                        </a:rPr>
                      </a:br>
                      <a:r>
                        <a:rPr lang="zh-TW" b="0" i="0" dirty="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15:30~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n-US" altLang="zh-TW" sz="1200" b="0" i="0" dirty="0">
                          <a:solidFill>
                            <a:srgbClr val="45818E"/>
                          </a:solidFill>
                          <a:latin typeface="PingFang TC Thin" panose="020B0200000000000000" pitchFamily="34" charset="-120"/>
                          <a:ea typeface="PingFang TC Thin" panose="020B0200000000000000" pitchFamily="34" charset="-120"/>
                        </a:rPr>
                        <a:t>Final Report</a:t>
                      </a:r>
                    </a:p>
                    <a:p>
                      <a:pPr marL="0" marR="0" lvl="0" indent="0" algn="ctr" rtl="0">
                        <a:lnSpc>
                          <a:spcPct val="100000"/>
                        </a:lnSpc>
                        <a:spcBef>
                          <a:spcPts val="0"/>
                        </a:spcBef>
                        <a:spcAft>
                          <a:spcPts val="0"/>
                        </a:spcAft>
                        <a:buNone/>
                      </a:pPr>
                      <a:r>
                        <a:rPr lang="en-US" altLang="zh-TW" sz="1200" b="0" i="0" dirty="0">
                          <a:latin typeface="PingFang TC Thin" panose="020B0200000000000000" pitchFamily="34" charset="-120"/>
                          <a:ea typeface="PingFang TC Thin" panose="020B0200000000000000" pitchFamily="34" charset="-120"/>
                        </a:rPr>
                        <a:t>Feedback from store managers and the elderly</a:t>
                      </a:r>
                      <a:endParaRPr lang="zh-TW"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6"/>
                  </a:ext>
                </a:extLst>
              </a:tr>
              <a:tr h="396200">
                <a:tc>
                  <a:txBody>
                    <a:bodyPr/>
                    <a:lstStyle/>
                    <a:p>
                      <a:pPr lvl="0" algn="ctr" rtl="0">
                        <a:spcBef>
                          <a:spcPts val="0"/>
                        </a:spcBef>
                        <a:buNone/>
                      </a:pPr>
                      <a:r>
                        <a:rPr lang="zh-TW" b="0" i="0" dirty="0">
                          <a:latin typeface="PingFang TC Thin" panose="020B0200000000000000" pitchFamily="34" charset="-120"/>
                          <a:ea typeface="PingFang TC Thin" panose="020B0200000000000000" pitchFamily="34" charset="-120"/>
                        </a:rPr>
                        <a:t>17:00~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en-US" altLang="zh-TW" sz="1200" b="0" i="0" dirty="0">
                          <a:latin typeface="PingFang TC Thin" panose="020B0200000000000000" pitchFamily="34" charset="-120"/>
                          <a:ea typeface="PingFang TC Thin" panose="020B0200000000000000" pitchFamily="34" charset="-120"/>
                        </a:rPr>
                        <a:t>Conclusion</a:t>
                      </a:r>
                      <a:endParaRPr lang="zh-TW"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17:00~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en-US" altLang="zh-TW" sz="1200" b="0" i="0" dirty="0">
                          <a:latin typeface="PingFang TC Thin" panose="020B0200000000000000" pitchFamily="34" charset="-120"/>
                          <a:ea typeface="PingFang TC Thin" panose="020B0200000000000000" pitchFamily="34" charset="-120"/>
                        </a:rPr>
                        <a:t>Conclusion</a:t>
                      </a:r>
                      <a:endParaRPr lang="zh-TW"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263" name="Shape 263"/>
          <p:cNvSpPr/>
          <p:nvPr/>
        </p:nvSpPr>
        <p:spPr>
          <a:xfrm>
            <a:off x="1374649" y="3323074"/>
            <a:ext cx="2133600" cy="1344694"/>
          </a:xfrm>
          <a:prstGeom prst="rect">
            <a:avLst/>
          </a:prstGeom>
          <a:noFill/>
          <a:ln w="3810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65" name="Shape 265"/>
          <p:cNvSpPr/>
          <p:nvPr/>
        </p:nvSpPr>
        <p:spPr>
          <a:xfrm>
            <a:off x="5290633" y="1272656"/>
            <a:ext cx="2133600" cy="1532328"/>
          </a:xfrm>
          <a:prstGeom prst="rect">
            <a:avLst/>
          </a:prstGeom>
          <a:noFill/>
          <a:ln w="3810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7" name="圖片 6" descr="一張含有 室內, 桌, 相片, 坐 的圖片&#10;&#10;自動產生的描述">
            <a:extLst>
              <a:ext uri="{FF2B5EF4-FFF2-40B4-BE49-F238E27FC236}">
                <a16:creationId xmlns:a16="http://schemas.microsoft.com/office/drawing/2014/main" id="{E70D3905-9243-BD4B-8AF5-AC870D316751}"/>
              </a:ext>
            </a:extLst>
          </p:cNvPr>
          <p:cNvPicPr>
            <a:picLocks noChangeAspect="1"/>
          </p:cNvPicPr>
          <p:nvPr/>
        </p:nvPicPr>
        <p:blipFill>
          <a:blip r:embed="rId3"/>
          <a:stretch>
            <a:fillRect/>
          </a:stretch>
        </p:blipFill>
        <p:spPr>
          <a:xfrm>
            <a:off x="7004104" y="83649"/>
            <a:ext cx="1260829" cy="901749"/>
          </a:xfrm>
          <a:prstGeom prst="rect">
            <a:avLst/>
          </a:prstGeom>
        </p:spPr>
      </p:pic>
      <p:sp>
        <p:nvSpPr>
          <p:cNvPr id="4" name="Shape 207">
            <a:extLst>
              <a:ext uri="{FF2B5EF4-FFF2-40B4-BE49-F238E27FC236}">
                <a16:creationId xmlns:a16="http://schemas.microsoft.com/office/drawing/2014/main" id="{BE350C84-A79F-01E9-B14E-FC87D79F708E}"/>
              </a:ext>
            </a:extLst>
          </p:cNvPr>
          <p:cNvSpPr txBox="1">
            <a:spLocks/>
          </p:cNvSpPr>
          <p:nvPr/>
        </p:nvSpPr>
        <p:spPr>
          <a:xfrm>
            <a:off x="40405" y="0"/>
            <a:ext cx="8520600" cy="5727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baseline="0">
                <a:solidFill>
                  <a:schemeClr val="dk1"/>
                </a:solidFill>
                <a:latin typeface="PingFang TC" panose="020B0400000000000000" pitchFamily="34" charset="-120"/>
                <a:ea typeface="PingFang TC" panose="020B0400000000000000" pitchFamily="34" charset="-120"/>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r>
              <a:rPr lang="en-US" altLang="zh-TW" sz="2100" dirty="0"/>
              <a:t>X-Type Case: Elderly Shopping × Mobile Intelligence</a:t>
            </a:r>
            <a:endParaRPr lang="zh-TW" sz="21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r>
              <a:rPr lang="en-US" altLang="zh-TW" sz="2400" dirty="0"/>
              <a:t>X-Type Case: Elderly Shopping × Mobile Intelligence</a:t>
            </a:r>
            <a:endParaRPr lang="zh-TW" altLang="zh-TW" sz="2400" dirty="0"/>
          </a:p>
        </p:txBody>
      </p:sp>
      <p:pic>
        <p:nvPicPr>
          <p:cNvPr id="272" name="Shape 27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1699" y="1160275"/>
            <a:ext cx="4271596" cy="2833952"/>
          </a:xfrm>
          <a:prstGeom prst="rect">
            <a:avLst/>
          </a:prstGeom>
          <a:noFill/>
          <a:ln>
            <a:noFill/>
          </a:ln>
        </p:spPr>
      </p:pic>
      <p:sp>
        <p:nvSpPr>
          <p:cNvPr id="274" name="Shape 274"/>
          <p:cNvSpPr txBox="1">
            <a:spLocks noGrp="1"/>
          </p:cNvSpPr>
          <p:nvPr>
            <p:ph type="body" idx="1"/>
          </p:nvPr>
        </p:nvSpPr>
        <p:spPr>
          <a:xfrm>
            <a:off x="0" y="4436100"/>
            <a:ext cx="9144000" cy="707400"/>
          </a:xfrm>
          <a:prstGeom prst="rect">
            <a:avLst/>
          </a:prstGeom>
          <a:solidFill>
            <a:srgbClr val="90AF9E"/>
          </a:solidFill>
        </p:spPr>
        <p:txBody>
          <a:bodyPr lIns="91425" tIns="91425" rIns="91425" bIns="91425" anchor="ctr" anchorCtr="0">
            <a:noAutofit/>
          </a:bodyPr>
          <a:lstStyle/>
          <a:p>
            <a:pPr lvl="0">
              <a:buNone/>
            </a:pPr>
            <a:r>
              <a:rPr lang="en-US" altLang="zh-TW" sz="1100" dirty="0">
                <a:solidFill>
                  <a:srgbClr val="FFFFFF"/>
                </a:solidFill>
              </a:rPr>
              <a:t>Define: Theme-based instruction, introduced innovative cases of elderly design from Taiwan and international cases. It encouraged  students to view an aging society as an opportunity rather than a challenge, inspiring their imagination regarding innovative design and expanding their perceptions of shopping and stores. It also guided students in brainstorming and stimulated their creativity.</a:t>
            </a:r>
            <a:endParaRPr lang="zh-TW" sz="1100" dirty="0">
              <a:solidFill>
                <a:srgbClr val="FFFFFF"/>
              </a:solidFill>
            </a:endParaRPr>
          </a:p>
        </p:txBody>
      </p:sp>
      <p:sp>
        <p:nvSpPr>
          <p:cNvPr id="275" name="Shape 275"/>
          <p:cNvSpPr txBox="1"/>
          <p:nvPr/>
        </p:nvSpPr>
        <p:spPr>
          <a:xfrm>
            <a:off x="1714500" y="3994227"/>
            <a:ext cx="7375675" cy="429096"/>
          </a:xfrm>
          <a:prstGeom prst="rect">
            <a:avLst/>
          </a:prstGeom>
          <a:noFill/>
          <a:ln>
            <a:noFill/>
          </a:ln>
        </p:spPr>
        <p:txBody>
          <a:bodyPr lIns="91425" tIns="91425" rIns="91425" bIns="91425" anchor="t" anchorCtr="0">
            <a:noAutofit/>
          </a:bodyPr>
          <a:lstStyle/>
          <a:p>
            <a:pPr lvl="0" algn="r"/>
            <a:r>
              <a:rPr lang="zh-TW" dirty="0">
                <a:latin typeface="PingFang TC Thin" panose="020B0200000000000000" pitchFamily="34" charset="-120"/>
                <a:ea typeface="PingFang TC Thin" panose="020B0200000000000000" pitchFamily="34" charset="-120"/>
              </a:rPr>
              <a:t>104.8.26 13:30  </a:t>
            </a:r>
            <a:r>
              <a:rPr lang="en-US" altLang="zh-TW" dirty="0">
                <a:latin typeface="PingFang TC Thin" panose="020B0200000000000000" pitchFamily="34" charset="-120"/>
                <a:ea typeface="PingFang TC Thin" panose="020B0200000000000000" pitchFamily="34" charset="-120"/>
              </a:rPr>
              <a:t>National Taiwan University / Civil Research Building Room 407</a:t>
            </a:r>
            <a:endParaRPr lang="zh-TW" dirty="0">
              <a:latin typeface="PingFang TC Thin" panose="020B0200000000000000" pitchFamily="34" charset="-120"/>
              <a:ea typeface="PingFang TC Thin" panose="020B0200000000000000" pitchFamily="34" charset="-120"/>
            </a:endParaRPr>
          </a:p>
          <a:p>
            <a:pPr lvl="0" rtl="0">
              <a:spcBef>
                <a:spcPts val="0"/>
              </a:spcBef>
              <a:buNone/>
            </a:pPr>
            <a:endParaRPr dirty="0">
              <a:latin typeface="PingFang TC Thin" panose="020B0200000000000000" pitchFamily="34" charset="-120"/>
              <a:ea typeface="PingFang TC Thin" panose="020B0200000000000000" pitchFamily="34" charset="-120"/>
            </a:endParaRPr>
          </a:p>
        </p:txBody>
      </p:sp>
      <p:pic>
        <p:nvPicPr>
          <p:cNvPr id="8" name="圖片 7" descr="一張含有 室內, 桌, 相片, 坐 的圖片&#10;&#10;自動產生的描述">
            <a:extLst>
              <a:ext uri="{FF2B5EF4-FFF2-40B4-BE49-F238E27FC236}">
                <a16:creationId xmlns:a16="http://schemas.microsoft.com/office/drawing/2014/main" id="{6B921117-1642-7A46-A9AD-7C08D3F48264}"/>
              </a:ext>
            </a:extLst>
          </p:cNvPr>
          <p:cNvPicPr>
            <a:picLocks noChangeAspect="1"/>
          </p:cNvPicPr>
          <p:nvPr/>
        </p:nvPicPr>
        <p:blipFill>
          <a:blip r:embed="rId4"/>
          <a:stretch>
            <a:fillRect/>
          </a:stretch>
        </p:blipFill>
        <p:spPr>
          <a:xfrm>
            <a:off x="7004104" y="83649"/>
            <a:ext cx="1260829" cy="901749"/>
          </a:xfrm>
          <a:prstGeom prst="rect">
            <a:avLst/>
          </a:prstGeom>
        </p:spPr>
      </p:pic>
      <p:pic>
        <p:nvPicPr>
          <p:cNvPr id="3" name="圖片 2">
            <a:extLst>
              <a:ext uri="{FF2B5EF4-FFF2-40B4-BE49-F238E27FC236}">
                <a16:creationId xmlns:a16="http://schemas.microsoft.com/office/drawing/2014/main" id="{51E05FE0-8C58-7A44-BA3E-A2E55F7FBDED}"/>
              </a:ext>
            </a:extLst>
          </p:cNvPr>
          <p:cNvPicPr>
            <a:picLocks noChangeAspect="1"/>
          </p:cNvPicPr>
          <p:nvPr/>
        </p:nvPicPr>
        <p:blipFill>
          <a:blip r:embed="rId5"/>
          <a:stretch>
            <a:fillRect/>
          </a:stretch>
        </p:blipFill>
        <p:spPr>
          <a:xfrm>
            <a:off x="4713406" y="1162050"/>
            <a:ext cx="4241800" cy="28194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Shape 280"/>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r>
              <a:rPr lang="en-US" altLang="zh-TW" sz="2400" dirty="0"/>
              <a:t>X-Type Case: Elderly Shopping × Mobile Intelligence</a:t>
            </a:r>
            <a:endParaRPr lang="zh-TW" altLang="zh-TW" sz="2400" dirty="0"/>
          </a:p>
        </p:txBody>
      </p:sp>
      <p:pic>
        <p:nvPicPr>
          <p:cNvPr id="282" name="Shape 28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11699" y="1160700"/>
            <a:ext cx="4271594" cy="2847439"/>
          </a:xfrm>
          <a:prstGeom prst="rect">
            <a:avLst/>
          </a:prstGeom>
          <a:noFill/>
          <a:ln>
            <a:noFill/>
          </a:ln>
        </p:spPr>
      </p:pic>
      <p:pic>
        <p:nvPicPr>
          <p:cNvPr id="283" name="Shape 28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690645" y="1160275"/>
            <a:ext cx="4271594" cy="2848303"/>
          </a:xfrm>
          <a:prstGeom prst="rect">
            <a:avLst/>
          </a:prstGeom>
          <a:noFill/>
          <a:ln>
            <a:noFill/>
          </a:ln>
        </p:spPr>
      </p:pic>
      <p:sp>
        <p:nvSpPr>
          <p:cNvPr id="284" name="Shape 284"/>
          <p:cNvSpPr txBox="1">
            <a:spLocks noGrp="1"/>
          </p:cNvSpPr>
          <p:nvPr>
            <p:ph type="body" idx="1"/>
          </p:nvPr>
        </p:nvSpPr>
        <p:spPr>
          <a:xfrm>
            <a:off x="0" y="4451312"/>
            <a:ext cx="9144000" cy="707400"/>
          </a:xfrm>
          <a:prstGeom prst="rect">
            <a:avLst/>
          </a:prstGeom>
          <a:solidFill>
            <a:srgbClr val="90AF9E"/>
          </a:solidFill>
        </p:spPr>
        <p:txBody>
          <a:bodyPr lIns="91425" tIns="91425" rIns="91425" bIns="91425" anchor="ctr" anchorCtr="0">
            <a:noAutofit/>
          </a:bodyPr>
          <a:lstStyle/>
          <a:p>
            <a:pPr lvl="0">
              <a:buNone/>
            </a:pPr>
            <a:r>
              <a:rPr lang="en-US" altLang="zh-TW" sz="1100" dirty="0">
                <a:solidFill>
                  <a:srgbClr val="FFFFFF"/>
                </a:solidFill>
              </a:rPr>
              <a:t>Define: Group discussion, first-stage ideation. Facilitated by two instructors working in tandem, this process involved listing the perspectives discovered through experiences and interviews. It encompassed addressing all aspects heard and observed, utilized the KJ method to categorize and summarize them, and then redefined and focused on the identified problems.</a:t>
            </a:r>
            <a:endParaRPr lang="zh-TW" sz="1100" dirty="0">
              <a:solidFill>
                <a:srgbClr val="FFFFFF"/>
              </a:solidFill>
            </a:endParaRPr>
          </a:p>
        </p:txBody>
      </p:sp>
      <p:sp>
        <p:nvSpPr>
          <p:cNvPr id="285" name="Shape 285"/>
          <p:cNvSpPr txBox="1"/>
          <p:nvPr/>
        </p:nvSpPr>
        <p:spPr>
          <a:xfrm>
            <a:off x="1695450" y="4008578"/>
            <a:ext cx="7394725" cy="283500"/>
          </a:xfrm>
          <a:prstGeom prst="rect">
            <a:avLst/>
          </a:prstGeom>
          <a:noFill/>
          <a:ln>
            <a:noFill/>
          </a:ln>
        </p:spPr>
        <p:txBody>
          <a:bodyPr lIns="91425" tIns="91425" rIns="91425" bIns="91425" anchor="t" anchorCtr="0">
            <a:noAutofit/>
          </a:bodyPr>
          <a:lstStyle/>
          <a:p>
            <a:pPr lvl="0" algn="r"/>
            <a:r>
              <a:rPr lang="zh-TW" dirty="0">
                <a:latin typeface="PingFang TC Thin" panose="020B0200000000000000" pitchFamily="34" charset="-120"/>
                <a:ea typeface="PingFang TC Thin" panose="020B0200000000000000" pitchFamily="34" charset="-120"/>
              </a:rPr>
              <a:t>104.8.26 15:00 </a:t>
            </a:r>
            <a:r>
              <a:rPr lang="en-US" altLang="zh-TW" dirty="0">
                <a:latin typeface="PingFang TC Thin" panose="020B0200000000000000" pitchFamily="34" charset="-120"/>
                <a:ea typeface="PingFang TC Thin" panose="020B0200000000000000" pitchFamily="34" charset="-120"/>
              </a:rPr>
              <a:t>National Taiwan University / Civil Research Building Room 407</a:t>
            </a:r>
            <a:endParaRPr lang="zh-TW" dirty="0">
              <a:latin typeface="PingFang TC Thin" panose="020B0200000000000000" pitchFamily="34" charset="-120"/>
              <a:ea typeface="PingFang TC Thin" panose="020B0200000000000000" pitchFamily="34" charset="-120"/>
            </a:endParaRPr>
          </a:p>
          <a:p>
            <a:pPr lvl="0" rtl="0">
              <a:spcBef>
                <a:spcPts val="0"/>
              </a:spcBef>
              <a:buNone/>
            </a:pPr>
            <a:endParaRPr dirty="0">
              <a:latin typeface="PingFang TC Thin" panose="020B0200000000000000" pitchFamily="34" charset="-120"/>
              <a:ea typeface="PingFang TC Thin" panose="020B0200000000000000" pitchFamily="34" charset="-120"/>
            </a:endParaRPr>
          </a:p>
        </p:txBody>
      </p:sp>
      <p:pic>
        <p:nvPicPr>
          <p:cNvPr id="8" name="圖片 7" descr="一張含有 室內, 桌, 相片, 坐 的圖片&#10;&#10;自動產生的描述">
            <a:extLst>
              <a:ext uri="{FF2B5EF4-FFF2-40B4-BE49-F238E27FC236}">
                <a16:creationId xmlns:a16="http://schemas.microsoft.com/office/drawing/2014/main" id="{EE7E26B5-1997-1845-8542-343CF86EA5B0}"/>
              </a:ext>
            </a:extLst>
          </p:cNvPr>
          <p:cNvPicPr>
            <a:picLocks noChangeAspect="1"/>
          </p:cNvPicPr>
          <p:nvPr/>
        </p:nvPicPr>
        <p:blipFill>
          <a:blip r:embed="rId5"/>
          <a:stretch>
            <a:fillRect/>
          </a:stretch>
        </p:blipFill>
        <p:spPr>
          <a:xfrm>
            <a:off x="7004104" y="83649"/>
            <a:ext cx="1260829" cy="901749"/>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Shape 290"/>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r>
              <a:rPr lang="en-US" altLang="zh-TW" sz="2400" dirty="0"/>
              <a:t>X-Type Case: Elderly Shopping × Mobile Intelligence</a:t>
            </a:r>
            <a:endParaRPr lang="zh-TW" altLang="zh-TW" sz="2400" dirty="0"/>
          </a:p>
        </p:txBody>
      </p:sp>
      <p:pic>
        <p:nvPicPr>
          <p:cNvPr id="292" name="Shape 29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77524" y="1160705"/>
            <a:ext cx="4271619" cy="2847447"/>
          </a:xfrm>
          <a:prstGeom prst="rect">
            <a:avLst/>
          </a:prstGeom>
          <a:noFill/>
          <a:ln>
            <a:noFill/>
          </a:ln>
        </p:spPr>
      </p:pic>
      <p:pic>
        <p:nvPicPr>
          <p:cNvPr id="293" name="Shape 29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692449" y="1160700"/>
            <a:ext cx="4271619" cy="2847447"/>
          </a:xfrm>
          <a:prstGeom prst="rect">
            <a:avLst/>
          </a:prstGeom>
          <a:noFill/>
          <a:ln>
            <a:noFill/>
          </a:ln>
        </p:spPr>
      </p:pic>
      <p:sp>
        <p:nvSpPr>
          <p:cNvPr id="294" name="Shape 294"/>
          <p:cNvSpPr txBox="1">
            <a:spLocks noGrp="1"/>
          </p:cNvSpPr>
          <p:nvPr>
            <p:ph type="body" idx="1"/>
          </p:nvPr>
        </p:nvSpPr>
        <p:spPr>
          <a:xfrm>
            <a:off x="0" y="4436100"/>
            <a:ext cx="9144000" cy="707400"/>
          </a:xfrm>
          <a:prstGeom prst="rect">
            <a:avLst/>
          </a:prstGeom>
          <a:solidFill>
            <a:srgbClr val="90AF9E"/>
          </a:solidFill>
        </p:spPr>
        <p:txBody>
          <a:bodyPr lIns="91425" tIns="91425" rIns="91425" bIns="91425" anchor="ctr" anchorCtr="0">
            <a:noAutofit/>
          </a:bodyPr>
          <a:lstStyle/>
          <a:p>
            <a:pPr>
              <a:buNone/>
            </a:pPr>
            <a:r>
              <a:rPr lang="en-US" altLang="zh-TW" sz="1200" dirty="0">
                <a:solidFill>
                  <a:srgbClr val="FFFFFF"/>
                </a:solidFill>
              </a:rPr>
              <a:t>Define: On the second day of the workshop, engaged in dialogue and exchange between the elderly and students. Leveraged the experiences and identified needs from the first day, sought the thoughts and suggestions of the elderly individuals, identified 'specific' and 'meaningful' challenges, and transformed them into solutions.</a:t>
            </a:r>
            <a:endParaRPr lang="zh-TW" sz="1200" dirty="0">
              <a:solidFill>
                <a:srgbClr val="FFFFFF"/>
              </a:solidFill>
            </a:endParaRPr>
          </a:p>
        </p:txBody>
      </p:sp>
      <p:sp>
        <p:nvSpPr>
          <p:cNvPr id="295" name="Shape 295"/>
          <p:cNvSpPr txBox="1"/>
          <p:nvPr/>
        </p:nvSpPr>
        <p:spPr>
          <a:xfrm>
            <a:off x="1913642" y="4008147"/>
            <a:ext cx="7176534" cy="427948"/>
          </a:xfrm>
          <a:prstGeom prst="rect">
            <a:avLst/>
          </a:prstGeom>
          <a:noFill/>
          <a:ln>
            <a:noFill/>
          </a:ln>
        </p:spPr>
        <p:txBody>
          <a:bodyPr lIns="91425" tIns="91425" rIns="91425" bIns="91425" anchor="t" anchorCtr="0">
            <a:noAutofit/>
          </a:bodyPr>
          <a:lstStyle/>
          <a:p>
            <a:pPr lvl="0" algn="r"/>
            <a:r>
              <a:rPr lang="zh-TW" dirty="0">
                <a:latin typeface="PingFang TC Thin" panose="020B0200000000000000" pitchFamily="34" charset="-120"/>
                <a:ea typeface="PingFang TC Thin" panose="020B0200000000000000" pitchFamily="34" charset="-120"/>
              </a:rPr>
              <a:t>104.8.27 09:30 </a:t>
            </a:r>
            <a:r>
              <a:rPr lang="en-US" altLang="zh-TW" dirty="0">
                <a:latin typeface="PingFang TC Thin" panose="020B0200000000000000" pitchFamily="34" charset="-120"/>
                <a:ea typeface="PingFang TC Thin" panose="020B0200000000000000" pitchFamily="34" charset="-120"/>
              </a:rPr>
              <a:t>National Taiwan University / Civil Research Building Room 407</a:t>
            </a:r>
            <a:endParaRPr lang="zh-TW" dirty="0">
              <a:latin typeface="PingFang TC Thin" panose="020B0200000000000000" pitchFamily="34" charset="-120"/>
              <a:ea typeface="PingFang TC Thin" panose="020B0200000000000000" pitchFamily="34" charset="-120"/>
            </a:endParaRPr>
          </a:p>
          <a:p>
            <a:pPr lvl="0" rtl="0">
              <a:spcBef>
                <a:spcPts val="0"/>
              </a:spcBef>
              <a:buNone/>
            </a:pPr>
            <a:endParaRPr dirty="0">
              <a:latin typeface="PingFang TC Thin" panose="020B0200000000000000" pitchFamily="34" charset="-120"/>
              <a:ea typeface="PingFang TC Thin" panose="020B0200000000000000" pitchFamily="34" charset="-120"/>
            </a:endParaRPr>
          </a:p>
        </p:txBody>
      </p:sp>
      <p:pic>
        <p:nvPicPr>
          <p:cNvPr id="8" name="圖片 7" descr="一張含有 室內, 桌, 相片, 坐 的圖片&#10;&#10;自動產生的描述">
            <a:extLst>
              <a:ext uri="{FF2B5EF4-FFF2-40B4-BE49-F238E27FC236}">
                <a16:creationId xmlns:a16="http://schemas.microsoft.com/office/drawing/2014/main" id="{93CDDE6F-9D2D-AF47-8406-1F8AFA5D63AD}"/>
              </a:ext>
            </a:extLst>
          </p:cNvPr>
          <p:cNvPicPr>
            <a:picLocks noChangeAspect="1"/>
          </p:cNvPicPr>
          <p:nvPr/>
        </p:nvPicPr>
        <p:blipFill>
          <a:blip r:embed="rId5"/>
          <a:stretch>
            <a:fillRect/>
          </a:stretch>
        </p:blipFill>
        <p:spPr>
          <a:xfrm>
            <a:off x="7004104" y="83649"/>
            <a:ext cx="1260829" cy="901749"/>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graphicFrame>
        <p:nvGraphicFramePr>
          <p:cNvPr id="300" name="Shape 300"/>
          <p:cNvGraphicFramePr/>
          <p:nvPr>
            <p:extLst>
              <p:ext uri="{D42A27DB-BD31-4B8C-83A1-F6EECF244321}">
                <p14:modId xmlns:p14="http://schemas.microsoft.com/office/powerpoint/2010/main" val="819301637"/>
              </p:ext>
            </p:extLst>
          </p:nvPr>
        </p:nvGraphicFramePr>
        <p:xfrm>
          <a:off x="518615" y="407000"/>
          <a:ext cx="7954897" cy="4693680"/>
        </p:xfrm>
        <a:graphic>
          <a:graphicData uri="http://schemas.openxmlformats.org/drawingml/2006/table">
            <a:tbl>
              <a:tblPr>
                <a:noFill/>
                <a:tableStyleId>{1EFEC01E-2D06-4D55-8859-9CD8C38E0D79}</a:tableStyleId>
              </a:tblPr>
              <a:tblGrid>
                <a:gridCol w="781569">
                  <a:extLst>
                    <a:ext uri="{9D8B030D-6E8A-4147-A177-3AD203B41FA5}">
                      <a16:colId xmlns:a16="http://schemas.microsoft.com/office/drawing/2014/main" val="20000"/>
                    </a:ext>
                  </a:extLst>
                </a:gridCol>
                <a:gridCol w="2161193">
                  <a:extLst>
                    <a:ext uri="{9D8B030D-6E8A-4147-A177-3AD203B41FA5}">
                      <a16:colId xmlns:a16="http://schemas.microsoft.com/office/drawing/2014/main" val="20001"/>
                    </a:ext>
                  </a:extLst>
                </a:gridCol>
                <a:gridCol w="1018610">
                  <a:extLst>
                    <a:ext uri="{9D8B030D-6E8A-4147-A177-3AD203B41FA5}">
                      <a16:colId xmlns:a16="http://schemas.microsoft.com/office/drawing/2014/main" val="20002"/>
                    </a:ext>
                  </a:extLst>
                </a:gridCol>
                <a:gridCol w="789620">
                  <a:extLst>
                    <a:ext uri="{9D8B030D-6E8A-4147-A177-3AD203B41FA5}">
                      <a16:colId xmlns:a16="http://schemas.microsoft.com/office/drawing/2014/main" val="20003"/>
                    </a:ext>
                  </a:extLst>
                </a:gridCol>
                <a:gridCol w="2176276">
                  <a:extLst>
                    <a:ext uri="{9D8B030D-6E8A-4147-A177-3AD203B41FA5}">
                      <a16:colId xmlns:a16="http://schemas.microsoft.com/office/drawing/2014/main" val="20004"/>
                    </a:ext>
                  </a:extLst>
                </a:gridCol>
                <a:gridCol w="1027629">
                  <a:extLst>
                    <a:ext uri="{9D8B030D-6E8A-4147-A177-3AD203B41FA5}">
                      <a16:colId xmlns:a16="http://schemas.microsoft.com/office/drawing/2014/main" val="20005"/>
                    </a:ext>
                  </a:extLst>
                </a:gridCol>
              </a:tblGrid>
              <a:tr h="396200">
                <a:tc gridSpan="3">
                  <a:txBody>
                    <a:bodyPr/>
                    <a:lstStyle/>
                    <a:p>
                      <a:pPr lvl="0" algn="ctr" rtl="0">
                        <a:spcBef>
                          <a:spcPts val="0"/>
                        </a:spcBef>
                        <a:buNone/>
                      </a:pPr>
                      <a:r>
                        <a:rPr lang="zh-TW" b="0" i="0" dirty="0">
                          <a:latin typeface="PingFang TC Thin" panose="020B0200000000000000" pitchFamily="34" charset="-120"/>
                          <a:ea typeface="PingFang TC Thin" panose="020B0200000000000000" pitchFamily="34" charset="-120"/>
                        </a:rPr>
                        <a:t>Day 1  104/08/26 (</a:t>
                      </a:r>
                      <a:r>
                        <a:rPr lang="en-US" altLang="zh-TW" b="0" i="0" dirty="0">
                          <a:latin typeface="PingFang TC Thin" panose="020B0200000000000000" pitchFamily="34" charset="-120"/>
                          <a:ea typeface="PingFang TC Thin" panose="020B0200000000000000" pitchFamily="34" charset="-120"/>
                        </a:rPr>
                        <a:t>Saturday</a:t>
                      </a:r>
                      <a:r>
                        <a:rPr lang="zh-TW" b="0" i="0" dirty="0">
                          <a:latin typeface="PingFang TC Thin" panose="020B0200000000000000" pitchFamily="34" charset="-120"/>
                          <a:ea typeface="PingFang TC Thin" panose="020B0200000000000000" pitchFamily="34" charset="-120"/>
                        </a:rPr>
                        <a:t>)</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tc gridSpan="3">
                  <a:txBody>
                    <a:bodyPr/>
                    <a:lstStyle/>
                    <a:p>
                      <a:pPr lvl="0" algn="ctr" rtl="0">
                        <a:spcBef>
                          <a:spcPts val="0"/>
                        </a:spcBef>
                        <a:buNone/>
                      </a:pPr>
                      <a:r>
                        <a:rPr lang="zh-TW" b="0" i="0" dirty="0">
                          <a:latin typeface="PingFang TC Thin" panose="020B0200000000000000" pitchFamily="34" charset="-120"/>
                          <a:ea typeface="PingFang TC Thin" panose="020B0200000000000000" pitchFamily="34" charset="-120"/>
                        </a:rPr>
                        <a:t>Day 2 </a:t>
                      </a:r>
                      <a:r>
                        <a:rPr lang="zh-TW" b="0" i="0" dirty="0">
                          <a:solidFill>
                            <a:schemeClr val="dk1"/>
                          </a:solidFill>
                          <a:latin typeface="PingFang TC Thin" panose="020B0200000000000000" pitchFamily="34" charset="-120"/>
                          <a:ea typeface="PingFang TC Thin" panose="020B0200000000000000" pitchFamily="34" charset="-120"/>
                        </a:rPr>
                        <a:t> 104/08/27 (</a:t>
                      </a:r>
                      <a:r>
                        <a:rPr lang="en-US" altLang="zh-TW" b="0" i="0" dirty="0">
                          <a:latin typeface="PingFang TC Thin" panose="020B0200000000000000" pitchFamily="34" charset="-120"/>
                          <a:ea typeface="PingFang TC Thin" panose="020B0200000000000000" pitchFamily="34" charset="-120"/>
                        </a:rPr>
                        <a:t>Saturday</a:t>
                      </a:r>
                      <a:r>
                        <a:rPr lang="zh-TW" b="0" i="0" dirty="0">
                          <a:solidFill>
                            <a:schemeClr val="dk1"/>
                          </a:solidFill>
                          <a:latin typeface="PingFang TC Thin" panose="020B0200000000000000" pitchFamily="34" charset="-120"/>
                          <a:ea typeface="PingFang TC Thin" panose="020B0200000000000000" pitchFamily="34" charset="-120"/>
                        </a:rPr>
                        <a:t>)</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3962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08:30~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Registration/Introduction</a:t>
                      </a:r>
                      <a:endParaRPr lang="zh-TW" altLang="zh-TW" sz="11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en-US" altLang="zh-TW" b="0" i="0" dirty="0">
                          <a:latin typeface="PingFang TC Thin" panose="020B0200000000000000" pitchFamily="34" charset="-120"/>
                          <a:ea typeface="PingFang TC Thin" panose="020B0200000000000000" pitchFamily="34" charset="-120"/>
                        </a:rPr>
                        <a:t>Instructor</a:t>
                      </a:r>
                      <a:endParaRPr lang="zh-TW" altLang="zh-TW"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08:30~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Registration</a:t>
                      </a:r>
                      <a:endParaRPr lang="zh-TW" sz="11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en-US" altLang="zh-TW" b="0" i="0" dirty="0">
                          <a:latin typeface="PingFang TC Thin" panose="020B0200000000000000" pitchFamily="34" charset="-120"/>
                          <a:ea typeface="PingFang TC Thin" panose="020B0200000000000000" pitchFamily="34" charset="-120"/>
                        </a:rPr>
                        <a:t>Instructor</a:t>
                      </a:r>
                      <a:endParaRPr lang="zh-TW" altLang="zh-TW"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1"/>
                  </a:ext>
                </a:extLst>
              </a:tr>
              <a:tr h="3810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09:00~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en-US" altLang="zh-TW" sz="1200" b="0" i="0" dirty="0">
                          <a:solidFill>
                            <a:srgbClr val="45818E"/>
                          </a:solidFill>
                          <a:latin typeface="PingFang TC Thin" panose="020B0200000000000000" pitchFamily="34" charset="-120"/>
                          <a:ea typeface="PingFang TC Thin" panose="020B0200000000000000" pitchFamily="34" charset="-120"/>
                        </a:rPr>
                        <a:t>Topic Lecture I</a:t>
                      </a:r>
                    </a:p>
                    <a:p>
                      <a:pPr lvl="0" algn="ctr" rtl="0">
                        <a:spcBef>
                          <a:spcPts val="0"/>
                        </a:spcBef>
                        <a:buNone/>
                      </a:pPr>
                      <a:r>
                        <a:rPr lang="en-US" altLang="zh-TW" sz="1200" b="0" i="0" dirty="0">
                          <a:latin typeface="PingFang TC Thin" panose="020B0200000000000000" pitchFamily="34" charset="-120"/>
                          <a:ea typeface="PingFang TC Thin" panose="020B0200000000000000" pitchFamily="34" charset="-120"/>
                        </a:rPr>
                        <a:t>Understanding the Physical and Mental Changes in the Elderly.</a:t>
                      </a:r>
                      <a:endParaRPr lang="zh-TW"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dirty="0">
                          <a:latin typeface="PingFang TC Thin" panose="020B0200000000000000" pitchFamily="34" charset="-120"/>
                          <a:ea typeface="PingFang TC Thin" panose="020B0200000000000000" pitchFamily="34" charset="-120"/>
                        </a:rPr>
                        <a:t>毛慧芬</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b="0" i="0" dirty="0">
                          <a:latin typeface="PingFang TC Thin" panose="020B0200000000000000" pitchFamily="34" charset="-120"/>
                          <a:ea typeface="PingFang TC Thin" panose="020B0200000000000000" pitchFamily="34" charset="-120"/>
                        </a:rPr>
                        <a:t>09:00~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marL="0" marR="0" lvl="0" indent="0" algn="ctr" rtl="0">
                        <a:lnSpc>
                          <a:spcPct val="100000"/>
                        </a:lnSpc>
                        <a:spcBef>
                          <a:spcPts val="0"/>
                        </a:spcBef>
                        <a:spcAft>
                          <a:spcPts val="0"/>
                        </a:spcAft>
                        <a:buNone/>
                      </a:pPr>
                      <a:r>
                        <a:rPr lang="en-US" altLang="zh-TW" sz="1200" b="0" i="0" dirty="0">
                          <a:solidFill>
                            <a:srgbClr val="45818E"/>
                          </a:solidFill>
                          <a:latin typeface="PingFang TC Thin" panose="020B0200000000000000" pitchFamily="34" charset="-120"/>
                          <a:ea typeface="PingFang TC Thin" panose="020B0200000000000000" pitchFamily="34" charset="-120"/>
                        </a:rPr>
                        <a:t>Clarifying Needs</a:t>
                      </a:r>
                    </a:p>
                    <a:p>
                      <a:pPr marL="0" marR="0" lvl="0" indent="0" algn="ctr" rtl="0">
                        <a:lnSpc>
                          <a:spcPct val="100000"/>
                        </a:lnSpc>
                        <a:spcBef>
                          <a:spcPts val="0"/>
                        </a:spcBef>
                        <a:spcAft>
                          <a:spcPts val="0"/>
                        </a:spcAft>
                        <a:buNone/>
                      </a:pPr>
                      <a:r>
                        <a:rPr lang="en-US" altLang="zh-TW" sz="1200" b="0" i="0" dirty="0">
                          <a:latin typeface="PingFang TC Thin" panose="020B0200000000000000" pitchFamily="34" charset="-120"/>
                          <a:ea typeface="PingFang TC Thin" panose="020B0200000000000000" pitchFamily="34" charset="-120"/>
                        </a:rPr>
                        <a:t>Interview elderly on shopping experiences</a:t>
                      </a:r>
                    </a:p>
                    <a:p>
                      <a:pPr lvl="0" algn="ctr" rtl="0">
                        <a:spcBef>
                          <a:spcPts val="0"/>
                        </a:spcBef>
                        <a:buNone/>
                      </a:pPr>
                      <a:r>
                        <a:rPr lang="en-US" altLang="zh-TW" sz="1200" b="0" i="0" dirty="0">
                          <a:latin typeface="PingFang TC Thin" panose="020B0200000000000000" pitchFamily="34" charset="-120"/>
                          <a:ea typeface="PingFang TC Thin" panose="020B0200000000000000" pitchFamily="34" charset="-120"/>
                        </a:rPr>
                        <a:t>(Invited four seniors/elderly individuals).</a:t>
                      </a:r>
                      <a:endParaRPr lang="zh-TW"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tcPr>
                </a:tc>
                <a:tc rowSpan="2">
                  <a:txBody>
                    <a:bodyPr/>
                    <a:lstStyle/>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2"/>
                  </a:ext>
                </a:extLst>
              </a:tr>
              <a:tr h="3810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09:30~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n-US" altLang="zh-TW" sz="1200" b="0" i="0" dirty="0">
                          <a:solidFill>
                            <a:srgbClr val="45818E"/>
                          </a:solidFill>
                          <a:latin typeface="PingFang TC Thin" panose="020B0200000000000000" pitchFamily="34" charset="-120"/>
                          <a:ea typeface="PingFang TC Thin" panose="020B0200000000000000" pitchFamily="34" charset="-120"/>
                        </a:rPr>
                        <a:t>Observation Experience</a:t>
                      </a:r>
                      <a:endParaRPr lang="zh-TW" sz="1200" b="0" i="0" dirty="0">
                        <a:solidFill>
                          <a:srgbClr val="45818E"/>
                        </a:solidFill>
                        <a:latin typeface="PingFang TC Thin" panose="020B0200000000000000" pitchFamily="34" charset="-120"/>
                        <a:ea typeface="PingFang TC Thin" panose="020B0200000000000000" pitchFamily="34" charset="-120"/>
                      </a:endParaRPr>
                    </a:p>
                    <a:p>
                      <a:pPr lvl="0" algn="ctr" rtl="0">
                        <a:spcBef>
                          <a:spcPts val="0"/>
                        </a:spcBef>
                        <a:buNone/>
                      </a:pPr>
                      <a:r>
                        <a:rPr lang="en-US" altLang="zh-TW" sz="1200" b="0" i="0" dirty="0">
                          <a:latin typeface="PingFang TC Thin" panose="020B0200000000000000" pitchFamily="34" charset="-120"/>
                          <a:ea typeface="PingFang TC Thin" panose="020B0200000000000000" pitchFamily="34" charset="-120"/>
                        </a:rPr>
                        <a:t>Aging Simulation and Store Interviews.</a:t>
                      </a:r>
                      <a:endParaRPr lang="zh-TW"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dirty="0">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dirty="0">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tc vMerge="1">
                  <a:txBody>
                    <a:bodyPr/>
                    <a:lstStyle/>
                    <a:p>
                      <a:endParaRPr lang="zh-TW" dirty="0"/>
                    </a:p>
                  </a:txBody>
                  <a:tcPr/>
                </a:tc>
                <a:tc vMerge="1">
                  <a:txBody>
                    <a:bodyPr/>
                    <a:lstStyle/>
                    <a:p>
                      <a:endParaRPr lang="zh-TW"/>
                    </a:p>
                  </a:txBody>
                  <a:tcPr/>
                </a:tc>
                <a:extLst>
                  <a:ext uri="{0D108BD9-81ED-4DB2-BD59-A6C34878D82A}">
                    <a16:rowId xmlns:a16="http://schemas.microsoft.com/office/drawing/2014/main" val="10003"/>
                  </a:ext>
                </a:extLst>
              </a:tr>
              <a:tr h="3962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12:30~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en-US" altLang="zh-TW" sz="1200" b="0" i="0" dirty="0">
                          <a:latin typeface="PingFang TC Thin" panose="020B0200000000000000" pitchFamily="34" charset="-120"/>
                          <a:ea typeface="PingFang TC Thin" panose="020B0200000000000000" pitchFamily="34" charset="-120"/>
                        </a:rPr>
                        <a:t>Lunch</a:t>
                      </a:r>
                      <a:endParaRPr lang="zh-TW"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12:00~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en-US" altLang="zh-TW" sz="1200" b="0" i="0" dirty="0">
                          <a:latin typeface="PingFang TC Thin" panose="020B0200000000000000" pitchFamily="34" charset="-120"/>
                          <a:ea typeface="PingFang TC Thin" panose="020B0200000000000000" pitchFamily="34" charset="-120"/>
                        </a:rPr>
                        <a:t>Lunch</a:t>
                      </a:r>
                      <a:endParaRPr lang="zh-TW" altLang="zh-TW"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4"/>
                  </a:ext>
                </a:extLst>
              </a:tr>
              <a:tr h="3810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13:30~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69850" algn="ctr" rtl="0">
                        <a:lnSpc>
                          <a:spcPct val="100000"/>
                        </a:lnSpc>
                        <a:spcBef>
                          <a:spcPts val="0"/>
                        </a:spcBef>
                        <a:spcAft>
                          <a:spcPts val="0"/>
                        </a:spcAft>
                        <a:buClr>
                          <a:srgbClr val="000000"/>
                        </a:buClr>
                        <a:buSzPct val="78571"/>
                        <a:buFont typeface="Arial"/>
                        <a:buNone/>
                      </a:pPr>
                      <a:r>
                        <a:rPr lang="en-US" altLang="zh-TW" sz="1200" b="0" i="0" dirty="0">
                          <a:solidFill>
                            <a:srgbClr val="45818E"/>
                          </a:solidFill>
                          <a:latin typeface="PingFang TC Thin" panose="020B0200000000000000" pitchFamily="34" charset="-120"/>
                          <a:ea typeface="PingFang TC Thin" panose="020B0200000000000000" pitchFamily="34" charset="-120"/>
                        </a:rPr>
                        <a:t>Topic Lecture II</a:t>
                      </a:r>
                    </a:p>
                    <a:p>
                      <a:pPr marL="0" marR="0" lvl="0" indent="-69850" algn="ctr" defTabSz="914400" rtl="0" eaLnBrk="1" fontAlgn="auto" latinLnBrk="0" hangingPunct="1">
                        <a:lnSpc>
                          <a:spcPct val="100000"/>
                        </a:lnSpc>
                        <a:spcBef>
                          <a:spcPts val="0"/>
                        </a:spcBef>
                        <a:spcAft>
                          <a:spcPts val="0"/>
                        </a:spcAft>
                        <a:buClr>
                          <a:srgbClr val="000000"/>
                        </a:buClr>
                        <a:buSzPct val="78571"/>
                        <a:buFont typeface="Arial"/>
                        <a:buNone/>
                        <a:tabLst/>
                        <a:defRPr/>
                      </a:pPr>
                      <a:r>
                        <a:rPr lang="en-US" altLang="zh-TW" sz="1200" b="0" i="0" dirty="0">
                          <a:latin typeface="PingFang TC Thin" panose="020B0200000000000000" pitchFamily="34" charset="-120"/>
                          <a:ea typeface="PingFang TC Thin" panose="020B0200000000000000" pitchFamily="34" charset="-120"/>
                        </a:rPr>
                        <a:t>Introduce elderly design cases.</a:t>
                      </a:r>
                      <a:endParaRPr lang="zh-TW"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13:00~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69850" algn="ctr" rtl="0">
                        <a:lnSpc>
                          <a:spcPct val="100000"/>
                        </a:lnSpc>
                        <a:spcBef>
                          <a:spcPts val="0"/>
                        </a:spcBef>
                        <a:spcAft>
                          <a:spcPts val="0"/>
                        </a:spcAft>
                        <a:buClr>
                          <a:srgbClr val="000000"/>
                        </a:buClr>
                        <a:buSzPct val="78571"/>
                        <a:buFont typeface="Arial"/>
                        <a:buNone/>
                      </a:pPr>
                      <a:r>
                        <a:rPr lang="en-US" altLang="zh-TW" sz="1200" b="0" i="0" dirty="0">
                          <a:solidFill>
                            <a:srgbClr val="45818E"/>
                          </a:solidFill>
                          <a:latin typeface="PingFang TC Thin" panose="020B0200000000000000" pitchFamily="34" charset="-120"/>
                          <a:ea typeface="PingFang TC Thin" panose="020B0200000000000000" pitchFamily="34" charset="-120"/>
                        </a:rPr>
                        <a:t>Design Development II</a:t>
                      </a:r>
                    </a:p>
                    <a:p>
                      <a:pPr marL="0" marR="0" lvl="0" indent="-69850" algn="ctr" rtl="0">
                        <a:lnSpc>
                          <a:spcPct val="100000"/>
                        </a:lnSpc>
                        <a:spcBef>
                          <a:spcPts val="0"/>
                        </a:spcBef>
                        <a:spcAft>
                          <a:spcPts val="0"/>
                        </a:spcAft>
                        <a:buClr>
                          <a:srgbClr val="000000"/>
                        </a:buClr>
                        <a:buSzPct val="78571"/>
                        <a:buFont typeface="Arial"/>
                        <a:buNone/>
                      </a:pPr>
                      <a:r>
                        <a:rPr lang="en-US" altLang="zh-TW" sz="1200" b="0" i="0" dirty="0">
                          <a:latin typeface="PingFang TC Thin" panose="020B0200000000000000" pitchFamily="34" charset="-120"/>
                          <a:ea typeface="PingFang TC Thin" panose="020B0200000000000000" pitchFamily="34" charset="-120"/>
                        </a:rPr>
                        <a:t>Elderly-friendly shopping solution</a:t>
                      </a:r>
                      <a:endParaRPr lang="zh-TW"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dirty="0">
                          <a:solidFill>
                            <a:schemeClr val="dk1"/>
                          </a:solidFill>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dirty="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5"/>
                  </a:ext>
                </a:extLst>
              </a:tr>
              <a:tr h="3810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15:00~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n-US" altLang="zh-TW" sz="1200" b="0" i="0" dirty="0">
                          <a:solidFill>
                            <a:srgbClr val="45818E"/>
                          </a:solidFill>
                          <a:latin typeface="PingFang TC Thin" panose="020B0200000000000000" pitchFamily="34" charset="-120"/>
                          <a:ea typeface="PingFang TC Thin" panose="020B0200000000000000" pitchFamily="34" charset="-120"/>
                        </a:rPr>
                        <a:t>Design Development I</a:t>
                      </a:r>
                    </a:p>
                    <a:p>
                      <a:pPr marL="0" marR="0" lvl="0" indent="0" algn="ctr" rtl="0">
                        <a:lnSpc>
                          <a:spcPct val="100000"/>
                        </a:lnSpc>
                        <a:spcBef>
                          <a:spcPts val="0"/>
                        </a:spcBef>
                        <a:spcAft>
                          <a:spcPts val="0"/>
                        </a:spcAft>
                        <a:buNone/>
                      </a:pPr>
                      <a:r>
                        <a:rPr lang="en-US" altLang="zh-TW" sz="1200" b="0" i="0" dirty="0">
                          <a:latin typeface="PingFang TC Thin" panose="020B0200000000000000" pitchFamily="34" charset="-120"/>
                          <a:ea typeface="PingFang TC Thin" panose="020B0200000000000000" pitchFamily="34" charset="-120"/>
                        </a:rPr>
                        <a:t>Brainstorming on elderly shopping issues.</a:t>
                      </a:r>
                      <a:endParaRPr lang="zh-TW" altLang="en-US"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Clr>
                          <a:schemeClr val="dk1"/>
                        </a:buClr>
                        <a:buSzPct val="78571"/>
                        <a:buFont typeface="Arial"/>
                        <a:buNone/>
                      </a:pPr>
                      <a:r>
                        <a:rPr lang="zh-TW" b="0" i="0">
                          <a:solidFill>
                            <a:schemeClr val="dk1"/>
                          </a:solidFill>
                          <a:latin typeface="PingFang TC Thin" panose="020B0200000000000000" pitchFamily="34" charset="-120"/>
                          <a:ea typeface="PingFang TC Thin" panose="020B0200000000000000" pitchFamily="34" charset="-120"/>
                        </a:rPr>
                        <a:t>毛慧芬</a:t>
                      </a:r>
                      <a:br>
                        <a:rPr lang="zh-TW" b="0" i="0">
                          <a:solidFill>
                            <a:schemeClr val="dk1"/>
                          </a:solidFill>
                          <a:latin typeface="PingFang TC Thin" panose="020B0200000000000000" pitchFamily="34" charset="-120"/>
                          <a:ea typeface="PingFang TC Thin" panose="020B0200000000000000" pitchFamily="34" charset="-120"/>
                        </a:rPr>
                      </a:br>
                      <a:r>
                        <a:rPr lang="zh-TW" b="0" i="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dirty="0">
                          <a:latin typeface="PingFang TC Thin" panose="020B0200000000000000" pitchFamily="34" charset="-120"/>
                          <a:ea typeface="PingFang TC Thin" panose="020B0200000000000000" pitchFamily="34" charset="-120"/>
                        </a:rPr>
                        <a:t>15:30~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n-US" altLang="zh-TW" sz="1200" b="0" i="0" dirty="0">
                          <a:solidFill>
                            <a:srgbClr val="45818E"/>
                          </a:solidFill>
                          <a:latin typeface="PingFang TC Thin" panose="020B0200000000000000" pitchFamily="34" charset="-120"/>
                          <a:ea typeface="PingFang TC Thin" panose="020B0200000000000000" pitchFamily="34" charset="-120"/>
                        </a:rPr>
                        <a:t>Final Report</a:t>
                      </a:r>
                    </a:p>
                    <a:p>
                      <a:pPr marL="0" marR="0" lvl="0" indent="0" algn="ctr" rtl="0">
                        <a:lnSpc>
                          <a:spcPct val="100000"/>
                        </a:lnSpc>
                        <a:spcBef>
                          <a:spcPts val="0"/>
                        </a:spcBef>
                        <a:spcAft>
                          <a:spcPts val="0"/>
                        </a:spcAft>
                        <a:buNone/>
                      </a:pPr>
                      <a:r>
                        <a:rPr lang="en-US" altLang="zh-TW" sz="1200" b="0" i="0" dirty="0">
                          <a:latin typeface="PingFang TC Thin" panose="020B0200000000000000" pitchFamily="34" charset="-120"/>
                          <a:ea typeface="PingFang TC Thin" panose="020B0200000000000000" pitchFamily="34" charset="-120"/>
                        </a:rPr>
                        <a:t>Feedback from store managers and the elderly</a:t>
                      </a:r>
                      <a:endParaRPr lang="zh-TW"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6"/>
                  </a:ext>
                </a:extLst>
              </a:tr>
              <a:tr h="3962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17:00~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en-US" altLang="zh-TW" sz="1200" b="0" i="0" dirty="0">
                          <a:latin typeface="PingFang TC Thin" panose="020B0200000000000000" pitchFamily="34" charset="-120"/>
                          <a:ea typeface="PingFang TC Thin" panose="020B0200000000000000" pitchFamily="34" charset="-120"/>
                        </a:rPr>
                        <a:t>Conclusion</a:t>
                      </a:r>
                      <a:endParaRPr lang="zh-TW"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17:00~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en-US" altLang="zh-TW" sz="1200" b="0" i="0" dirty="0">
                          <a:latin typeface="PingFang TC Thin" panose="020B0200000000000000" pitchFamily="34" charset="-120"/>
                          <a:ea typeface="PingFang TC Thin" panose="020B0200000000000000" pitchFamily="34" charset="-120"/>
                        </a:rPr>
                        <a:t>Conclusion</a:t>
                      </a:r>
                      <a:endParaRPr lang="zh-TW" sz="12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02" name="Shape 302"/>
          <p:cNvSpPr/>
          <p:nvPr/>
        </p:nvSpPr>
        <p:spPr>
          <a:xfrm>
            <a:off x="5284499" y="3289189"/>
            <a:ext cx="2184382" cy="1373172"/>
          </a:xfrm>
          <a:prstGeom prst="rect">
            <a:avLst/>
          </a:prstGeom>
          <a:noFill/>
          <a:ln w="3810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6" name="圖片 5" descr="一張含有 室內, 桌, 相片, 坐 的圖片&#10;&#10;自動產生的描述">
            <a:extLst>
              <a:ext uri="{FF2B5EF4-FFF2-40B4-BE49-F238E27FC236}">
                <a16:creationId xmlns:a16="http://schemas.microsoft.com/office/drawing/2014/main" id="{820844F3-ADA9-834E-85D8-51C0DA630E4A}"/>
              </a:ext>
            </a:extLst>
          </p:cNvPr>
          <p:cNvPicPr>
            <a:picLocks noChangeAspect="1"/>
          </p:cNvPicPr>
          <p:nvPr/>
        </p:nvPicPr>
        <p:blipFill>
          <a:blip r:embed="rId3"/>
          <a:stretch>
            <a:fillRect/>
          </a:stretch>
        </p:blipFill>
        <p:spPr>
          <a:xfrm>
            <a:off x="7004104" y="83649"/>
            <a:ext cx="1260829" cy="901749"/>
          </a:xfrm>
          <a:prstGeom prst="rect">
            <a:avLst/>
          </a:prstGeom>
        </p:spPr>
      </p:pic>
      <p:sp>
        <p:nvSpPr>
          <p:cNvPr id="4" name="Shape 207">
            <a:extLst>
              <a:ext uri="{FF2B5EF4-FFF2-40B4-BE49-F238E27FC236}">
                <a16:creationId xmlns:a16="http://schemas.microsoft.com/office/drawing/2014/main" id="{FA27C965-F975-340D-9BBF-3DBD36BB88E5}"/>
              </a:ext>
            </a:extLst>
          </p:cNvPr>
          <p:cNvSpPr txBox="1">
            <a:spLocks/>
          </p:cNvSpPr>
          <p:nvPr/>
        </p:nvSpPr>
        <p:spPr>
          <a:xfrm>
            <a:off x="40405" y="0"/>
            <a:ext cx="8520600" cy="5727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baseline="0">
                <a:solidFill>
                  <a:schemeClr val="dk1"/>
                </a:solidFill>
                <a:latin typeface="PingFang TC" panose="020B0400000000000000" pitchFamily="34" charset="-120"/>
                <a:ea typeface="PingFang TC" panose="020B0400000000000000" pitchFamily="34" charset="-120"/>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r>
              <a:rPr lang="en-US" altLang="zh-TW" sz="2100"/>
              <a:t>X-Type Case: Elderly Shopping × Mobile Intelligence</a:t>
            </a:r>
            <a:endParaRPr lang="zh-TW" sz="21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88"/>
          <p:cNvSpPr txBox="1"/>
          <p:nvPr/>
        </p:nvSpPr>
        <p:spPr>
          <a:xfrm>
            <a:off x="107325" y="-53788"/>
            <a:ext cx="8929350" cy="4866318"/>
          </a:xfrm>
          <a:prstGeom prst="rect">
            <a:avLst/>
          </a:prstGeom>
          <a:noFill/>
          <a:ln>
            <a:noFill/>
          </a:ln>
        </p:spPr>
        <p:txBody>
          <a:bodyPr spcFirstLastPara="1" wrap="square" lIns="68569" tIns="34275" rIns="68569" bIns="34275" anchor="t" anchorCtr="0">
            <a:noAutofit/>
          </a:bodyPr>
          <a:lstStyle/>
          <a:p>
            <a:r>
              <a:rPr lang="zh-TW" altLang="en-US" sz="8500" dirty="0"/>
              <a:t>跨領域</a:t>
            </a:r>
            <a:endParaRPr sz="8500" dirty="0">
              <a:solidFill>
                <a:schemeClr val="tx1"/>
              </a:solidFill>
              <a:latin typeface="PingFang TC Light" panose="020B0300000000000000" pitchFamily="34" charset="-120"/>
              <a:ea typeface="PingFang TC Light" panose="020B0300000000000000" pitchFamily="34" charset="-120"/>
            </a:endParaRPr>
          </a:p>
          <a:p>
            <a:r>
              <a:rPr lang="en-US" altLang="zh-TW" sz="8500" dirty="0">
                <a:solidFill>
                  <a:srgbClr val="A3C1AD"/>
                </a:solidFill>
                <a:latin typeface="PingFang TC" panose="020B0400000000000000" pitchFamily="34" charset="-120"/>
                <a:ea typeface="PingFang TC" panose="020B0400000000000000" pitchFamily="34" charset="-120"/>
              </a:rPr>
              <a:t>Multidisciplinary</a:t>
            </a:r>
            <a:endParaRPr sz="8500" dirty="0">
              <a:solidFill>
                <a:srgbClr val="A3C1AD"/>
              </a:solidFill>
              <a:latin typeface="PingFang TC" panose="020B0400000000000000" pitchFamily="34" charset="-120"/>
              <a:ea typeface="PingFang TC" panose="020B0400000000000000" pitchFamily="34" charset="-120"/>
            </a:endParaRPr>
          </a:p>
          <a:p>
            <a:r>
              <a:rPr lang="en-US" altLang="zh-TW" sz="8500" dirty="0">
                <a:solidFill>
                  <a:schemeClr val="accent5">
                    <a:lumMod val="75000"/>
                  </a:schemeClr>
                </a:solidFill>
                <a:latin typeface="PingFang TC" panose="020B0400000000000000" pitchFamily="34" charset="-120"/>
                <a:ea typeface="PingFang TC" panose="020B0400000000000000" pitchFamily="34" charset="-120"/>
              </a:rPr>
              <a:t>Interdisciplinary</a:t>
            </a:r>
          </a:p>
          <a:p>
            <a:r>
              <a:rPr lang="en-US" altLang="zh-TW" sz="8500" dirty="0">
                <a:solidFill>
                  <a:schemeClr val="accent5">
                    <a:lumMod val="50000"/>
                  </a:schemeClr>
                </a:solidFill>
                <a:latin typeface="PingFang TC" panose="020B0400000000000000" pitchFamily="34" charset="-120"/>
                <a:ea typeface="PingFang TC" panose="020B0400000000000000" pitchFamily="34" charset="-120"/>
              </a:rPr>
              <a:t>Transdisciplinary</a:t>
            </a:r>
          </a:p>
        </p:txBody>
      </p:sp>
    </p:spTree>
    <p:extLst>
      <p:ext uri="{BB962C8B-B14F-4D97-AF65-F5344CB8AC3E}">
        <p14:creationId xmlns:p14="http://schemas.microsoft.com/office/powerpoint/2010/main" val="372795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Shape 308"/>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r>
              <a:rPr lang="en-US" altLang="zh-TW" sz="2400" dirty="0"/>
              <a:t>X-Type Case: Elderly Shopping × Mobile Intelligence</a:t>
            </a:r>
            <a:endParaRPr lang="zh-TW" altLang="zh-TW" sz="2400" dirty="0"/>
          </a:p>
        </p:txBody>
      </p:sp>
      <p:sp>
        <p:nvSpPr>
          <p:cNvPr id="310" name="Shape 310"/>
          <p:cNvSpPr txBox="1">
            <a:spLocks noGrp="1"/>
          </p:cNvSpPr>
          <p:nvPr>
            <p:ph type="body" idx="1"/>
          </p:nvPr>
        </p:nvSpPr>
        <p:spPr>
          <a:xfrm>
            <a:off x="0" y="4436100"/>
            <a:ext cx="9144000" cy="707400"/>
          </a:xfrm>
          <a:prstGeom prst="rect">
            <a:avLst/>
          </a:prstGeom>
          <a:solidFill>
            <a:srgbClr val="90AF9E"/>
          </a:solidFill>
        </p:spPr>
        <p:txBody>
          <a:bodyPr lIns="91425" tIns="91425" rIns="91425" bIns="91425" anchor="ctr" anchorCtr="0">
            <a:noAutofit/>
          </a:bodyPr>
          <a:lstStyle/>
          <a:p>
            <a:pPr lvl="0">
              <a:buNone/>
            </a:pPr>
            <a:r>
              <a:rPr lang="en-US" altLang="zh-TW" sz="1200" dirty="0">
                <a:solidFill>
                  <a:srgbClr val="FFFFFF"/>
                </a:solidFill>
              </a:rPr>
              <a:t>Ideate: During the second-stage of ideation in a group discussion, the feedback provided by the elderly individuals sparked a wide range of creative solutions among interdisciplinary team members. Within a limited timeframe, they worked to concretely describe the problems and decide on initial directions.</a:t>
            </a:r>
            <a:endParaRPr lang="zh-TW" sz="1200" dirty="0">
              <a:solidFill>
                <a:schemeClr val="lt1"/>
              </a:solidFill>
            </a:endParaRPr>
          </a:p>
        </p:txBody>
      </p:sp>
      <p:sp>
        <p:nvSpPr>
          <p:cNvPr id="311" name="Shape 311"/>
          <p:cNvSpPr txBox="1"/>
          <p:nvPr/>
        </p:nvSpPr>
        <p:spPr>
          <a:xfrm>
            <a:off x="2372497" y="4016356"/>
            <a:ext cx="6717678" cy="283500"/>
          </a:xfrm>
          <a:prstGeom prst="rect">
            <a:avLst/>
          </a:prstGeom>
          <a:noFill/>
          <a:ln>
            <a:noFill/>
          </a:ln>
        </p:spPr>
        <p:txBody>
          <a:bodyPr lIns="91425" tIns="91425" rIns="91425" bIns="91425" anchor="t" anchorCtr="0">
            <a:noAutofit/>
          </a:bodyPr>
          <a:lstStyle/>
          <a:p>
            <a:pPr lvl="0" algn="r"/>
            <a:r>
              <a:rPr lang="zh-TW" dirty="0">
                <a:latin typeface="PingFang TC Thin" panose="020B0200000000000000" pitchFamily="34" charset="-120"/>
                <a:ea typeface="PingFang TC Thin" panose="020B0200000000000000" pitchFamily="34" charset="-120"/>
              </a:rPr>
              <a:t>104.8.27 13:30 </a:t>
            </a:r>
            <a:r>
              <a:rPr lang="en-US" altLang="zh-TW" dirty="0">
                <a:latin typeface="PingFang TC Thin" panose="020B0200000000000000" pitchFamily="34" charset="-120"/>
                <a:ea typeface="PingFang TC Thin" panose="020B0200000000000000" pitchFamily="34" charset="-120"/>
              </a:rPr>
              <a:t>National Taiwan University / Civil Research Building Room 407</a:t>
            </a:r>
            <a:endParaRPr lang="zh-TW" dirty="0">
              <a:latin typeface="PingFang TC Thin" panose="020B0200000000000000" pitchFamily="34" charset="-120"/>
              <a:ea typeface="PingFang TC Thin" panose="020B0200000000000000" pitchFamily="34" charset="-120"/>
            </a:endParaRPr>
          </a:p>
          <a:p>
            <a:pPr lvl="0" rtl="0">
              <a:spcBef>
                <a:spcPts val="0"/>
              </a:spcBef>
              <a:buNone/>
            </a:pPr>
            <a:endParaRPr dirty="0">
              <a:latin typeface="PingFang TC Thin" panose="020B0200000000000000" pitchFamily="34" charset="-120"/>
              <a:ea typeface="PingFang TC Thin" panose="020B0200000000000000" pitchFamily="34" charset="-120"/>
            </a:endParaRPr>
          </a:p>
        </p:txBody>
      </p:sp>
      <p:pic>
        <p:nvPicPr>
          <p:cNvPr id="312" name="Shape 31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81099" y="1147587"/>
            <a:ext cx="4271619" cy="2848319"/>
          </a:xfrm>
          <a:prstGeom prst="rect">
            <a:avLst/>
          </a:prstGeom>
          <a:noFill/>
          <a:ln>
            <a:noFill/>
          </a:ln>
        </p:spPr>
      </p:pic>
      <p:pic>
        <p:nvPicPr>
          <p:cNvPr id="313" name="Shape 31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625399" y="1147874"/>
            <a:ext cx="4271621" cy="2847756"/>
          </a:xfrm>
          <a:prstGeom prst="rect">
            <a:avLst/>
          </a:prstGeom>
          <a:noFill/>
          <a:ln>
            <a:noFill/>
          </a:ln>
        </p:spPr>
      </p:pic>
      <p:pic>
        <p:nvPicPr>
          <p:cNvPr id="8" name="圖片 7" descr="一張含有 室內, 桌, 相片, 坐 的圖片&#10;&#10;自動產生的描述">
            <a:extLst>
              <a:ext uri="{FF2B5EF4-FFF2-40B4-BE49-F238E27FC236}">
                <a16:creationId xmlns:a16="http://schemas.microsoft.com/office/drawing/2014/main" id="{C0AD5716-51AD-8941-82A8-D8D2C8DBD05B}"/>
              </a:ext>
            </a:extLst>
          </p:cNvPr>
          <p:cNvPicPr>
            <a:picLocks noChangeAspect="1"/>
          </p:cNvPicPr>
          <p:nvPr/>
        </p:nvPicPr>
        <p:blipFill>
          <a:blip r:embed="rId5"/>
          <a:stretch>
            <a:fillRect/>
          </a:stretch>
        </p:blipFill>
        <p:spPr>
          <a:xfrm>
            <a:off x="7004104" y="83649"/>
            <a:ext cx="1260829" cy="901749"/>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Shape 318"/>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r>
              <a:rPr lang="en-US" altLang="zh-TW" sz="2400" dirty="0"/>
              <a:t>X-Type Case: Elderly Shopping × Mobile Intelligence</a:t>
            </a:r>
            <a:endParaRPr lang="zh-TW" altLang="zh-TW" sz="2400" dirty="0"/>
          </a:p>
        </p:txBody>
      </p:sp>
      <p:pic>
        <p:nvPicPr>
          <p:cNvPr id="320" name="Shape 32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628923" y="1160700"/>
            <a:ext cx="4271619" cy="2847455"/>
          </a:xfrm>
          <a:prstGeom prst="rect">
            <a:avLst/>
          </a:prstGeom>
          <a:noFill/>
          <a:ln>
            <a:noFill/>
          </a:ln>
        </p:spPr>
      </p:pic>
      <p:pic>
        <p:nvPicPr>
          <p:cNvPr id="321" name="Shape 32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19853" y="1160700"/>
            <a:ext cx="4271619" cy="2847447"/>
          </a:xfrm>
          <a:prstGeom prst="rect">
            <a:avLst/>
          </a:prstGeom>
          <a:noFill/>
          <a:ln>
            <a:noFill/>
          </a:ln>
        </p:spPr>
      </p:pic>
      <p:sp>
        <p:nvSpPr>
          <p:cNvPr id="322" name="Shape 322"/>
          <p:cNvSpPr txBox="1">
            <a:spLocks noGrp="1"/>
          </p:cNvSpPr>
          <p:nvPr>
            <p:ph type="body" idx="1"/>
          </p:nvPr>
        </p:nvSpPr>
        <p:spPr>
          <a:xfrm>
            <a:off x="0" y="4451312"/>
            <a:ext cx="9144000" cy="707400"/>
          </a:xfrm>
          <a:prstGeom prst="rect">
            <a:avLst/>
          </a:prstGeom>
          <a:solidFill>
            <a:srgbClr val="90AF9E"/>
          </a:solidFill>
        </p:spPr>
        <p:txBody>
          <a:bodyPr lIns="91425" tIns="91425" rIns="91425" bIns="91425" anchor="ctr" anchorCtr="0">
            <a:noAutofit/>
          </a:bodyPr>
          <a:lstStyle/>
          <a:p>
            <a:pPr lvl="0">
              <a:buNone/>
            </a:pPr>
            <a:r>
              <a:rPr lang="en-US" altLang="zh-TW" sz="1400" dirty="0">
                <a:solidFill>
                  <a:srgbClr val="FFFFFF"/>
                </a:solidFill>
              </a:rPr>
              <a:t>Ideate: Hands-on sketching and preparing proposal presentations. In the final stage of the workshop, each group presented project concepts. Participants, under tight time pressure, used rapid drawing and presentation creation to concretely and visually convey their design ideas.</a:t>
            </a:r>
            <a:endParaRPr lang="zh-TW" sz="1400" dirty="0">
              <a:solidFill>
                <a:schemeClr val="lt1"/>
              </a:solidFill>
            </a:endParaRPr>
          </a:p>
        </p:txBody>
      </p:sp>
      <p:sp>
        <p:nvSpPr>
          <p:cNvPr id="323" name="Shape 323"/>
          <p:cNvSpPr txBox="1"/>
          <p:nvPr/>
        </p:nvSpPr>
        <p:spPr>
          <a:xfrm>
            <a:off x="2211859" y="4041707"/>
            <a:ext cx="6878316" cy="283500"/>
          </a:xfrm>
          <a:prstGeom prst="rect">
            <a:avLst/>
          </a:prstGeom>
          <a:noFill/>
          <a:ln>
            <a:noFill/>
          </a:ln>
        </p:spPr>
        <p:txBody>
          <a:bodyPr lIns="91425" tIns="91425" rIns="91425" bIns="91425" anchor="t" anchorCtr="0">
            <a:noAutofit/>
          </a:bodyPr>
          <a:lstStyle/>
          <a:p>
            <a:pPr algn="r"/>
            <a:r>
              <a:rPr lang="zh-TW" dirty="0">
                <a:latin typeface="PingFang TC Thin" panose="020B0200000000000000" pitchFamily="34" charset="-120"/>
                <a:ea typeface="PingFang TC Thin" panose="020B0200000000000000" pitchFamily="34" charset="-120"/>
              </a:rPr>
              <a:t>104.8.27 15:00  </a:t>
            </a:r>
            <a:r>
              <a:rPr lang="en-US" altLang="zh-TW" dirty="0">
                <a:latin typeface="PingFang TC Thin" panose="020B0200000000000000" pitchFamily="34" charset="-120"/>
                <a:ea typeface="PingFang TC Thin" panose="020B0200000000000000" pitchFamily="34" charset="-120"/>
              </a:rPr>
              <a:t>National Taiwan University / Civil Research Building Room 407</a:t>
            </a:r>
            <a:endParaRPr lang="zh-TW" altLang="zh-TW" dirty="0">
              <a:latin typeface="PingFang TC Thin" panose="020B0200000000000000" pitchFamily="34" charset="-120"/>
              <a:ea typeface="PingFang TC Thin" panose="020B0200000000000000" pitchFamily="34" charset="-120"/>
            </a:endParaRPr>
          </a:p>
          <a:p>
            <a:pPr lvl="0" algn="r" rtl="0">
              <a:spcBef>
                <a:spcPts val="0"/>
              </a:spcBef>
              <a:buNone/>
            </a:pPr>
            <a:endParaRPr lang="zh-TW" dirty="0">
              <a:latin typeface="PingFang TC Thin" panose="020B0200000000000000" pitchFamily="34" charset="-120"/>
              <a:ea typeface="PingFang TC Thin" panose="020B0200000000000000" pitchFamily="34" charset="-120"/>
            </a:endParaRPr>
          </a:p>
          <a:p>
            <a:pPr lvl="0" rtl="0">
              <a:spcBef>
                <a:spcPts val="0"/>
              </a:spcBef>
              <a:buNone/>
            </a:pPr>
            <a:endParaRPr dirty="0">
              <a:latin typeface="PingFang TC Thin" panose="020B0200000000000000" pitchFamily="34" charset="-120"/>
              <a:ea typeface="PingFang TC Thin" panose="020B0200000000000000" pitchFamily="34" charset="-120"/>
            </a:endParaRPr>
          </a:p>
        </p:txBody>
      </p:sp>
      <p:pic>
        <p:nvPicPr>
          <p:cNvPr id="8" name="圖片 7" descr="一張含有 室內, 桌, 相片, 坐 的圖片&#10;&#10;自動產生的描述">
            <a:extLst>
              <a:ext uri="{FF2B5EF4-FFF2-40B4-BE49-F238E27FC236}">
                <a16:creationId xmlns:a16="http://schemas.microsoft.com/office/drawing/2014/main" id="{1F567BFB-AE8B-E44F-B3C8-DF62CE2F5A11}"/>
              </a:ext>
            </a:extLst>
          </p:cNvPr>
          <p:cNvPicPr>
            <a:picLocks noChangeAspect="1"/>
          </p:cNvPicPr>
          <p:nvPr/>
        </p:nvPicPr>
        <p:blipFill>
          <a:blip r:embed="rId5"/>
          <a:stretch>
            <a:fillRect/>
          </a:stretch>
        </p:blipFill>
        <p:spPr>
          <a:xfrm>
            <a:off x="7004104" y="83649"/>
            <a:ext cx="1260829" cy="901749"/>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Shape 328"/>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r>
              <a:rPr lang="en-US" altLang="zh-TW" sz="2400" dirty="0"/>
              <a:t>X-Type Case: Elderly Shopping × Mobile Intelligence</a:t>
            </a:r>
            <a:endParaRPr lang="zh-TW" altLang="zh-TW" sz="2400" dirty="0"/>
          </a:p>
        </p:txBody>
      </p:sp>
      <p:pic>
        <p:nvPicPr>
          <p:cNvPr id="330" name="Shape 33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621410" y="1160692"/>
            <a:ext cx="4271619" cy="2847455"/>
          </a:xfrm>
          <a:prstGeom prst="rect">
            <a:avLst/>
          </a:prstGeom>
          <a:noFill/>
          <a:ln>
            <a:noFill/>
          </a:ln>
        </p:spPr>
      </p:pic>
      <p:pic>
        <p:nvPicPr>
          <p:cNvPr id="331" name="Shape 33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19625" y="1160700"/>
            <a:ext cx="4271619" cy="2847447"/>
          </a:xfrm>
          <a:prstGeom prst="rect">
            <a:avLst/>
          </a:prstGeom>
          <a:noFill/>
          <a:ln>
            <a:noFill/>
          </a:ln>
        </p:spPr>
      </p:pic>
      <p:sp>
        <p:nvSpPr>
          <p:cNvPr id="332" name="Shape 332"/>
          <p:cNvSpPr txBox="1">
            <a:spLocks noGrp="1"/>
          </p:cNvSpPr>
          <p:nvPr>
            <p:ph type="body" idx="1"/>
          </p:nvPr>
        </p:nvSpPr>
        <p:spPr>
          <a:xfrm>
            <a:off x="0" y="4436100"/>
            <a:ext cx="9144000" cy="707400"/>
          </a:xfrm>
          <a:prstGeom prst="rect">
            <a:avLst/>
          </a:prstGeom>
          <a:solidFill>
            <a:srgbClr val="90AF9E"/>
          </a:solidFill>
        </p:spPr>
        <p:txBody>
          <a:bodyPr lIns="91425" tIns="91425" rIns="91425" bIns="91425" anchor="ctr" anchorCtr="0">
            <a:noAutofit/>
          </a:bodyPr>
          <a:lstStyle/>
          <a:p>
            <a:pPr lvl="0">
              <a:buNone/>
            </a:pPr>
            <a:r>
              <a:rPr lang="en-US" altLang="zh-TW" sz="1200" dirty="0">
                <a:solidFill>
                  <a:srgbClr val="FFFFFF"/>
                </a:solidFill>
              </a:rPr>
              <a:t>Ideate: Project Presentation. Each group presented age-friendly shopping solutions, designing products and services to address the problems identified through observation, experience, and interviews over the course of two days. Evaluations were conducted by elderly individuals and marketing department supervisors from the PX Mart, who provided feedback.</a:t>
            </a:r>
            <a:endParaRPr lang="zh-TW" sz="1200" dirty="0">
              <a:solidFill>
                <a:schemeClr val="lt1"/>
              </a:solidFill>
            </a:endParaRPr>
          </a:p>
        </p:txBody>
      </p:sp>
      <p:sp>
        <p:nvSpPr>
          <p:cNvPr id="333" name="Shape 333"/>
          <p:cNvSpPr txBox="1"/>
          <p:nvPr/>
        </p:nvSpPr>
        <p:spPr>
          <a:xfrm>
            <a:off x="2286000" y="4008147"/>
            <a:ext cx="6804175" cy="219167"/>
          </a:xfrm>
          <a:prstGeom prst="rect">
            <a:avLst/>
          </a:prstGeom>
          <a:noFill/>
          <a:ln>
            <a:noFill/>
          </a:ln>
        </p:spPr>
        <p:txBody>
          <a:bodyPr lIns="91425" tIns="91425" rIns="91425" bIns="91425" anchor="t" anchorCtr="0">
            <a:noAutofit/>
          </a:bodyPr>
          <a:lstStyle/>
          <a:p>
            <a:pPr lvl="0" algn="r"/>
            <a:r>
              <a:rPr lang="zh-TW" dirty="0">
                <a:latin typeface="PingFang TC Thin" panose="020B0200000000000000" pitchFamily="34" charset="-120"/>
                <a:ea typeface="PingFang TC Thin" panose="020B0200000000000000" pitchFamily="34" charset="-120"/>
              </a:rPr>
              <a:t>104.8.27 16:00  </a:t>
            </a:r>
            <a:r>
              <a:rPr lang="en-US" altLang="zh-TW" dirty="0">
                <a:latin typeface="PingFang TC Thin" panose="020B0200000000000000" pitchFamily="34" charset="-120"/>
                <a:ea typeface="PingFang TC Thin" panose="020B0200000000000000" pitchFamily="34" charset="-120"/>
              </a:rPr>
              <a:t>National Taiwan University / Civil Research Building Room 402</a:t>
            </a:r>
            <a:endParaRPr lang="zh-TW" dirty="0">
              <a:latin typeface="PingFang TC Thin" panose="020B0200000000000000" pitchFamily="34" charset="-120"/>
              <a:ea typeface="PingFang TC Thin" panose="020B0200000000000000" pitchFamily="34" charset="-120"/>
            </a:endParaRPr>
          </a:p>
          <a:p>
            <a:pPr lvl="0" rtl="0">
              <a:spcBef>
                <a:spcPts val="0"/>
              </a:spcBef>
              <a:buNone/>
            </a:pPr>
            <a:endParaRPr dirty="0">
              <a:latin typeface="PingFang TC Thin" panose="020B0200000000000000" pitchFamily="34" charset="-120"/>
              <a:ea typeface="PingFang TC Thin" panose="020B0200000000000000" pitchFamily="34" charset="-120"/>
            </a:endParaRPr>
          </a:p>
        </p:txBody>
      </p:sp>
      <p:pic>
        <p:nvPicPr>
          <p:cNvPr id="8" name="圖片 7" descr="一張含有 室內, 桌, 相片, 坐 的圖片&#10;&#10;自動產生的描述">
            <a:extLst>
              <a:ext uri="{FF2B5EF4-FFF2-40B4-BE49-F238E27FC236}">
                <a16:creationId xmlns:a16="http://schemas.microsoft.com/office/drawing/2014/main" id="{8207FA72-65AB-BA47-AA17-634B07F8A1BB}"/>
              </a:ext>
            </a:extLst>
          </p:cNvPr>
          <p:cNvPicPr>
            <a:picLocks noChangeAspect="1"/>
          </p:cNvPicPr>
          <p:nvPr/>
        </p:nvPicPr>
        <p:blipFill>
          <a:blip r:embed="rId5"/>
          <a:stretch>
            <a:fillRect/>
          </a:stretch>
        </p:blipFill>
        <p:spPr>
          <a:xfrm>
            <a:off x="7004104" y="83649"/>
            <a:ext cx="1260829" cy="901749"/>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311700" y="368825"/>
            <a:ext cx="8832300" cy="572700"/>
          </a:xfrm>
          <a:prstGeom prst="rect">
            <a:avLst/>
          </a:prstGeom>
        </p:spPr>
        <p:txBody>
          <a:bodyPr lIns="91425" tIns="91425" rIns="91425" bIns="91425" anchor="t" anchorCtr="0">
            <a:noAutofit/>
          </a:bodyPr>
          <a:lstStyle/>
          <a:p>
            <a:r>
              <a:rPr lang="en-US" altLang="zh-TW" sz="2000" dirty="0"/>
              <a:t>X-Type Case: Elderly Shopping × Mobile Intelligence - Student Project 1</a:t>
            </a:r>
            <a:endParaRPr lang="zh-TW" sz="2000" dirty="0"/>
          </a:p>
        </p:txBody>
      </p:sp>
      <p:pic>
        <p:nvPicPr>
          <p:cNvPr id="339" name="Shape 33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748413" y="941525"/>
            <a:ext cx="6633587" cy="3614980"/>
          </a:xfrm>
          <a:prstGeom prst="rect">
            <a:avLst/>
          </a:prstGeom>
          <a:noFill/>
          <a:ln>
            <a:noFill/>
          </a:ln>
        </p:spPr>
      </p:pic>
      <p:sp>
        <p:nvSpPr>
          <p:cNvPr id="2" name="文字方塊 1">
            <a:extLst>
              <a:ext uri="{FF2B5EF4-FFF2-40B4-BE49-F238E27FC236}">
                <a16:creationId xmlns:a16="http://schemas.microsoft.com/office/drawing/2014/main" id="{7F77EAF7-7D53-495A-BB3F-BC05A6BB9780}"/>
              </a:ext>
            </a:extLst>
          </p:cNvPr>
          <p:cNvSpPr txBox="1"/>
          <p:nvPr/>
        </p:nvSpPr>
        <p:spPr>
          <a:xfrm>
            <a:off x="897886" y="3346099"/>
            <a:ext cx="2671069" cy="1384995"/>
          </a:xfrm>
          <a:prstGeom prst="rect">
            <a:avLst/>
          </a:prstGeom>
          <a:solidFill>
            <a:schemeClr val="bg1"/>
          </a:solidFill>
        </p:spPr>
        <p:txBody>
          <a:bodyPr wrap="square" rtlCol="0">
            <a:spAutoFit/>
          </a:bodyPr>
          <a:lstStyle/>
          <a:p>
            <a:pPr marL="88900" indent="-88900" algn="l">
              <a:buFont typeface="Arial" panose="020B0604020202020204" pitchFamily="34" charset="0"/>
              <a:buChar char="•"/>
            </a:pPr>
            <a:r>
              <a:rPr lang="en" altLang="zh-TW" b="0" i="0" dirty="0">
                <a:solidFill>
                  <a:srgbClr val="374151"/>
                </a:solidFill>
                <a:effectLst/>
                <a:latin typeface="Arial" panose="020B0604020202020204" pitchFamily="34" charset="0"/>
                <a:cs typeface="Arial" panose="020B0604020202020204" pitchFamily="34" charset="0"/>
              </a:rPr>
              <a:t>Easy to push (can be pushed directly back home)</a:t>
            </a:r>
          </a:p>
          <a:p>
            <a:pPr marL="88900" indent="-88900" algn="l">
              <a:buFont typeface="Arial" panose="020B0604020202020204" pitchFamily="34" charset="0"/>
              <a:buChar char="•"/>
            </a:pPr>
            <a:r>
              <a:rPr lang="en" altLang="zh-TW" b="0" i="0" dirty="0">
                <a:solidFill>
                  <a:srgbClr val="374151"/>
                </a:solidFill>
                <a:effectLst/>
                <a:latin typeface="Arial" panose="020B0604020202020204" pitchFamily="34" charset="0"/>
                <a:cs typeface="Arial" panose="020B0604020202020204" pitchFamily="34" charset="0"/>
              </a:rPr>
              <a:t>Products are easy to pick up</a:t>
            </a:r>
          </a:p>
          <a:p>
            <a:pPr marL="88900" indent="-88900" algn="l">
              <a:buFont typeface="Arial" panose="020B0604020202020204" pitchFamily="34" charset="0"/>
              <a:buChar char="•"/>
            </a:pPr>
            <a:r>
              <a:rPr lang="en" altLang="zh-TW" b="0" i="0" dirty="0">
                <a:solidFill>
                  <a:srgbClr val="374151"/>
                </a:solidFill>
                <a:effectLst/>
                <a:latin typeface="Arial" panose="020B0604020202020204" pitchFamily="34" charset="0"/>
                <a:cs typeface="Arial" panose="020B0604020202020204" pitchFamily="34" charset="0"/>
              </a:rPr>
              <a:t>Safety notification and warning</a:t>
            </a:r>
          </a:p>
          <a:p>
            <a:pPr marL="88900" indent="-88900" algn="l">
              <a:buFont typeface="Arial" panose="020B0604020202020204" pitchFamily="34" charset="0"/>
              <a:buChar char="•"/>
            </a:pPr>
            <a:r>
              <a:rPr lang="en" altLang="zh-TW" b="0" i="0" dirty="0">
                <a:solidFill>
                  <a:srgbClr val="374151"/>
                </a:solidFill>
                <a:effectLst/>
                <a:latin typeface="Arial" panose="020B0604020202020204" pitchFamily="34" charset="0"/>
                <a:cs typeface="Arial" panose="020B0604020202020204" pitchFamily="34" charset="0"/>
              </a:rPr>
              <a:t>Additional thoughtful features</a:t>
            </a:r>
          </a:p>
        </p:txBody>
      </p:sp>
      <p:sp>
        <p:nvSpPr>
          <p:cNvPr id="3" name="文字方塊 2">
            <a:extLst>
              <a:ext uri="{FF2B5EF4-FFF2-40B4-BE49-F238E27FC236}">
                <a16:creationId xmlns:a16="http://schemas.microsoft.com/office/drawing/2014/main" id="{4E568827-11EB-47DD-8BB9-D7B8469502EE}"/>
              </a:ext>
            </a:extLst>
          </p:cNvPr>
          <p:cNvSpPr txBox="1"/>
          <p:nvPr/>
        </p:nvSpPr>
        <p:spPr>
          <a:xfrm>
            <a:off x="3830212" y="4580370"/>
            <a:ext cx="4940207" cy="523220"/>
          </a:xfrm>
          <a:prstGeom prst="rect">
            <a:avLst/>
          </a:prstGeom>
          <a:noFill/>
        </p:spPr>
        <p:txBody>
          <a:bodyPr wrap="square" rtlCol="0">
            <a:spAutoFit/>
          </a:bodyPr>
          <a:lstStyle/>
          <a:p>
            <a:r>
              <a:rPr lang="en-US" altLang="zh-TW" dirty="0"/>
              <a:t>Issue: The current shopping carts have limited capacity, fixed heights, and are not easy to retrieve p</a:t>
            </a:r>
            <a:r>
              <a:rPr lang="en-US" altLang="zh-TW" sz="1400" dirty="0"/>
              <a:t>roducts</a:t>
            </a:r>
            <a:r>
              <a:rPr lang="en-US" altLang="zh-TW" dirty="0"/>
              <a:t> from.</a:t>
            </a:r>
            <a:endParaRPr lang="zh-TW" alt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Shape 344"/>
          <p:cNvSpPr txBox="1">
            <a:spLocks noGrp="1"/>
          </p:cNvSpPr>
          <p:nvPr>
            <p:ph type="title"/>
          </p:nvPr>
        </p:nvSpPr>
        <p:spPr>
          <a:xfrm>
            <a:off x="311700" y="368825"/>
            <a:ext cx="8832300" cy="572700"/>
          </a:xfrm>
          <a:prstGeom prst="rect">
            <a:avLst/>
          </a:prstGeom>
        </p:spPr>
        <p:txBody>
          <a:bodyPr lIns="91425" tIns="91425" rIns="91425" bIns="91425" anchor="t" anchorCtr="0">
            <a:noAutofit/>
          </a:bodyPr>
          <a:lstStyle/>
          <a:p>
            <a:pPr lvl="0"/>
            <a:r>
              <a:rPr lang="en-US" altLang="zh-TW" sz="2000" dirty="0"/>
              <a:t>X-Type Case: Elderly Shopping × Mobile Intelligence - Student Project 2</a:t>
            </a:r>
            <a:endParaRPr lang="zh-TW" sz="2000" dirty="0"/>
          </a:p>
        </p:txBody>
      </p:sp>
      <p:pic>
        <p:nvPicPr>
          <p:cNvPr id="345" name="Shape 34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26750" y="865325"/>
            <a:ext cx="7482445" cy="4201974"/>
          </a:xfrm>
          <a:prstGeom prst="rect">
            <a:avLst/>
          </a:prstGeom>
          <a:noFill/>
          <a:ln>
            <a:noFill/>
          </a:ln>
        </p:spPr>
      </p:pic>
      <p:sp>
        <p:nvSpPr>
          <p:cNvPr id="2" name="文字方塊 1">
            <a:extLst>
              <a:ext uri="{FF2B5EF4-FFF2-40B4-BE49-F238E27FC236}">
                <a16:creationId xmlns:a16="http://schemas.microsoft.com/office/drawing/2014/main" id="{151654EE-517E-4D7A-ABF1-26994FF2F69C}"/>
              </a:ext>
            </a:extLst>
          </p:cNvPr>
          <p:cNvSpPr txBox="1">
            <a:spLocks/>
          </p:cNvSpPr>
          <p:nvPr/>
        </p:nvSpPr>
        <p:spPr>
          <a:xfrm>
            <a:off x="5406011" y="3474463"/>
            <a:ext cx="3125040" cy="1600438"/>
          </a:xfrm>
          <a:prstGeom prst="rect">
            <a:avLst/>
          </a:prstGeom>
          <a:solidFill>
            <a:schemeClr val="bg1"/>
          </a:solidFill>
        </p:spPr>
        <p:txBody>
          <a:bodyPr wrap="square" rtlCol="0">
            <a:spAutoFit/>
          </a:bodyPr>
          <a:lstStyle/>
          <a:p>
            <a:pPr algn="just"/>
            <a:r>
              <a:rPr lang="en-US" altLang="zh-TW" dirty="0">
                <a:solidFill>
                  <a:schemeClr val="tx1"/>
                </a:solidFill>
              </a:rPr>
              <a:t>Issue: Observing the condition of pushing shopping carts, the shopping list text is too small, the variety of products is overwhelming, signage is too high, and product labels are too small, making it difficult to find products.</a:t>
            </a:r>
            <a:endParaRPr lang="zh-TW" altLang="en-US" dirty="0">
              <a:solidFill>
                <a:schemeClr val="tx1"/>
              </a:solidFill>
            </a:endParaRPr>
          </a:p>
        </p:txBody>
      </p:sp>
      <p:sp>
        <p:nvSpPr>
          <p:cNvPr id="3" name="文字方塊 2">
            <a:extLst>
              <a:ext uri="{FF2B5EF4-FFF2-40B4-BE49-F238E27FC236}">
                <a16:creationId xmlns:a16="http://schemas.microsoft.com/office/drawing/2014/main" id="{22EA3B58-CB27-437F-A186-E6B38AC51280}"/>
              </a:ext>
            </a:extLst>
          </p:cNvPr>
          <p:cNvSpPr txBox="1"/>
          <p:nvPr/>
        </p:nvSpPr>
        <p:spPr>
          <a:xfrm>
            <a:off x="1582996" y="4016565"/>
            <a:ext cx="3551712" cy="523220"/>
          </a:xfrm>
          <a:prstGeom prst="rect">
            <a:avLst/>
          </a:prstGeom>
          <a:noFill/>
        </p:spPr>
        <p:txBody>
          <a:bodyPr wrap="square" rtlCol="0">
            <a:spAutoFit/>
          </a:bodyPr>
          <a:lstStyle/>
          <a:p>
            <a:r>
              <a:rPr lang="en-US" altLang="zh-TW" dirty="0"/>
              <a:t>Guidance system to assist seniors in enjoyable shopping</a:t>
            </a:r>
            <a:endParaRPr lang="zh-TW" alt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Shape 350"/>
          <p:cNvSpPr txBox="1">
            <a:spLocks noGrp="1"/>
          </p:cNvSpPr>
          <p:nvPr>
            <p:ph type="title"/>
          </p:nvPr>
        </p:nvSpPr>
        <p:spPr>
          <a:xfrm>
            <a:off x="311700" y="368825"/>
            <a:ext cx="8832300" cy="572700"/>
          </a:xfrm>
          <a:prstGeom prst="rect">
            <a:avLst/>
          </a:prstGeom>
        </p:spPr>
        <p:txBody>
          <a:bodyPr lIns="91425" tIns="91425" rIns="91425" bIns="91425" anchor="t" anchorCtr="0">
            <a:noAutofit/>
          </a:bodyPr>
          <a:lstStyle/>
          <a:p>
            <a:pPr lvl="0"/>
            <a:r>
              <a:rPr lang="en-US" altLang="zh-TW" sz="2000" dirty="0"/>
              <a:t>X-Type Case: Elderly Shopping × Mobile Intelligence - Student Project 3</a:t>
            </a:r>
            <a:endParaRPr lang="zh-TW" sz="2000" dirty="0"/>
          </a:p>
        </p:txBody>
      </p:sp>
      <p:pic>
        <p:nvPicPr>
          <p:cNvPr id="351" name="Shape 35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73776" y="941525"/>
            <a:ext cx="7532022" cy="4201974"/>
          </a:xfrm>
          <a:prstGeom prst="rect">
            <a:avLst/>
          </a:prstGeom>
          <a:noFill/>
          <a:ln>
            <a:noFill/>
          </a:ln>
        </p:spPr>
      </p:pic>
      <p:sp>
        <p:nvSpPr>
          <p:cNvPr id="2" name="矩形 1">
            <a:extLst>
              <a:ext uri="{FF2B5EF4-FFF2-40B4-BE49-F238E27FC236}">
                <a16:creationId xmlns:a16="http://schemas.microsoft.com/office/drawing/2014/main" id="{E7A51F60-632D-4061-90BF-BFE245C9ACB5}"/>
              </a:ext>
            </a:extLst>
          </p:cNvPr>
          <p:cNvSpPr/>
          <p:nvPr/>
        </p:nvSpPr>
        <p:spPr>
          <a:xfrm>
            <a:off x="761466" y="3206169"/>
            <a:ext cx="3408595" cy="1815882"/>
          </a:xfrm>
          <a:prstGeom prst="rect">
            <a:avLst/>
          </a:prstGeom>
          <a:solidFill>
            <a:schemeClr val="bg1"/>
          </a:solidFill>
        </p:spPr>
        <p:txBody>
          <a:bodyPr wrap="square">
            <a:spAutoFit/>
          </a:bodyPr>
          <a:lstStyle/>
          <a:p>
            <a:r>
              <a:rPr lang="en-US" altLang="zh-TW" dirty="0">
                <a:solidFill>
                  <a:schemeClr val="tx1"/>
                </a:solidFill>
              </a:rPr>
              <a:t>Issue :</a:t>
            </a:r>
          </a:p>
          <a:p>
            <a:pPr marL="342900" indent="-342900">
              <a:buFont typeface="+mj-lt"/>
              <a:buAutoNum type="arabicPeriod"/>
            </a:pPr>
            <a:r>
              <a:rPr lang="en-US" altLang="zh-TW" dirty="0">
                <a:solidFill>
                  <a:schemeClr val="tx1"/>
                </a:solidFill>
              </a:rPr>
              <a:t>Numerous brands, confusing choices</a:t>
            </a:r>
          </a:p>
          <a:p>
            <a:pPr marL="342900" indent="-342900">
              <a:buFont typeface="+mj-lt"/>
              <a:buAutoNum type="arabicPeriod"/>
            </a:pPr>
            <a:r>
              <a:rPr lang="en-US" altLang="zh-TW" dirty="0">
                <a:solidFill>
                  <a:schemeClr val="tx1"/>
                </a:solidFill>
              </a:rPr>
              <a:t>Elderly individuals may wander and have difficulty finding products (cognitive aging)</a:t>
            </a:r>
          </a:p>
          <a:p>
            <a:pPr marL="342900" indent="-342900">
              <a:buFont typeface="+mj-lt"/>
              <a:buAutoNum type="arabicPeriod"/>
            </a:pPr>
            <a:r>
              <a:rPr lang="en-US" altLang="zh-TW" dirty="0">
                <a:solidFill>
                  <a:schemeClr val="tx1"/>
                </a:solidFill>
              </a:rPr>
              <a:t>But they don't want to bother the store staff</a:t>
            </a:r>
          </a:p>
        </p:txBody>
      </p:sp>
      <p:sp>
        <p:nvSpPr>
          <p:cNvPr id="4" name="文字方塊 3">
            <a:extLst>
              <a:ext uri="{FF2B5EF4-FFF2-40B4-BE49-F238E27FC236}">
                <a16:creationId xmlns:a16="http://schemas.microsoft.com/office/drawing/2014/main" id="{0DDE838D-40A4-4539-ABFF-76FC180EE89F}"/>
              </a:ext>
            </a:extLst>
          </p:cNvPr>
          <p:cNvSpPr txBox="1"/>
          <p:nvPr/>
        </p:nvSpPr>
        <p:spPr>
          <a:xfrm>
            <a:off x="4793564" y="1967159"/>
            <a:ext cx="3655168" cy="307777"/>
          </a:xfrm>
          <a:prstGeom prst="rect">
            <a:avLst/>
          </a:prstGeom>
          <a:noFill/>
        </p:spPr>
        <p:txBody>
          <a:bodyPr wrap="none" rtlCol="0">
            <a:spAutoFit/>
          </a:bodyPr>
          <a:lstStyle/>
          <a:p>
            <a:r>
              <a:rPr lang="en-US" altLang="zh-TW" dirty="0"/>
              <a:t>Internet of Things Interactive Color Labeling</a:t>
            </a:r>
            <a:endParaRPr lang="zh-TW" alt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Shape 35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3267" y="736850"/>
            <a:ext cx="6858000" cy="4320025"/>
          </a:xfrm>
          <a:prstGeom prst="rect">
            <a:avLst/>
          </a:prstGeom>
          <a:noFill/>
          <a:ln>
            <a:noFill/>
          </a:ln>
        </p:spPr>
      </p:pic>
      <p:sp>
        <p:nvSpPr>
          <p:cNvPr id="357" name="Shape 357"/>
          <p:cNvSpPr txBox="1">
            <a:spLocks noGrp="1"/>
          </p:cNvSpPr>
          <p:nvPr>
            <p:ph type="title"/>
          </p:nvPr>
        </p:nvSpPr>
        <p:spPr>
          <a:xfrm>
            <a:off x="311700" y="368825"/>
            <a:ext cx="8832300" cy="572700"/>
          </a:xfrm>
          <a:prstGeom prst="rect">
            <a:avLst/>
          </a:prstGeom>
        </p:spPr>
        <p:txBody>
          <a:bodyPr lIns="91425" tIns="91425" rIns="91425" bIns="91425" anchor="t" anchorCtr="0">
            <a:noAutofit/>
          </a:bodyPr>
          <a:lstStyle/>
          <a:p>
            <a:pPr lvl="0"/>
            <a:r>
              <a:rPr lang="en-US" altLang="zh-TW" sz="2000" dirty="0"/>
              <a:t>X-Type Case: Elderly Shopping × Mobile Intelligence - Student Project 4</a:t>
            </a:r>
            <a:endParaRPr lang="zh-TW" sz="2000" dirty="0"/>
          </a:p>
        </p:txBody>
      </p:sp>
      <p:sp>
        <p:nvSpPr>
          <p:cNvPr id="2" name="文字方塊 1">
            <a:extLst>
              <a:ext uri="{FF2B5EF4-FFF2-40B4-BE49-F238E27FC236}">
                <a16:creationId xmlns:a16="http://schemas.microsoft.com/office/drawing/2014/main" id="{D9B9F9E4-CB9A-4396-AE1B-A43032212FD1}"/>
              </a:ext>
            </a:extLst>
          </p:cNvPr>
          <p:cNvSpPr txBox="1"/>
          <p:nvPr/>
        </p:nvSpPr>
        <p:spPr>
          <a:xfrm>
            <a:off x="573791" y="812392"/>
            <a:ext cx="2735044" cy="338554"/>
          </a:xfrm>
          <a:prstGeom prst="rect">
            <a:avLst/>
          </a:prstGeom>
          <a:noFill/>
        </p:spPr>
        <p:txBody>
          <a:bodyPr wrap="none" rtlCol="0">
            <a:spAutoFit/>
          </a:bodyPr>
          <a:lstStyle/>
          <a:p>
            <a:r>
              <a:rPr lang="en-US" altLang="zh-TW" sz="1600" dirty="0"/>
              <a:t>Folding Table and Chair Set</a:t>
            </a:r>
            <a:endParaRPr lang="zh-TW" altLang="en-US" sz="1600" dirty="0"/>
          </a:p>
        </p:txBody>
      </p:sp>
      <p:sp>
        <p:nvSpPr>
          <p:cNvPr id="3" name="文字方塊 2">
            <a:extLst>
              <a:ext uri="{FF2B5EF4-FFF2-40B4-BE49-F238E27FC236}">
                <a16:creationId xmlns:a16="http://schemas.microsoft.com/office/drawing/2014/main" id="{17233B18-D818-44A1-AE8D-3721036A5AD2}"/>
              </a:ext>
            </a:extLst>
          </p:cNvPr>
          <p:cNvSpPr txBox="1"/>
          <p:nvPr/>
        </p:nvSpPr>
        <p:spPr>
          <a:xfrm>
            <a:off x="311700" y="2123996"/>
            <a:ext cx="3259226" cy="307777"/>
          </a:xfrm>
          <a:prstGeom prst="rect">
            <a:avLst/>
          </a:prstGeom>
          <a:noFill/>
        </p:spPr>
        <p:txBody>
          <a:bodyPr wrap="none" rtlCol="0">
            <a:spAutoFit/>
          </a:bodyPr>
          <a:lstStyle/>
          <a:p>
            <a:r>
              <a:rPr lang="en-US" altLang="zh-TW" dirty="0"/>
              <a:t>Resting is for walking a longer journey.</a:t>
            </a:r>
            <a:endParaRPr lang="zh-TW" altLang="en-US" dirty="0"/>
          </a:p>
        </p:txBody>
      </p:sp>
      <p:sp>
        <p:nvSpPr>
          <p:cNvPr id="4" name="文字方塊 3">
            <a:extLst>
              <a:ext uri="{FF2B5EF4-FFF2-40B4-BE49-F238E27FC236}">
                <a16:creationId xmlns:a16="http://schemas.microsoft.com/office/drawing/2014/main" id="{8F5B58D0-50E3-4290-BB36-BF4ADAF40D5A}"/>
              </a:ext>
            </a:extLst>
          </p:cNvPr>
          <p:cNvSpPr txBox="1"/>
          <p:nvPr/>
        </p:nvSpPr>
        <p:spPr>
          <a:xfrm>
            <a:off x="197029" y="4587604"/>
            <a:ext cx="4618517" cy="584775"/>
          </a:xfrm>
          <a:prstGeom prst="rect">
            <a:avLst/>
          </a:prstGeom>
          <a:noFill/>
        </p:spPr>
        <p:txBody>
          <a:bodyPr wrap="square" rtlCol="0">
            <a:spAutoFit/>
          </a:bodyPr>
          <a:lstStyle/>
          <a:p>
            <a:r>
              <a:rPr lang="en-US" altLang="zh-TW" sz="1600" dirty="0">
                <a:solidFill>
                  <a:schemeClr val="tx1"/>
                </a:solidFill>
              </a:rPr>
              <a:t>Issue:</a:t>
            </a:r>
            <a:r>
              <a:rPr lang="en-US" altLang="zh-TW" sz="1600" dirty="0"/>
              <a:t> Elderly shoppers easily fatigued, every square inch of the store is valuable</a:t>
            </a:r>
            <a:endParaRPr lang="zh-TW" altLang="en-US" sz="1600" dirty="0">
              <a:solidFill>
                <a:schemeClr val="tx1"/>
              </a:solidFill>
            </a:endParaRPr>
          </a:p>
        </p:txBody>
      </p:sp>
      <p:sp>
        <p:nvSpPr>
          <p:cNvPr id="5" name="文字方塊 4">
            <a:extLst>
              <a:ext uri="{FF2B5EF4-FFF2-40B4-BE49-F238E27FC236}">
                <a16:creationId xmlns:a16="http://schemas.microsoft.com/office/drawing/2014/main" id="{878852F8-16C2-422E-A25F-4B370F28E76C}"/>
              </a:ext>
            </a:extLst>
          </p:cNvPr>
          <p:cNvSpPr txBox="1"/>
          <p:nvPr/>
        </p:nvSpPr>
        <p:spPr>
          <a:xfrm>
            <a:off x="6744909" y="819340"/>
            <a:ext cx="593432" cy="276999"/>
          </a:xfrm>
          <a:prstGeom prst="rect">
            <a:avLst/>
          </a:prstGeom>
          <a:noFill/>
        </p:spPr>
        <p:txBody>
          <a:bodyPr wrap="none" rtlCol="0">
            <a:spAutoFit/>
          </a:bodyPr>
          <a:lstStyle/>
          <a:p>
            <a:r>
              <a:rPr lang="en-US" altLang="zh-TW" sz="1200" dirty="0"/>
              <a:t>space</a:t>
            </a:r>
            <a:endParaRPr lang="zh-TW" altLang="en-US" sz="1200" dirty="0"/>
          </a:p>
        </p:txBody>
      </p:sp>
      <p:sp>
        <p:nvSpPr>
          <p:cNvPr id="6" name="文字方塊 5">
            <a:extLst>
              <a:ext uri="{FF2B5EF4-FFF2-40B4-BE49-F238E27FC236}">
                <a16:creationId xmlns:a16="http://schemas.microsoft.com/office/drawing/2014/main" id="{CAECC393-C274-45F1-A5CE-9770210E72E3}"/>
              </a:ext>
            </a:extLst>
          </p:cNvPr>
          <p:cNvSpPr txBox="1"/>
          <p:nvPr/>
        </p:nvSpPr>
        <p:spPr>
          <a:xfrm>
            <a:off x="5554855" y="990677"/>
            <a:ext cx="681597" cy="215444"/>
          </a:xfrm>
          <a:prstGeom prst="rect">
            <a:avLst/>
          </a:prstGeom>
          <a:noFill/>
        </p:spPr>
        <p:txBody>
          <a:bodyPr wrap="none" rtlCol="0">
            <a:spAutoFit/>
          </a:bodyPr>
          <a:lstStyle/>
          <a:p>
            <a:r>
              <a:rPr lang="en-US" altLang="zh-TW" sz="800" dirty="0"/>
              <a:t>commodity</a:t>
            </a:r>
            <a:endParaRPr lang="zh-TW" altLang="en-US" sz="800" dirty="0"/>
          </a:p>
        </p:txBody>
      </p:sp>
      <p:sp>
        <p:nvSpPr>
          <p:cNvPr id="9" name="文字方塊 8">
            <a:extLst>
              <a:ext uri="{FF2B5EF4-FFF2-40B4-BE49-F238E27FC236}">
                <a16:creationId xmlns:a16="http://schemas.microsoft.com/office/drawing/2014/main" id="{5BB9FCB1-11DE-4B52-B0F6-5B8D9BD85CA9}"/>
              </a:ext>
            </a:extLst>
          </p:cNvPr>
          <p:cNvSpPr txBox="1"/>
          <p:nvPr/>
        </p:nvSpPr>
        <p:spPr>
          <a:xfrm>
            <a:off x="7041625" y="990677"/>
            <a:ext cx="681597" cy="215444"/>
          </a:xfrm>
          <a:prstGeom prst="rect">
            <a:avLst/>
          </a:prstGeom>
          <a:noFill/>
        </p:spPr>
        <p:txBody>
          <a:bodyPr wrap="none" rtlCol="0">
            <a:spAutoFit/>
          </a:bodyPr>
          <a:lstStyle/>
          <a:p>
            <a:r>
              <a:rPr lang="en-US" altLang="zh-TW" sz="800" dirty="0"/>
              <a:t>commodity</a:t>
            </a:r>
            <a:endParaRPr lang="zh-TW" altLang="en-US" sz="800" dirty="0"/>
          </a:p>
        </p:txBody>
      </p:sp>
      <p:sp>
        <p:nvSpPr>
          <p:cNvPr id="7" name="文字方塊 6">
            <a:extLst>
              <a:ext uri="{FF2B5EF4-FFF2-40B4-BE49-F238E27FC236}">
                <a16:creationId xmlns:a16="http://schemas.microsoft.com/office/drawing/2014/main" id="{D372D3BF-E40A-4A20-8E64-2981ED357ECD}"/>
              </a:ext>
            </a:extLst>
          </p:cNvPr>
          <p:cNvSpPr txBox="1"/>
          <p:nvPr/>
        </p:nvSpPr>
        <p:spPr>
          <a:xfrm>
            <a:off x="6337232" y="1693032"/>
            <a:ext cx="1148071" cy="184666"/>
          </a:xfrm>
          <a:prstGeom prst="rect">
            <a:avLst/>
          </a:prstGeom>
          <a:noFill/>
        </p:spPr>
        <p:txBody>
          <a:bodyPr wrap="none" rtlCol="0">
            <a:spAutoFit/>
          </a:bodyPr>
          <a:lstStyle/>
          <a:p>
            <a:r>
              <a:rPr lang="en-US" altLang="zh-TW" sz="600" dirty="0">
                <a:solidFill>
                  <a:srgbClr val="C00000"/>
                </a:solidFill>
              </a:rPr>
              <a:t>Folding Table and Chair Set</a:t>
            </a:r>
            <a:endParaRPr lang="zh-TW" altLang="en-US" sz="600" dirty="0">
              <a:solidFill>
                <a:srgbClr val="C00000"/>
              </a:solidFill>
            </a:endParaRPr>
          </a:p>
        </p:txBody>
      </p:sp>
      <p:sp>
        <p:nvSpPr>
          <p:cNvPr id="8" name="文字方塊 7">
            <a:extLst>
              <a:ext uri="{FF2B5EF4-FFF2-40B4-BE49-F238E27FC236}">
                <a16:creationId xmlns:a16="http://schemas.microsoft.com/office/drawing/2014/main" id="{21AA142E-68C9-47BC-8A14-5FD39C82ECB6}"/>
              </a:ext>
            </a:extLst>
          </p:cNvPr>
          <p:cNvSpPr txBox="1"/>
          <p:nvPr/>
        </p:nvSpPr>
        <p:spPr>
          <a:xfrm>
            <a:off x="5937809" y="2563455"/>
            <a:ext cx="1678665" cy="230832"/>
          </a:xfrm>
          <a:prstGeom prst="rect">
            <a:avLst/>
          </a:prstGeom>
          <a:noFill/>
        </p:spPr>
        <p:txBody>
          <a:bodyPr wrap="none" rtlCol="0">
            <a:spAutoFit/>
          </a:bodyPr>
          <a:lstStyle/>
          <a:p>
            <a:r>
              <a:rPr lang="en-US" altLang="zh-TW" sz="900" dirty="0"/>
              <a:t>Convertible Table and Chairs</a:t>
            </a:r>
            <a:endParaRPr lang="zh-TW" altLang="en-US" sz="900" dirty="0"/>
          </a:p>
        </p:txBody>
      </p:sp>
      <p:sp>
        <p:nvSpPr>
          <p:cNvPr id="10" name="文字方塊 9">
            <a:extLst>
              <a:ext uri="{FF2B5EF4-FFF2-40B4-BE49-F238E27FC236}">
                <a16:creationId xmlns:a16="http://schemas.microsoft.com/office/drawing/2014/main" id="{7B90704A-41D3-4597-B60F-59508E269FC4}"/>
              </a:ext>
            </a:extLst>
          </p:cNvPr>
          <p:cNvSpPr txBox="1"/>
          <p:nvPr/>
        </p:nvSpPr>
        <p:spPr>
          <a:xfrm>
            <a:off x="5761517" y="2846725"/>
            <a:ext cx="691215" cy="200055"/>
          </a:xfrm>
          <a:prstGeom prst="rect">
            <a:avLst/>
          </a:prstGeom>
          <a:noFill/>
        </p:spPr>
        <p:txBody>
          <a:bodyPr wrap="none" rtlCol="0">
            <a:spAutoFit/>
          </a:bodyPr>
          <a:lstStyle/>
          <a:p>
            <a:r>
              <a:rPr lang="en-US" altLang="zh-TW" sz="700" dirty="0"/>
              <a:t>Specification</a:t>
            </a:r>
            <a:endParaRPr lang="zh-TW" altLang="en-US" sz="700" dirty="0"/>
          </a:p>
        </p:txBody>
      </p:sp>
      <p:sp>
        <p:nvSpPr>
          <p:cNvPr id="11" name="文字方塊 10">
            <a:extLst>
              <a:ext uri="{FF2B5EF4-FFF2-40B4-BE49-F238E27FC236}">
                <a16:creationId xmlns:a16="http://schemas.microsoft.com/office/drawing/2014/main" id="{C5B7AA87-C3EA-4E5C-8E13-82D6527F6DFF}"/>
              </a:ext>
            </a:extLst>
          </p:cNvPr>
          <p:cNvSpPr txBox="1"/>
          <p:nvPr/>
        </p:nvSpPr>
        <p:spPr>
          <a:xfrm>
            <a:off x="5639012" y="2928079"/>
            <a:ext cx="513282" cy="169277"/>
          </a:xfrm>
          <a:prstGeom prst="rect">
            <a:avLst/>
          </a:prstGeom>
          <a:noFill/>
        </p:spPr>
        <p:txBody>
          <a:bodyPr wrap="none" rtlCol="0">
            <a:spAutoFit/>
          </a:bodyPr>
          <a:lstStyle/>
          <a:p>
            <a:r>
              <a:rPr lang="en-US" altLang="zh-TW" sz="500" dirty="0"/>
              <a:t>chair height</a:t>
            </a:r>
            <a:endParaRPr lang="zh-TW" altLang="en-US" sz="500" dirty="0"/>
          </a:p>
        </p:txBody>
      </p:sp>
      <p:sp>
        <p:nvSpPr>
          <p:cNvPr id="12" name="文字方塊 11">
            <a:extLst>
              <a:ext uri="{FF2B5EF4-FFF2-40B4-BE49-F238E27FC236}">
                <a16:creationId xmlns:a16="http://schemas.microsoft.com/office/drawing/2014/main" id="{9116EA39-4D27-4EEB-BD56-24ED202892F7}"/>
              </a:ext>
            </a:extLst>
          </p:cNvPr>
          <p:cNvSpPr txBox="1"/>
          <p:nvPr/>
        </p:nvSpPr>
        <p:spPr>
          <a:xfrm>
            <a:off x="6256089" y="2921193"/>
            <a:ext cx="513282" cy="169277"/>
          </a:xfrm>
          <a:prstGeom prst="rect">
            <a:avLst/>
          </a:prstGeom>
          <a:noFill/>
        </p:spPr>
        <p:txBody>
          <a:bodyPr wrap="none" rtlCol="0">
            <a:spAutoFit/>
          </a:bodyPr>
          <a:lstStyle/>
          <a:p>
            <a:r>
              <a:rPr lang="en-US" altLang="zh-TW" sz="500" dirty="0"/>
              <a:t>table height</a:t>
            </a:r>
            <a:endParaRPr lang="zh-TW" altLang="en-US" sz="500" dirty="0"/>
          </a:p>
        </p:txBody>
      </p:sp>
      <p:sp>
        <p:nvSpPr>
          <p:cNvPr id="13" name="文字方塊 12">
            <a:extLst>
              <a:ext uri="{FF2B5EF4-FFF2-40B4-BE49-F238E27FC236}">
                <a16:creationId xmlns:a16="http://schemas.microsoft.com/office/drawing/2014/main" id="{EC13ED28-2090-43E0-83E9-FBA47819B126}"/>
              </a:ext>
            </a:extLst>
          </p:cNvPr>
          <p:cNvSpPr txBox="1"/>
          <p:nvPr/>
        </p:nvSpPr>
        <p:spPr>
          <a:xfrm>
            <a:off x="5634658" y="3243103"/>
            <a:ext cx="647934" cy="169277"/>
          </a:xfrm>
          <a:prstGeom prst="rect">
            <a:avLst/>
          </a:prstGeom>
          <a:noFill/>
        </p:spPr>
        <p:txBody>
          <a:bodyPr wrap="none" rtlCol="0">
            <a:spAutoFit/>
          </a:bodyPr>
          <a:lstStyle/>
          <a:p>
            <a:r>
              <a:rPr lang="en-US" altLang="zh-TW" sz="500" dirty="0"/>
              <a:t>length and width</a:t>
            </a:r>
            <a:endParaRPr lang="zh-TW" altLang="en-US" sz="500" dirty="0"/>
          </a:p>
        </p:txBody>
      </p:sp>
      <p:sp>
        <p:nvSpPr>
          <p:cNvPr id="14" name="文字方塊 13">
            <a:extLst>
              <a:ext uri="{FF2B5EF4-FFF2-40B4-BE49-F238E27FC236}">
                <a16:creationId xmlns:a16="http://schemas.microsoft.com/office/drawing/2014/main" id="{F8348AC0-5666-4E63-A366-9B8493CB5836}"/>
              </a:ext>
            </a:extLst>
          </p:cNvPr>
          <p:cNvSpPr txBox="1"/>
          <p:nvPr/>
        </p:nvSpPr>
        <p:spPr>
          <a:xfrm>
            <a:off x="6777141" y="3041075"/>
            <a:ext cx="2366859" cy="1815882"/>
          </a:xfrm>
          <a:prstGeom prst="rect">
            <a:avLst/>
          </a:prstGeom>
          <a:noFill/>
        </p:spPr>
        <p:txBody>
          <a:bodyPr wrap="square" rtlCol="0">
            <a:spAutoFit/>
          </a:bodyPr>
          <a:lstStyle/>
          <a:p>
            <a:r>
              <a:rPr lang="en-US" altLang="zh-TW" dirty="0"/>
              <a:t>Setting up folding tables and chairs for elderly individuals to rest. When folded, they can be used for health education promotion and taste testing, creating additional business opportunities.</a:t>
            </a:r>
            <a:endParaRPr lang="zh-TW" alt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Shape 362"/>
          <p:cNvSpPr txBox="1">
            <a:spLocks noGrp="1"/>
          </p:cNvSpPr>
          <p:nvPr>
            <p:ph type="title"/>
          </p:nvPr>
        </p:nvSpPr>
        <p:spPr>
          <a:xfrm>
            <a:off x="311700" y="241825"/>
            <a:ext cx="8520600" cy="572700"/>
          </a:xfrm>
          <a:prstGeom prst="rect">
            <a:avLst/>
          </a:prstGeom>
        </p:spPr>
        <p:txBody>
          <a:bodyPr lIns="91425" tIns="91425" rIns="91425" bIns="91425" anchor="t" anchorCtr="0">
            <a:noAutofit/>
          </a:bodyPr>
          <a:lstStyle/>
          <a:p>
            <a:pPr lvl="0"/>
            <a:r>
              <a:rPr lang="en-US" altLang="zh-TW" sz="1800" dirty="0"/>
              <a:t>X-Type Case: Elderly Shopping × Mobile Intelligence </a:t>
            </a:r>
            <a:r>
              <a:rPr lang="en-US" altLang="zh-TW" sz="1900" dirty="0"/>
              <a:t>- Elderly Feedback</a:t>
            </a:r>
            <a:endParaRPr lang="zh-TW" sz="1900" dirty="0"/>
          </a:p>
        </p:txBody>
      </p:sp>
      <p:pic>
        <p:nvPicPr>
          <p:cNvPr id="363" name="Shape 36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4518" y="941525"/>
            <a:ext cx="7515081" cy="4201974"/>
          </a:xfrm>
          <a:prstGeom prst="rect">
            <a:avLst/>
          </a:prstGeom>
          <a:noFill/>
          <a:ln>
            <a:noFill/>
          </a:ln>
        </p:spPr>
      </p:pic>
      <p:sp>
        <p:nvSpPr>
          <p:cNvPr id="2" name="文字方塊 1">
            <a:extLst>
              <a:ext uri="{FF2B5EF4-FFF2-40B4-BE49-F238E27FC236}">
                <a16:creationId xmlns:a16="http://schemas.microsoft.com/office/drawing/2014/main" id="{0AA9B28A-4F27-4E97-9BDA-85DA59792855}"/>
              </a:ext>
            </a:extLst>
          </p:cNvPr>
          <p:cNvSpPr txBox="1"/>
          <p:nvPr/>
        </p:nvSpPr>
        <p:spPr>
          <a:xfrm>
            <a:off x="3052745" y="1208786"/>
            <a:ext cx="4708965" cy="1569660"/>
          </a:xfrm>
          <a:prstGeom prst="rect">
            <a:avLst/>
          </a:prstGeom>
          <a:solidFill>
            <a:srgbClr val="FCEADD"/>
          </a:solidFill>
        </p:spPr>
        <p:txBody>
          <a:bodyPr wrap="square" rtlCol="0">
            <a:spAutoFit/>
          </a:bodyPr>
          <a:lstStyle/>
          <a:p>
            <a:pPr algn="just"/>
            <a:r>
              <a:rPr lang="en-US" altLang="zh-TW" sz="1200" dirty="0"/>
              <a:t>Thank you for participating in this workshop today. Your thoughtfulness regarding elderly shopping is greatly appreciated. </a:t>
            </a:r>
            <a:r>
              <a:rPr lang="en-US" altLang="zh-TW" sz="1200" dirty="0">
                <a:solidFill>
                  <a:srgbClr val="C00000"/>
                </a:solidFill>
              </a:rPr>
              <a:t>It's good to have places where both the elderly and children can sit and rest, especially after standing for a long time. </a:t>
            </a:r>
            <a:r>
              <a:rPr lang="en-US" altLang="zh-TW" sz="1200" dirty="0"/>
              <a:t>Providing a space for taste testing and promotional advertisements is also a great way to attract people from different places and stimulate consumption. Thank you all for contributing many valuable suggestions to help!</a:t>
            </a:r>
            <a:endParaRPr lang="zh-TW" altLang="en-US" sz="1200" dirty="0"/>
          </a:p>
        </p:txBody>
      </p:sp>
      <p:sp>
        <p:nvSpPr>
          <p:cNvPr id="3" name="文字方塊 2">
            <a:extLst>
              <a:ext uri="{FF2B5EF4-FFF2-40B4-BE49-F238E27FC236}">
                <a16:creationId xmlns:a16="http://schemas.microsoft.com/office/drawing/2014/main" id="{E6C6906B-6A60-4467-8870-D08C31FA4655}"/>
              </a:ext>
            </a:extLst>
          </p:cNvPr>
          <p:cNvSpPr txBox="1"/>
          <p:nvPr/>
        </p:nvSpPr>
        <p:spPr>
          <a:xfrm>
            <a:off x="1227942" y="3073883"/>
            <a:ext cx="4720680" cy="1938992"/>
          </a:xfrm>
          <a:prstGeom prst="rect">
            <a:avLst/>
          </a:prstGeom>
          <a:solidFill>
            <a:srgbClr val="FCEADD"/>
          </a:solidFill>
        </p:spPr>
        <p:txBody>
          <a:bodyPr wrap="square" rtlCol="0">
            <a:spAutoFit/>
          </a:bodyPr>
          <a:lstStyle/>
          <a:p>
            <a:r>
              <a:rPr lang="en-US" altLang="zh-TW" sz="1200" dirty="0"/>
              <a:t>Thank you everyone for your dedicated efforts, benefiting the elderly. I'm also grateful for the clear direction provided by PX Mart; it's easy to understand, and I'm very satisfied.</a:t>
            </a:r>
          </a:p>
          <a:p>
            <a:r>
              <a:rPr lang="en-US" altLang="zh-TW" sz="1200" dirty="0">
                <a:solidFill>
                  <a:srgbClr val="C00000"/>
                </a:solidFill>
              </a:rPr>
              <a:t>Perhaps shopping carts could offer delivery services. </a:t>
            </a:r>
            <a:r>
              <a:rPr lang="en-US" altLang="zh-TW" sz="1200" dirty="0"/>
              <a:t>If we forget to bring our carts, we might need to buy them again. Additionally, making the carts foldable for easy carrying could be useful. </a:t>
            </a:r>
            <a:r>
              <a:rPr lang="en-US" altLang="zh-TW" sz="1200" dirty="0">
                <a:solidFill>
                  <a:srgbClr val="C00000"/>
                </a:solidFill>
              </a:rPr>
              <a:t>Stability is crucial for shopping carts; they shouldn't be too lightweight as elderly individuals might trip.</a:t>
            </a:r>
          </a:p>
          <a:p>
            <a:r>
              <a:rPr lang="en-US" altLang="zh-TW" sz="1200" dirty="0"/>
              <a:t>The food product traceability and item search features make things more convenient, which is excellent.</a:t>
            </a:r>
          </a:p>
        </p:txBody>
      </p:sp>
      <p:sp>
        <p:nvSpPr>
          <p:cNvPr id="4" name="文字方塊 3">
            <a:extLst>
              <a:ext uri="{FF2B5EF4-FFF2-40B4-BE49-F238E27FC236}">
                <a16:creationId xmlns:a16="http://schemas.microsoft.com/office/drawing/2014/main" id="{DFC5E55C-C371-4135-AE8F-C0C3DF8F3BAA}"/>
              </a:ext>
            </a:extLst>
          </p:cNvPr>
          <p:cNvSpPr txBox="1"/>
          <p:nvPr/>
        </p:nvSpPr>
        <p:spPr>
          <a:xfrm>
            <a:off x="1227942" y="2778446"/>
            <a:ext cx="1045479" cy="261610"/>
          </a:xfrm>
          <a:prstGeom prst="rect">
            <a:avLst/>
          </a:prstGeom>
          <a:noFill/>
        </p:spPr>
        <p:txBody>
          <a:bodyPr wrap="none" rtlCol="0">
            <a:spAutoFit/>
          </a:bodyPr>
          <a:lstStyle/>
          <a:p>
            <a:r>
              <a:rPr lang="en-US" altLang="zh-TW" sz="1100" dirty="0"/>
              <a:t>Grandpa Mao</a:t>
            </a:r>
            <a:endParaRPr lang="zh-TW" altLang="en-US" sz="1100" dirty="0"/>
          </a:p>
        </p:txBody>
      </p:sp>
      <p:sp>
        <p:nvSpPr>
          <p:cNvPr id="5" name="文字方塊 4">
            <a:extLst>
              <a:ext uri="{FF2B5EF4-FFF2-40B4-BE49-F238E27FC236}">
                <a16:creationId xmlns:a16="http://schemas.microsoft.com/office/drawing/2014/main" id="{8C6F1013-F7EB-453D-86EF-493AC0D5A494}"/>
              </a:ext>
            </a:extLst>
          </p:cNvPr>
          <p:cNvSpPr txBox="1"/>
          <p:nvPr/>
        </p:nvSpPr>
        <p:spPr>
          <a:xfrm>
            <a:off x="6677759" y="4936921"/>
            <a:ext cx="1083951" cy="261610"/>
          </a:xfrm>
          <a:prstGeom prst="rect">
            <a:avLst/>
          </a:prstGeom>
          <a:noFill/>
        </p:spPr>
        <p:txBody>
          <a:bodyPr wrap="none" rtlCol="0">
            <a:spAutoFit/>
          </a:bodyPr>
          <a:lstStyle/>
          <a:p>
            <a:r>
              <a:rPr lang="en-US" altLang="zh-TW" sz="1100" dirty="0"/>
              <a:t>Grandma Mao</a:t>
            </a:r>
            <a:endParaRPr lang="zh-TW" altLang="en-US" sz="11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9" name="Shape 36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r>
              <a:rPr lang="en-US" altLang="zh-TW" sz="2800" dirty="0"/>
              <a:t>Interdisciplinary Workshop: Y-Type</a:t>
            </a:r>
            <a:endParaRPr lang="zh-TW" b="1" dirty="0"/>
          </a:p>
        </p:txBody>
      </p:sp>
      <p:sp>
        <p:nvSpPr>
          <p:cNvPr id="387" name="Shape 387"/>
          <p:cNvSpPr txBox="1">
            <a:spLocks noGrp="1"/>
          </p:cNvSpPr>
          <p:nvPr>
            <p:ph type="body" idx="1"/>
          </p:nvPr>
        </p:nvSpPr>
        <p:spPr>
          <a:xfrm>
            <a:off x="0" y="4419300"/>
            <a:ext cx="9144000" cy="724200"/>
          </a:xfrm>
          <a:prstGeom prst="rect">
            <a:avLst/>
          </a:prstGeom>
          <a:solidFill>
            <a:srgbClr val="C3A698"/>
          </a:solidFill>
        </p:spPr>
        <p:txBody>
          <a:bodyPr lIns="91425" tIns="91425" rIns="91425" bIns="91425" anchor="ctr" anchorCtr="0">
            <a:noAutofit/>
          </a:bodyPr>
          <a:lstStyle/>
          <a:p>
            <a:pPr lvl="0">
              <a:buNone/>
            </a:pPr>
            <a:r>
              <a:rPr lang="en-US" altLang="zh-TW" sz="1200" dirty="0">
                <a:solidFill>
                  <a:srgbClr val="FFFFFF"/>
                </a:solidFill>
              </a:rPr>
              <a:t>Emphasizing 'Problem Solving' and highlighting 'Hands-on Implementation’. Starting from specific problems or specified technologies, diverging into creative possibilities for technology application, rapidly building functional prototypes for demonstration, conducting user testing, and collecting feedback to refine the design.</a:t>
            </a:r>
            <a:endParaRPr lang="zh-TW" sz="1200" dirty="0">
              <a:solidFill>
                <a:srgbClr val="FFFFFF"/>
              </a:solidFill>
            </a:endParaRPr>
          </a:p>
        </p:txBody>
      </p:sp>
      <p:sp>
        <p:nvSpPr>
          <p:cNvPr id="22" name="Shape 134"/>
          <p:cNvSpPr txBox="1"/>
          <p:nvPr/>
        </p:nvSpPr>
        <p:spPr>
          <a:xfrm>
            <a:off x="353591" y="1017725"/>
            <a:ext cx="3521400" cy="405000"/>
          </a:xfrm>
          <a:prstGeom prst="rect">
            <a:avLst/>
          </a:prstGeom>
          <a:noFill/>
          <a:ln>
            <a:noFill/>
          </a:ln>
        </p:spPr>
        <p:txBody>
          <a:bodyPr lIns="91425" tIns="91425" rIns="91425" bIns="91425" anchor="ctr" anchorCtr="0">
            <a:noAutofit/>
          </a:bodyPr>
          <a:lstStyle/>
          <a:p>
            <a:pPr lvl="0"/>
            <a:r>
              <a:rPr lang="en-US" altLang="zh-TW" sz="1800" dirty="0">
                <a:solidFill>
                  <a:schemeClr val="dk1"/>
                </a:solidFill>
                <a:latin typeface="PingFang TC Thin" panose="020B0200000000000000" pitchFamily="34" charset="-120"/>
                <a:ea typeface="PingFang TC Thin" panose="020B0200000000000000" pitchFamily="34" charset="-120"/>
              </a:rPr>
              <a:t>Ideation + Prototype + User Testing</a:t>
            </a:r>
            <a:endParaRPr lang="zh-TW" sz="1800" dirty="0">
              <a:solidFill>
                <a:schemeClr val="dk1"/>
              </a:solidFill>
              <a:latin typeface="PingFang TC Thin" panose="020B0200000000000000" pitchFamily="34" charset="-120"/>
              <a:ea typeface="PingFang TC Thin" panose="020B0200000000000000" pitchFamily="34" charset="-120"/>
            </a:endParaRPr>
          </a:p>
        </p:txBody>
      </p:sp>
      <p:grpSp>
        <p:nvGrpSpPr>
          <p:cNvPr id="6" name="群組 5">
            <a:extLst>
              <a:ext uri="{FF2B5EF4-FFF2-40B4-BE49-F238E27FC236}">
                <a16:creationId xmlns:a16="http://schemas.microsoft.com/office/drawing/2014/main" id="{316AE7E8-1CD2-B23A-0D66-EF7E375F14EE}"/>
              </a:ext>
            </a:extLst>
          </p:cNvPr>
          <p:cNvGrpSpPr/>
          <p:nvPr/>
        </p:nvGrpSpPr>
        <p:grpSpPr>
          <a:xfrm>
            <a:off x="4197106" y="1094477"/>
            <a:ext cx="4471406" cy="3324823"/>
            <a:chOff x="5047498" y="1209249"/>
            <a:chExt cx="3893216" cy="2894896"/>
          </a:xfrm>
        </p:grpSpPr>
        <p:pic>
          <p:nvPicPr>
            <p:cNvPr id="7" name="圖片 6" descr="一張含有 相片, 桌, 坐, 掛 的圖片&#10;&#10;自動產生的描述">
              <a:extLst>
                <a:ext uri="{FF2B5EF4-FFF2-40B4-BE49-F238E27FC236}">
                  <a16:creationId xmlns:a16="http://schemas.microsoft.com/office/drawing/2014/main" id="{0D8EA489-AC4C-6F4B-A752-7D2B67B4E332}"/>
                </a:ext>
              </a:extLst>
            </p:cNvPr>
            <p:cNvPicPr>
              <a:picLocks noChangeAspect="1"/>
            </p:cNvPicPr>
            <p:nvPr/>
          </p:nvPicPr>
          <p:blipFill>
            <a:blip r:embed="rId3"/>
            <a:stretch>
              <a:fillRect/>
            </a:stretch>
          </p:blipFill>
          <p:spPr>
            <a:xfrm>
              <a:off x="5138765" y="1209249"/>
              <a:ext cx="3801949" cy="2725002"/>
            </a:xfrm>
            <a:prstGeom prst="rect">
              <a:avLst/>
            </a:prstGeom>
          </p:spPr>
        </p:pic>
        <p:sp>
          <p:nvSpPr>
            <p:cNvPr id="8" name="文字方塊 7">
              <a:extLst>
                <a:ext uri="{FF2B5EF4-FFF2-40B4-BE49-F238E27FC236}">
                  <a16:creationId xmlns:a16="http://schemas.microsoft.com/office/drawing/2014/main" id="{E737F9B0-43F6-31E3-7BA5-38035C9E4A51}"/>
                </a:ext>
              </a:extLst>
            </p:cNvPr>
            <p:cNvSpPr txBox="1"/>
            <p:nvPr/>
          </p:nvSpPr>
          <p:spPr>
            <a:xfrm>
              <a:off x="5047498" y="3750612"/>
              <a:ext cx="881973" cy="307777"/>
            </a:xfrm>
            <a:prstGeom prst="rect">
              <a:avLst/>
            </a:prstGeom>
            <a:noFill/>
          </p:spPr>
          <p:txBody>
            <a:bodyPr wrap="none" rtlCol="0">
              <a:spAutoFit/>
            </a:bodyPr>
            <a:lstStyle/>
            <a:p>
              <a:r>
                <a:rPr lang="en-US" altLang="zh-TW" dirty="0"/>
                <a:t>Discover</a:t>
              </a:r>
              <a:endParaRPr lang="zh-TW" altLang="en-US" dirty="0"/>
            </a:p>
          </p:txBody>
        </p:sp>
        <p:sp>
          <p:nvSpPr>
            <p:cNvPr id="9" name="文字方塊 8">
              <a:extLst>
                <a:ext uri="{FF2B5EF4-FFF2-40B4-BE49-F238E27FC236}">
                  <a16:creationId xmlns:a16="http://schemas.microsoft.com/office/drawing/2014/main" id="{375B2C02-81AE-435C-AC2E-33562445C0C7}"/>
                </a:ext>
              </a:extLst>
            </p:cNvPr>
            <p:cNvSpPr txBox="1"/>
            <p:nvPr/>
          </p:nvSpPr>
          <p:spPr>
            <a:xfrm>
              <a:off x="5785565" y="3755324"/>
              <a:ext cx="702436" cy="307777"/>
            </a:xfrm>
            <a:prstGeom prst="rect">
              <a:avLst/>
            </a:prstGeom>
            <a:noFill/>
          </p:spPr>
          <p:txBody>
            <a:bodyPr wrap="none" rtlCol="0">
              <a:spAutoFit/>
            </a:bodyPr>
            <a:lstStyle/>
            <a:p>
              <a:r>
                <a:rPr lang="en-US" altLang="zh-TW" dirty="0"/>
                <a:t>Define</a:t>
              </a:r>
              <a:endParaRPr lang="zh-TW" altLang="en-US" dirty="0"/>
            </a:p>
          </p:txBody>
        </p:sp>
        <p:sp>
          <p:nvSpPr>
            <p:cNvPr id="10" name="文字方塊 9">
              <a:extLst>
                <a:ext uri="{FF2B5EF4-FFF2-40B4-BE49-F238E27FC236}">
                  <a16:creationId xmlns:a16="http://schemas.microsoft.com/office/drawing/2014/main" id="{A1264C7E-B3D9-5789-7F66-FB9054726B2A}"/>
                </a:ext>
              </a:extLst>
            </p:cNvPr>
            <p:cNvSpPr txBox="1"/>
            <p:nvPr/>
          </p:nvSpPr>
          <p:spPr>
            <a:xfrm>
              <a:off x="6640558" y="3776028"/>
              <a:ext cx="841897" cy="307777"/>
            </a:xfrm>
            <a:prstGeom prst="rect">
              <a:avLst/>
            </a:prstGeom>
            <a:noFill/>
          </p:spPr>
          <p:txBody>
            <a:bodyPr wrap="none" rtlCol="0">
              <a:spAutoFit/>
            </a:bodyPr>
            <a:lstStyle/>
            <a:p>
              <a:r>
                <a:rPr lang="en-US" altLang="zh-TW"/>
                <a:t>Develop</a:t>
              </a:r>
              <a:endParaRPr lang="zh-TW" altLang="en-US" dirty="0"/>
            </a:p>
          </p:txBody>
        </p:sp>
        <p:sp>
          <p:nvSpPr>
            <p:cNvPr id="11" name="文字方塊 10">
              <a:extLst>
                <a:ext uri="{FF2B5EF4-FFF2-40B4-BE49-F238E27FC236}">
                  <a16:creationId xmlns:a16="http://schemas.microsoft.com/office/drawing/2014/main" id="{DB1C9BE8-9DFE-54D5-4477-169264BE1C7C}"/>
                </a:ext>
              </a:extLst>
            </p:cNvPr>
            <p:cNvSpPr txBox="1"/>
            <p:nvPr/>
          </p:nvSpPr>
          <p:spPr>
            <a:xfrm>
              <a:off x="7875299" y="3796368"/>
              <a:ext cx="772884" cy="307777"/>
            </a:xfrm>
            <a:prstGeom prst="rect">
              <a:avLst/>
            </a:prstGeom>
            <a:noFill/>
          </p:spPr>
          <p:txBody>
            <a:bodyPr wrap="square" rtlCol="0">
              <a:spAutoFit/>
            </a:bodyPr>
            <a:lstStyle/>
            <a:p>
              <a:r>
                <a:rPr lang="en-US" altLang="zh-TW" dirty="0"/>
                <a:t>Deliver</a:t>
              </a:r>
            </a:p>
          </p:txBody>
        </p:sp>
        <p:sp>
          <p:nvSpPr>
            <p:cNvPr id="12" name="矩形 11">
              <a:extLst>
                <a:ext uri="{FF2B5EF4-FFF2-40B4-BE49-F238E27FC236}">
                  <a16:creationId xmlns:a16="http://schemas.microsoft.com/office/drawing/2014/main" id="{95B2BFB8-FCAD-B7BE-C101-38DF39F402CB}"/>
                </a:ext>
              </a:extLst>
            </p:cNvPr>
            <p:cNvSpPr/>
            <p:nvPr/>
          </p:nvSpPr>
          <p:spPr>
            <a:xfrm>
              <a:off x="5312032" y="3561726"/>
              <a:ext cx="448056" cy="1915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3" name="矩形 12">
              <a:extLst>
                <a:ext uri="{FF2B5EF4-FFF2-40B4-BE49-F238E27FC236}">
                  <a16:creationId xmlns:a16="http://schemas.microsoft.com/office/drawing/2014/main" id="{78126829-0CC0-1EBC-766A-EE4BC6BC3CE0}"/>
                </a:ext>
              </a:extLst>
            </p:cNvPr>
            <p:cNvSpPr/>
            <p:nvPr/>
          </p:nvSpPr>
          <p:spPr>
            <a:xfrm>
              <a:off x="5892733" y="3604788"/>
              <a:ext cx="448056" cy="1915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a:extLst>
                <a:ext uri="{FF2B5EF4-FFF2-40B4-BE49-F238E27FC236}">
                  <a16:creationId xmlns:a16="http://schemas.microsoft.com/office/drawing/2014/main" id="{E09FB13B-B887-F557-CE28-4930167027B1}"/>
                </a:ext>
              </a:extLst>
            </p:cNvPr>
            <p:cNvSpPr/>
            <p:nvPr/>
          </p:nvSpPr>
          <p:spPr>
            <a:xfrm>
              <a:off x="6784060" y="3576441"/>
              <a:ext cx="448056" cy="1915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5" name="矩形 14">
              <a:extLst>
                <a:ext uri="{FF2B5EF4-FFF2-40B4-BE49-F238E27FC236}">
                  <a16:creationId xmlns:a16="http://schemas.microsoft.com/office/drawing/2014/main" id="{6D6D3503-4C71-C18A-9003-529BCA106716}"/>
                </a:ext>
              </a:extLst>
            </p:cNvPr>
            <p:cNvSpPr/>
            <p:nvPr/>
          </p:nvSpPr>
          <p:spPr>
            <a:xfrm>
              <a:off x="7999127" y="3582430"/>
              <a:ext cx="448056" cy="1915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4" name="Shape 394"/>
          <p:cNvSpPr txBox="1"/>
          <p:nvPr/>
        </p:nvSpPr>
        <p:spPr>
          <a:xfrm>
            <a:off x="7651174" y="1832019"/>
            <a:ext cx="1435997" cy="2256300"/>
          </a:xfrm>
          <a:prstGeom prst="rect">
            <a:avLst/>
          </a:prstGeom>
          <a:noFill/>
          <a:ln>
            <a:noFill/>
          </a:ln>
        </p:spPr>
        <p:txBody>
          <a:bodyPr lIns="91425" tIns="91425" rIns="91425" bIns="91425" anchor="t" anchorCtr="0">
            <a:noAutofit/>
          </a:bodyPr>
          <a:lstStyle/>
          <a:p>
            <a:pPr lvl="0"/>
            <a:r>
              <a:rPr lang="en-US" altLang="zh-TW" dirty="0">
                <a:latin typeface="PingFang TC Thin" panose="020B0200000000000000" pitchFamily="34" charset="-120"/>
                <a:ea typeface="PingFang TC Thin" panose="020B0200000000000000" pitchFamily="34" charset="-120"/>
              </a:rPr>
              <a:t>Date and Time:</a:t>
            </a:r>
          </a:p>
          <a:p>
            <a:pPr lvl="0"/>
            <a:r>
              <a:rPr lang="zh-TW" dirty="0">
                <a:latin typeface="PingFang TC Thin" panose="020B0200000000000000" pitchFamily="34" charset="-120"/>
                <a:ea typeface="PingFang TC Thin" panose="020B0200000000000000" pitchFamily="34" charset="-120"/>
              </a:rPr>
              <a:t>10</a:t>
            </a:r>
            <a:r>
              <a:rPr lang="en-US" altLang="zh-TW" dirty="0">
                <a:latin typeface="PingFang TC Thin" panose="020B0200000000000000" pitchFamily="34" charset="-120"/>
                <a:ea typeface="PingFang TC Thin" panose="020B0200000000000000" pitchFamily="34" charset="-120"/>
              </a:rPr>
              <a:t>2</a:t>
            </a:r>
            <a:r>
              <a:rPr lang="zh-TW" dirty="0">
                <a:latin typeface="PingFang TC Thin" panose="020B0200000000000000" pitchFamily="34" charset="-120"/>
                <a:ea typeface="PingFang TC Thin" panose="020B0200000000000000" pitchFamily="34" charset="-120"/>
              </a:rPr>
              <a:t>.</a:t>
            </a:r>
            <a:r>
              <a:rPr lang="en-US" altLang="zh-TW" dirty="0">
                <a:latin typeface="PingFang TC Thin" panose="020B0200000000000000" pitchFamily="34" charset="-120"/>
                <a:ea typeface="PingFang TC Thin" panose="020B0200000000000000" pitchFamily="34" charset="-120"/>
              </a:rPr>
              <a:t>11</a:t>
            </a:r>
            <a:r>
              <a:rPr lang="zh-TW" dirty="0">
                <a:latin typeface="PingFang TC Thin" panose="020B0200000000000000" pitchFamily="34" charset="-120"/>
                <a:ea typeface="PingFang TC Thin" panose="020B0200000000000000" pitchFamily="34" charset="-120"/>
              </a:rPr>
              <a:t>.</a:t>
            </a:r>
            <a:r>
              <a:rPr lang="en-US" altLang="zh-TW" dirty="0">
                <a:latin typeface="PingFang TC Thin" panose="020B0200000000000000" pitchFamily="34" charset="-120"/>
                <a:ea typeface="PingFang TC Thin" panose="020B0200000000000000" pitchFamily="34" charset="-120"/>
              </a:rPr>
              <a:t>24</a:t>
            </a:r>
            <a:r>
              <a:rPr lang="zh-TW" dirty="0">
                <a:latin typeface="PingFang TC Thin" panose="020B0200000000000000" pitchFamily="34" charset="-120"/>
                <a:ea typeface="PingFang TC Thin" panose="020B0200000000000000" pitchFamily="34" charset="-120"/>
              </a:rPr>
              <a:t>.</a:t>
            </a:r>
          </a:p>
          <a:p>
            <a:pPr lvl="0" rtl="0">
              <a:spcBef>
                <a:spcPts val="0"/>
              </a:spcBef>
              <a:buNone/>
            </a:pPr>
            <a:r>
              <a:rPr lang="zh-TW" dirty="0">
                <a:latin typeface="PingFang TC Thin" panose="020B0200000000000000" pitchFamily="34" charset="-120"/>
                <a:ea typeface="PingFang TC Thin" panose="020B0200000000000000" pitchFamily="34" charset="-120"/>
              </a:rPr>
              <a:t>10</a:t>
            </a:r>
            <a:r>
              <a:rPr lang="en-US" altLang="zh-TW" dirty="0">
                <a:latin typeface="PingFang TC Thin" panose="020B0200000000000000" pitchFamily="34" charset="-120"/>
                <a:ea typeface="PingFang TC Thin" panose="020B0200000000000000" pitchFamily="34" charset="-120"/>
              </a:rPr>
              <a:t>2</a:t>
            </a:r>
            <a:r>
              <a:rPr lang="zh-TW" dirty="0">
                <a:latin typeface="PingFang TC Thin" panose="020B0200000000000000" pitchFamily="34" charset="-120"/>
                <a:ea typeface="PingFang TC Thin" panose="020B0200000000000000" pitchFamily="34" charset="-120"/>
              </a:rPr>
              <a:t>.</a:t>
            </a:r>
            <a:r>
              <a:rPr lang="en-US" altLang="zh-TW" dirty="0">
                <a:latin typeface="PingFang TC Thin" panose="020B0200000000000000" pitchFamily="34" charset="-120"/>
                <a:ea typeface="PingFang TC Thin" panose="020B0200000000000000" pitchFamily="34" charset="-120"/>
              </a:rPr>
              <a:t>12</a:t>
            </a:r>
            <a:r>
              <a:rPr lang="zh-TW" dirty="0">
                <a:latin typeface="PingFang TC Thin" panose="020B0200000000000000" pitchFamily="34" charset="-120"/>
                <a:ea typeface="PingFang TC Thin" panose="020B0200000000000000" pitchFamily="34" charset="-120"/>
              </a:rPr>
              <a:t>.</a:t>
            </a:r>
            <a:r>
              <a:rPr lang="en-US" altLang="zh-TW" dirty="0">
                <a:latin typeface="PingFang TC Thin" panose="020B0200000000000000" pitchFamily="34" charset="-120"/>
                <a:ea typeface="PingFang TC Thin" panose="020B0200000000000000" pitchFamily="34" charset="-120"/>
              </a:rPr>
              <a:t>01</a:t>
            </a:r>
            <a:r>
              <a:rPr lang="zh-TW" dirty="0">
                <a:latin typeface="PingFang TC Thin" panose="020B0200000000000000" pitchFamily="34" charset="-120"/>
                <a:ea typeface="PingFang TC Thin" panose="020B0200000000000000" pitchFamily="34" charset="-120"/>
              </a:rPr>
              <a:t>. </a:t>
            </a:r>
          </a:p>
          <a:p>
            <a:pPr lvl="0" rtl="0">
              <a:spcBef>
                <a:spcPts val="0"/>
              </a:spcBef>
              <a:buNone/>
            </a:pPr>
            <a:endParaRPr dirty="0">
              <a:latin typeface="PingFang TC Thin" panose="020B0200000000000000" pitchFamily="34" charset="-120"/>
              <a:ea typeface="PingFang TC Thin" panose="020B0200000000000000" pitchFamily="34" charset="-120"/>
            </a:endParaRPr>
          </a:p>
          <a:p>
            <a:pPr lvl="0"/>
            <a:r>
              <a:rPr lang="en-US" altLang="zh-TW" dirty="0"/>
              <a:t>Location:</a:t>
            </a:r>
          </a:p>
          <a:p>
            <a:pPr lvl="0"/>
            <a:r>
              <a:rPr lang="en-US" altLang="zh-TW" dirty="0">
                <a:latin typeface="PingFang TC Thin" panose="020B0200000000000000" pitchFamily="34" charset="-120"/>
                <a:ea typeface="PingFang TC Thin" panose="020B0200000000000000" pitchFamily="34" charset="-120"/>
              </a:rPr>
              <a:t>NTU INSIGHT</a:t>
            </a:r>
          </a:p>
          <a:p>
            <a:pPr lvl="0">
              <a:spcBef>
                <a:spcPts val="0"/>
              </a:spcBef>
              <a:buNone/>
            </a:pPr>
            <a:r>
              <a:rPr lang="en-US" dirty="0">
                <a:latin typeface="PingFang TC Thin" panose="020B0200000000000000" pitchFamily="34" charset="-120"/>
                <a:ea typeface="PingFang TC Thin" panose="020B0200000000000000" pitchFamily="34" charset="-120"/>
              </a:rPr>
              <a:t>Open Lab</a:t>
            </a:r>
          </a:p>
          <a:p>
            <a:pPr lvl="0">
              <a:spcBef>
                <a:spcPts val="0"/>
              </a:spcBef>
              <a:buNone/>
            </a:pPr>
            <a:endParaRPr dirty="0">
              <a:latin typeface="PingFang TC Thin" panose="020B0200000000000000" pitchFamily="34" charset="-120"/>
              <a:ea typeface="PingFang TC Thin" panose="020B0200000000000000" pitchFamily="34" charset="-120"/>
            </a:endParaRPr>
          </a:p>
          <a:p>
            <a:pPr lvl="0">
              <a:buClr>
                <a:schemeClr val="dk1"/>
              </a:buClr>
            </a:pPr>
            <a:r>
              <a:rPr lang="en-US" altLang="zh-TW" dirty="0">
                <a:solidFill>
                  <a:schemeClr val="dk1"/>
                </a:solidFill>
                <a:latin typeface="PingFang TC Thin" panose="020B0200000000000000" pitchFamily="34" charset="-120"/>
                <a:ea typeface="PingFang TC Thin" panose="020B0200000000000000" pitchFamily="34" charset="-120"/>
              </a:rPr>
              <a:t>Organizer:</a:t>
            </a:r>
          </a:p>
          <a:p>
            <a:pPr lvl="0">
              <a:buClr>
                <a:schemeClr val="dk1"/>
              </a:buClr>
            </a:pPr>
            <a:r>
              <a:rPr lang="en-US" altLang="zh-TW" dirty="0">
                <a:solidFill>
                  <a:schemeClr val="dk1"/>
                </a:solidFill>
                <a:latin typeface="PingFang TC Thin" panose="020B0200000000000000" pitchFamily="34" charset="-120"/>
                <a:ea typeface="PingFang TC Thin" panose="020B0200000000000000" pitchFamily="34" charset="-120"/>
              </a:rPr>
              <a:t>Smart Aging Alliance</a:t>
            </a:r>
            <a:endParaRPr dirty="0">
              <a:latin typeface="PingFang TC Thin" panose="020B0200000000000000" pitchFamily="34" charset="-120"/>
              <a:ea typeface="PingFang TC Thin" panose="020B0200000000000000" pitchFamily="34" charset="-120"/>
            </a:endParaRPr>
          </a:p>
        </p:txBody>
      </p:sp>
      <p:sp>
        <p:nvSpPr>
          <p:cNvPr id="392" name="Shape 392"/>
          <p:cNvSpPr txBox="1">
            <a:spLocks noGrp="1"/>
          </p:cNvSpPr>
          <p:nvPr>
            <p:ph type="body" idx="1"/>
          </p:nvPr>
        </p:nvSpPr>
        <p:spPr>
          <a:xfrm>
            <a:off x="0" y="4523400"/>
            <a:ext cx="9144000" cy="620100"/>
          </a:xfrm>
          <a:prstGeom prst="rect">
            <a:avLst/>
          </a:prstGeom>
          <a:solidFill>
            <a:srgbClr val="C3A698"/>
          </a:solidFill>
        </p:spPr>
        <p:txBody>
          <a:bodyPr lIns="91425" tIns="91425" rIns="91425" bIns="91425" anchor="ctr" anchorCtr="0">
            <a:noAutofit/>
          </a:bodyPr>
          <a:lstStyle/>
          <a:p>
            <a:pPr algn="ctr">
              <a:lnSpc>
                <a:spcPct val="100000"/>
              </a:lnSpc>
              <a:spcAft>
                <a:spcPts val="0"/>
              </a:spcAft>
              <a:buNone/>
            </a:pPr>
            <a:r>
              <a:rPr lang="en-US" altLang="zh-TW" b="1" dirty="0">
                <a:solidFill>
                  <a:srgbClr val="FFFFFF"/>
                </a:solidFill>
              </a:rPr>
              <a:t>Y-Type Case: Healthy Food × Emotion-driven Design</a:t>
            </a:r>
            <a:endParaRPr lang="zh-TW" b="1" dirty="0">
              <a:solidFill>
                <a:srgbClr val="FFFFFF"/>
              </a:solidFill>
            </a:endParaRPr>
          </a:p>
        </p:txBody>
      </p:sp>
      <p:pic>
        <p:nvPicPr>
          <p:cNvPr id="3" name="圖片 2" descr="IMG_4069.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69337" y="0"/>
            <a:ext cx="6189382" cy="45234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p89"/>
          <p:cNvPicPr preferRelativeResize="0"/>
          <p:nvPr/>
        </p:nvPicPr>
        <p:blipFill rotWithShape="1">
          <a:blip r:embed="rId3">
            <a:alphaModFix/>
          </a:blip>
          <a:srcRect l="23189" t="515" r="37712" b="-514"/>
          <a:stretch/>
        </p:blipFill>
        <p:spPr>
          <a:xfrm>
            <a:off x="-20781" y="1"/>
            <a:ext cx="3034145" cy="5170149"/>
          </a:xfrm>
          <a:prstGeom prst="rect">
            <a:avLst/>
          </a:prstGeom>
          <a:noFill/>
          <a:ln>
            <a:noFill/>
          </a:ln>
        </p:spPr>
      </p:pic>
      <p:pic>
        <p:nvPicPr>
          <p:cNvPr id="500" name="Google Shape;500;p89"/>
          <p:cNvPicPr preferRelativeResize="0"/>
          <p:nvPr/>
        </p:nvPicPr>
        <p:blipFill rotWithShape="1">
          <a:blip r:embed="rId4">
            <a:alphaModFix/>
          </a:blip>
          <a:srcRect l="33182" r="33862"/>
          <a:stretch/>
        </p:blipFill>
        <p:spPr>
          <a:xfrm>
            <a:off x="3106882" y="0"/>
            <a:ext cx="3013364" cy="5143500"/>
          </a:xfrm>
          <a:prstGeom prst="rect">
            <a:avLst/>
          </a:prstGeom>
          <a:noFill/>
          <a:ln>
            <a:noFill/>
          </a:ln>
        </p:spPr>
      </p:pic>
      <p:pic>
        <p:nvPicPr>
          <p:cNvPr id="501" name="Google Shape;501;p89"/>
          <p:cNvPicPr preferRelativeResize="0"/>
          <p:nvPr/>
        </p:nvPicPr>
        <p:blipFill rotWithShape="1">
          <a:blip r:embed="rId5">
            <a:alphaModFix/>
          </a:blip>
          <a:srcRect l="40914" r="28054"/>
          <a:stretch/>
        </p:blipFill>
        <p:spPr>
          <a:xfrm>
            <a:off x="6202414" y="1"/>
            <a:ext cx="3055886" cy="5170149"/>
          </a:xfrm>
          <a:prstGeom prst="rect">
            <a:avLst/>
          </a:prstGeom>
          <a:noFill/>
          <a:ln>
            <a:noFill/>
          </a:ln>
        </p:spPr>
      </p:pic>
    </p:spTree>
    <p:extLst>
      <p:ext uri="{BB962C8B-B14F-4D97-AF65-F5344CB8AC3E}">
        <p14:creationId xmlns:p14="http://schemas.microsoft.com/office/powerpoint/2010/main" val="366311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Shape 399"/>
          <p:cNvSpPr txBox="1">
            <a:spLocks noGrp="1"/>
          </p:cNvSpPr>
          <p:nvPr>
            <p:ph type="title"/>
          </p:nvPr>
        </p:nvSpPr>
        <p:spPr>
          <a:xfrm>
            <a:off x="311700" y="335372"/>
            <a:ext cx="8520600" cy="572700"/>
          </a:xfrm>
          <a:prstGeom prst="rect">
            <a:avLst/>
          </a:prstGeom>
        </p:spPr>
        <p:txBody>
          <a:bodyPr lIns="91425" tIns="91425" rIns="91425" bIns="91425" anchor="t" anchorCtr="0">
            <a:noAutofit/>
          </a:bodyPr>
          <a:lstStyle/>
          <a:p>
            <a:pPr lvl="0" algn="ctr"/>
            <a:r>
              <a:rPr lang="en-US" altLang="zh-TW" b="1" dirty="0"/>
              <a:t>Theme Ideation</a:t>
            </a:r>
            <a:endParaRPr lang="zh-TW" b="1" dirty="0"/>
          </a:p>
        </p:txBody>
      </p:sp>
      <p:sp>
        <p:nvSpPr>
          <p:cNvPr id="400" name="Shape 400"/>
          <p:cNvSpPr txBox="1"/>
          <p:nvPr/>
        </p:nvSpPr>
        <p:spPr>
          <a:xfrm>
            <a:off x="0" y="0"/>
            <a:ext cx="3000000" cy="3000000"/>
          </a:xfrm>
          <a:prstGeom prst="rect">
            <a:avLst/>
          </a:prstGeom>
          <a:noFill/>
          <a:ln>
            <a:noFill/>
          </a:ln>
        </p:spPr>
        <p:txBody>
          <a:bodyPr lIns="91425" tIns="91425" rIns="91425" bIns="91425" anchor="ctr" anchorCtr="0">
            <a:noAutofit/>
          </a:bodyPr>
          <a:lstStyle/>
          <a:p>
            <a:pPr lvl="0" algn="ctr" rtl="0">
              <a:lnSpc>
                <a:spcPct val="115000"/>
              </a:lnSpc>
              <a:spcBef>
                <a:spcPts val="0"/>
              </a:spcBef>
              <a:buNone/>
            </a:pPr>
            <a:endParaRPr sz="2800">
              <a:solidFill>
                <a:srgbClr val="FFFFFF"/>
              </a:solidFill>
            </a:endParaRPr>
          </a:p>
        </p:txBody>
      </p:sp>
      <p:sp>
        <p:nvSpPr>
          <p:cNvPr id="401" name="Shape 401"/>
          <p:cNvSpPr txBox="1">
            <a:spLocks noGrp="1"/>
          </p:cNvSpPr>
          <p:nvPr>
            <p:ph type="body" idx="1"/>
          </p:nvPr>
        </p:nvSpPr>
        <p:spPr>
          <a:xfrm>
            <a:off x="0" y="941525"/>
            <a:ext cx="9144000" cy="3695400"/>
          </a:xfrm>
          <a:prstGeom prst="rect">
            <a:avLst/>
          </a:prstGeom>
          <a:solidFill>
            <a:srgbClr val="C3A698"/>
          </a:solidFill>
        </p:spPr>
        <p:txBody>
          <a:bodyPr lIns="91425" tIns="91425" rIns="91425" bIns="91425" anchor="ctr" anchorCtr="0">
            <a:noAutofit/>
          </a:bodyPr>
          <a:lstStyle/>
          <a:p>
            <a:pPr algn="ctr">
              <a:spcAft>
                <a:spcPts val="0"/>
              </a:spcAft>
              <a:buNone/>
            </a:pPr>
            <a:r>
              <a:rPr lang="en-US" altLang="zh-TW" sz="2000" dirty="0">
                <a:solidFill>
                  <a:srgbClr val="FFFFFF"/>
                </a:solidFill>
              </a:rPr>
              <a:t>How to eat healthily and happily?</a:t>
            </a:r>
          </a:p>
          <a:p>
            <a:pPr algn="ctr">
              <a:spcAft>
                <a:spcPts val="0"/>
              </a:spcAft>
              <a:buNone/>
            </a:pPr>
            <a:r>
              <a:rPr lang="en-US" altLang="zh-TW" sz="2000" dirty="0">
                <a:solidFill>
                  <a:srgbClr val="FFFFFF"/>
                </a:solidFill>
              </a:rPr>
              <a:t>Where nutrition and industrial design meet,</a:t>
            </a:r>
          </a:p>
          <a:p>
            <a:pPr algn="ctr">
              <a:spcAft>
                <a:spcPts val="0"/>
              </a:spcAft>
              <a:buNone/>
            </a:pPr>
            <a:r>
              <a:rPr lang="en-US" altLang="zh-TW" sz="2000" dirty="0">
                <a:solidFill>
                  <a:srgbClr val="FFFFFF"/>
                </a:solidFill>
              </a:rPr>
              <a:t>What sparks will fly?</a:t>
            </a:r>
          </a:p>
          <a:p>
            <a:pPr lvl="0" algn="ctr">
              <a:spcAft>
                <a:spcPts val="0"/>
              </a:spcAft>
              <a:buNone/>
            </a:pPr>
            <a:endParaRPr lang="en-US" altLang="zh-TW" sz="2000" dirty="0">
              <a:solidFill>
                <a:srgbClr val="FFFFFF"/>
              </a:solidFill>
            </a:endParaRPr>
          </a:p>
          <a:p>
            <a:pPr algn="ctr">
              <a:spcAft>
                <a:spcPts val="0"/>
              </a:spcAft>
              <a:buNone/>
            </a:pPr>
            <a:r>
              <a:rPr lang="en-US" altLang="zh-TW" sz="2000" dirty="0">
                <a:solidFill>
                  <a:srgbClr val="FFFFFF"/>
                </a:solidFill>
              </a:rPr>
              <a:t>Integrate 'Emotional Design' into 'Nutritional Health,’ </a:t>
            </a:r>
          </a:p>
          <a:p>
            <a:pPr algn="ctr">
              <a:spcAft>
                <a:spcPts val="0"/>
              </a:spcAft>
              <a:buNone/>
            </a:pPr>
            <a:r>
              <a:rPr lang="en-US" altLang="zh-TW" sz="2000" dirty="0">
                <a:solidFill>
                  <a:srgbClr val="FFFFFF"/>
                </a:solidFill>
              </a:rPr>
              <a:t>so that 'eating' for the elderly is not just an action in life, </a:t>
            </a:r>
          </a:p>
          <a:p>
            <a:pPr algn="ctr">
              <a:spcAft>
                <a:spcPts val="0"/>
              </a:spcAft>
              <a:buNone/>
            </a:pPr>
            <a:r>
              <a:rPr lang="en-US" altLang="zh-TW" sz="2000" dirty="0">
                <a:solidFill>
                  <a:srgbClr val="FFFFFF"/>
                </a:solidFill>
              </a:rPr>
              <a:t>but an enjoyment, a pleasure. </a:t>
            </a:r>
          </a:p>
          <a:p>
            <a:pPr algn="ctr">
              <a:spcAft>
                <a:spcPts val="0"/>
              </a:spcAft>
              <a:buNone/>
            </a:pPr>
            <a:r>
              <a:rPr lang="en-US" altLang="zh-TW" sz="2000" dirty="0">
                <a:solidFill>
                  <a:srgbClr val="FFFFFF"/>
                </a:solidFill>
              </a:rPr>
              <a:t>Thinking outside the box, let the elderly eat healthily and happily!</a:t>
            </a:r>
            <a:endParaRPr lang="zh-TW" sz="2000" dirty="0">
              <a:solidFill>
                <a:srgbClr val="FFFFFF"/>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7" name="Shape 407"/>
          <p:cNvSpPr txBox="1">
            <a:spLocks noGrp="1"/>
          </p:cNvSpPr>
          <p:nvPr>
            <p:ph type="body" idx="1"/>
          </p:nvPr>
        </p:nvSpPr>
        <p:spPr>
          <a:xfrm>
            <a:off x="365749" y="802258"/>
            <a:ext cx="3996795" cy="3725100"/>
          </a:xfrm>
          <a:prstGeom prst="rect">
            <a:avLst/>
          </a:prstGeom>
        </p:spPr>
        <p:txBody>
          <a:bodyPr lIns="91425" tIns="91425" rIns="91425" bIns="91425" anchor="t" anchorCtr="0">
            <a:noAutofit/>
          </a:bodyPr>
          <a:lstStyle/>
          <a:p>
            <a:pPr lvl="0">
              <a:lnSpc>
                <a:spcPct val="100000"/>
              </a:lnSpc>
              <a:spcAft>
                <a:spcPts val="0"/>
              </a:spcAft>
              <a:buNone/>
            </a:pPr>
            <a:r>
              <a:rPr lang="en-US" altLang="zh-TW" sz="1600" b="1" dirty="0">
                <a:solidFill>
                  <a:srgbClr val="45818E"/>
                </a:solidFill>
              </a:rPr>
              <a:t>Real Issues</a:t>
            </a:r>
          </a:p>
          <a:p>
            <a:pPr lvl="0">
              <a:lnSpc>
                <a:spcPct val="100000"/>
              </a:lnSpc>
              <a:spcAft>
                <a:spcPts val="0"/>
              </a:spcAft>
              <a:buNone/>
            </a:pPr>
            <a:r>
              <a:rPr lang="en-US" altLang="zh-TW" sz="1600" dirty="0">
                <a:solidFill>
                  <a:srgbClr val="000000"/>
                </a:solidFill>
              </a:rPr>
              <a:t>Dietary needs and challenges of the elderly population, nutritional health</a:t>
            </a:r>
          </a:p>
          <a:p>
            <a:pPr lvl="0">
              <a:lnSpc>
                <a:spcPct val="100000"/>
              </a:lnSpc>
              <a:spcBef>
                <a:spcPts val="1200"/>
              </a:spcBef>
              <a:spcAft>
                <a:spcPts val="0"/>
              </a:spcAft>
              <a:buNone/>
            </a:pPr>
            <a:r>
              <a:rPr lang="en-US" altLang="zh-TW" sz="1600" b="1" dirty="0">
                <a:solidFill>
                  <a:srgbClr val="45818E"/>
                </a:solidFill>
              </a:rPr>
              <a:t>Practical Project</a:t>
            </a:r>
          </a:p>
          <a:p>
            <a:pPr>
              <a:lnSpc>
                <a:spcPct val="100000"/>
              </a:lnSpc>
              <a:spcAft>
                <a:spcPts val="0"/>
              </a:spcAft>
              <a:buNone/>
            </a:pPr>
            <a:r>
              <a:rPr lang="en-US" altLang="zh-TW" sz="1600" dirty="0">
                <a:solidFill>
                  <a:schemeClr val="dk1"/>
                </a:solidFill>
              </a:rPr>
              <a:t>Designing lifestyle dietary support products for the elderly population</a:t>
            </a:r>
          </a:p>
          <a:p>
            <a:pPr lvl="0">
              <a:lnSpc>
                <a:spcPct val="100000"/>
              </a:lnSpc>
              <a:spcBef>
                <a:spcPts val="1200"/>
              </a:spcBef>
              <a:spcAft>
                <a:spcPts val="0"/>
              </a:spcAft>
              <a:buNone/>
            </a:pPr>
            <a:r>
              <a:rPr lang="en-US" altLang="zh-TW" sz="1600" b="1" dirty="0">
                <a:solidFill>
                  <a:srgbClr val="45818E"/>
                </a:solidFill>
              </a:rPr>
              <a:t>Design Methods</a:t>
            </a:r>
            <a:endParaRPr lang="zh-TW" sz="1600" b="1" dirty="0">
              <a:solidFill>
                <a:srgbClr val="45818E"/>
              </a:solidFill>
            </a:endParaRPr>
          </a:p>
          <a:p>
            <a:pPr lvl="0">
              <a:lnSpc>
                <a:spcPct val="100000"/>
              </a:lnSpc>
              <a:spcAft>
                <a:spcPts val="0"/>
              </a:spcAft>
              <a:buNone/>
            </a:pPr>
            <a:r>
              <a:rPr lang="en-US" altLang="zh-TW" sz="1600" dirty="0">
                <a:solidFill>
                  <a:schemeClr val="dk1"/>
                </a:solidFill>
              </a:rPr>
              <a:t>Double Diamond, Scenario-based Design</a:t>
            </a:r>
          </a:p>
          <a:p>
            <a:pPr lvl="0">
              <a:lnSpc>
                <a:spcPct val="100000"/>
              </a:lnSpc>
              <a:spcBef>
                <a:spcPts val="1200"/>
              </a:spcBef>
              <a:spcAft>
                <a:spcPts val="0"/>
              </a:spcAft>
              <a:buNone/>
            </a:pPr>
            <a:r>
              <a:rPr lang="en-US" altLang="zh-TW" sz="1600" b="1" dirty="0">
                <a:solidFill>
                  <a:srgbClr val="45818E"/>
                </a:solidFill>
              </a:rPr>
              <a:t>Participants</a:t>
            </a:r>
          </a:p>
          <a:p>
            <a:pPr lvl="0">
              <a:lnSpc>
                <a:spcPct val="100000"/>
              </a:lnSpc>
              <a:spcAft>
                <a:spcPts val="1000"/>
              </a:spcAft>
              <a:buNone/>
            </a:pPr>
            <a:r>
              <a:rPr lang="en-US" altLang="zh-TW" sz="1600" dirty="0">
                <a:solidFill>
                  <a:schemeClr val="dk1"/>
                </a:solidFill>
              </a:rPr>
              <a:t>26 participants, divided into 4 groups. </a:t>
            </a:r>
            <a:r>
              <a:rPr lang="en-US" altLang="zh-TW" sz="1400" dirty="0">
                <a:solidFill>
                  <a:schemeClr val="dk1"/>
                </a:solidFill>
              </a:rPr>
              <a:t>Including students from various fields of study at National Taiwan University, Chang Gung University, Tatung University, and other universities.</a:t>
            </a:r>
            <a:endParaRPr sz="1600" dirty="0">
              <a:solidFill>
                <a:srgbClr val="000000"/>
              </a:solidFill>
            </a:endParaRPr>
          </a:p>
        </p:txBody>
      </p:sp>
      <p:sp>
        <p:nvSpPr>
          <p:cNvPr id="408" name="Shape 408"/>
          <p:cNvSpPr txBox="1">
            <a:spLocks noGrp="1"/>
          </p:cNvSpPr>
          <p:nvPr>
            <p:ph type="body" idx="1"/>
          </p:nvPr>
        </p:nvSpPr>
        <p:spPr>
          <a:xfrm>
            <a:off x="4022335" y="3118129"/>
            <a:ext cx="5210565" cy="984343"/>
          </a:xfrm>
          <a:prstGeom prst="rect">
            <a:avLst/>
          </a:prstGeom>
        </p:spPr>
        <p:txBody>
          <a:bodyPr lIns="91425" tIns="91425" rIns="91425" bIns="91425" anchor="t" anchorCtr="0">
            <a:noAutofit/>
          </a:bodyPr>
          <a:lstStyle/>
          <a:p>
            <a:pPr lvl="0" algn="ctr">
              <a:lnSpc>
                <a:spcPct val="100000"/>
              </a:lnSpc>
              <a:spcAft>
                <a:spcPts val="0"/>
              </a:spcAft>
              <a:buNone/>
            </a:pPr>
            <a:r>
              <a:rPr lang="en-US" altLang="zh-TW" b="1" dirty="0">
                <a:solidFill>
                  <a:srgbClr val="45818E"/>
                </a:solidFill>
              </a:rPr>
              <a:t>Three Instructors</a:t>
            </a:r>
          </a:p>
          <a:p>
            <a:pPr lvl="0" algn="ctr">
              <a:lnSpc>
                <a:spcPct val="100000"/>
              </a:lnSpc>
              <a:spcAft>
                <a:spcPts val="0"/>
              </a:spcAft>
              <a:buNone/>
            </a:pPr>
            <a:r>
              <a:rPr lang="zh-TW" altLang="en-US" dirty="0">
                <a:solidFill>
                  <a:schemeClr val="dk1"/>
                </a:solidFill>
              </a:rPr>
              <a:t>臺北醫學大學保健營養系 楊淑惠</a:t>
            </a:r>
            <a:endParaRPr lang="en-US" altLang="zh-TW" dirty="0">
              <a:solidFill>
                <a:schemeClr val="dk1"/>
              </a:solidFill>
            </a:endParaRPr>
          </a:p>
          <a:p>
            <a:pPr algn="ctr">
              <a:lnSpc>
                <a:spcPct val="100000"/>
              </a:lnSpc>
              <a:spcAft>
                <a:spcPts val="0"/>
              </a:spcAft>
              <a:buNone/>
            </a:pPr>
            <a:r>
              <a:rPr lang="en-US" altLang="zh-TW" sz="1100" dirty="0"/>
              <a:t>School of Nutrition and Health Sciences, Taipei Medical University</a:t>
            </a:r>
            <a:endParaRPr lang="en-US" altLang="zh-TW" b="1" dirty="0">
              <a:solidFill>
                <a:srgbClr val="45818E"/>
              </a:solidFill>
            </a:endParaRPr>
          </a:p>
          <a:p>
            <a:pPr lvl="0" algn="ctr" rtl="0">
              <a:lnSpc>
                <a:spcPct val="100000"/>
              </a:lnSpc>
              <a:spcBef>
                <a:spcPts val="0"/>
              </a:spcBef>
              <a:spcAft>
                <a:spcPts val="0"/>
              </a:spcAft>
              <a:buNone/>
            </a:pPr>
            <a:r>
              <a:rPr lang="zh-TW" altLang="en-US" dirty="0">
                <a:solidFill>
                  <a:schemeClr val="dk1"/>
                </a:solidFill>
              </a:rPr>
              <a:t>大同工業設計</a:t>
            </a:r>
            <a:r>
              <a:rPr lang="zh-TW" dirty="0">
                <a:solidFill>
                  <a:schemeClr val="dk1"/>
                </a:solidFill>
              </a:rPr>
              <a:t>系</a:t>
            </a:r>
            <a:r>
              <a:rPr lang="en-US" altLang="zh-TW" dirty="0">
                <a:solidFill>
                  <a:schemeClr val="dk1"/>
                </a:solidFill>
              </a:rPr>
              <a:t> </a:t>
            </a:r>
            <a:r>
              <a:rPr lang="zh-TW" altLang="en-US" dirty="0">
                <a:solidFill>
                  <a:schemeClr val="dk1"/>
                </a:solidFill>
              </a:rPr>
              <a:t>楊朝陽</a:t>
            </a:r>
            <a:endParaRPr lang="en-US" altLang="zh-TW" dirty="0">
              <a:solidFill>
                <a:schemeClr val="dk1"/>
              </a:solidFill>
            </a:endParaRPr>
          </a:p>
          <a:p>
            <a:pPr lvl="0" algn="ctr">
              <a:lnSpc>
                <a:spcPct val="100000"/>
              </a:lnSpc>
              <a:spcAft>
                <a:spcPts val="0"/>
              </a:spcAft>
              <a:buNone/>
            </a:pPr>
            <a:r>
              <a:rPr lang="en-US" altLang="zh-TW" sz="1100" dirty="0"/>
              <a:t>Department of Industrial Design, </a:t>
            </a:r>
            <a:r>
              <a:rPr lang="en-US" altLang="zh-TW" sz="1200" dirty="0"/>
              <a:t>Tatung University </a:t>
            </a:r>
            <a:endParaRPr lang="en-US" altLang="zh-TW" sz="1200" dirty="0">
              <a:solidFill>
                <a:schemeClr val="dk1"/>
              </a:solidFill>
            </a:endParaRPr>
          </a:p>
          <a:p>
            <a:pPr lvl="0" algn="ctr" rtl="0">
              <a:lnSpc>
                <a:spcPct val="100000"/>
              </a:lnSpc>
              <a:spcBef>
                <a:spcPts val="0"/>
              </a:spcBef>
              <a:spcAft>
                <a:spcPts val="0"/>
              </a:spcAft>
              <a:buNone/>
            </a:pPr>
            <a:r>
              <a:rPr lang="zh-TW" altLang="en-US" dirty="0">
                <a:solidFill>
                  <a:schemeClr val="dk1"/>
                </a:solidFill>
              </a:rPr>
              <a:t>大同工業設計系</a:t>
            </a:r>
            <a:r>
              <a:rPr lang="en-US" altLang="zh-TW" dirty="0">
                <a:solidFill>
                  <a:schemeClr val="dk1"/>
                </a:solidFill>
              </a:rPr>
              <a:t> </a:t>
            </a:r>
            <a:r>
              <a:rPr lang="zh-TW" altLang="en-US" dirty="0">
                <a:solidFill>
                  <a:schemeClr val="dk1"/>
                </a:solidFill>
              </a:rPr>
              <a:t>王明旭</a:t>
            </a:r>
            <a:endParaRPr lang="en-US" altLang="zh-TW" dirty="0">
              <a:solidFill>
                <a:schemeClr val="dk1"/>
              </a:solidFill>
            </a:endParaRPr>
          </a:p>
          <a:p>
            <a:pPr lvl="0" algn="ctr">
              <a:lnSpc>
                <a:spcPct val="100000"/>
              </a:lnSpc>
              <a:spcAft>
                <a:spcPts val="0"/>
              </a:spcAft>
              <a:buNone/>
            </a:pPr>
            <a:r>
              <a:rPr lang="en-US" altLang="zh-TW" sz="1100" dirty="0"/>
              <a:t>Department of Industrial Design, Tatung University </a:t>
            </a:r>
            <a:endParaRPr lang="zh-TW" sz="1100" dirty="0">
              <a:solidFill>
                <a:schemeClr val="dk1"/>
              </a:solidFill>
            </a:endParaRPr>
          </a:p>
          <a:p>
            <a:pPr lvl="0" algn="ctr" rtl="0">
              <a:lnSpc>
                <a:spcPct val="100000"/>
              </a:lnSpc>
              <a:spcBef>
                <a:spcPts val="0"/>
              </a:spcBef>
              <a:spcAft>
                <a:spcPts val="0"/>
              </a:spcAft>
              <a:buNone/>
            </a:pPr>
            <a:endParaRPr dirty="0">
              <a:solidFill>
                <a:schemeClr val="dk1"/>
              </a:solidFill>
            </a:endParaRPr>
          </a:p>
          <a:p>
            <a:pPr marL="0" marR="0" lvl="0" indent="-69850" algn="l" rtl="0">
              <a:lnSpc>
                <a:spcPct val="100000"/>
              </a:lnSpc>
              <a:spcBef>
                <a:spcPts val="0"/>
              </a:spcBef>
              <a:spcAft>
                <a:spcPts val="1000"/>
              </a:spcAft>
              <a:buClr>
                <a:srgbClr val="000000"/>
              </a:buClr>
              <a:buSzPct val="61111"/>
              <a:buFont typeface="Arial"/>
              <a:buNone/>
            </a:pPr>
            <a:endParaRPr dirty="0">
              <a:solidFill>
                <a:srgbClr val="000000"/>
              </a:solidFill>
            </a:endParaRPr>
          </a:p>
        </p:txBody>
      </p:sp>
      <p:pic>
        <p:nvPicPr>
          <p:cNvPr id="5" name="圖片 4" descr="______4792435.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75223" y="1291276"/>
            <a:ext cx="1357077" cy="1601667"/>
          </a:xfrm>
          <a:prstGeom prst="rect">
            <a:avLst/>
          </a:prstGeom>
        </p:spPr>
      </p:pic>
      <p:pic>
        <p:nvPicPr>
          <p:cNvPr id="6" name="圖片 5" descr="IMG_3781.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17060" y="1291276"/>
            <a:ext cx="1379947" cy="1601667"/>
          </a:xfrm>
          <a:prstGeom prst="rect">
            <a:avLst/>
          </a:prstGeom>
        </p:spPr>
      </p:pic>
      <p:pic>
        <p:nvPicPr>
          <p:cNvPr id="7" name="圖片 6" descr="IMG_3845.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99075" y="1291276"/>
            <a:ext cx="1379947" cy="1601667"/>
          </a:xfrm>
          <a:prstGeom prst="rect">
            <a:avLst/>
          </a:prstGeom>
        </p:spPr>
      </p:pic>
      <p:sp>
        <p:nvSpPr>
          <p:cNvPr id="14" name="Shape 416"/>
          <p:cNvSpPr txBox="1">
            <a:spLocks noGrp="1"/>
          </p:cNvSpPr>
          <p:nvPr>
            <p:ph type="title"/>
          </p:nvPr>
        </p:nvSpPr>
        <p:spPr>
          <a:xfrm>
            <a:off x="311700" y="216425"/>
            <a:ext cx="8520600" cy="572700"/>
          </a:xfrm>
          <a:prstGeom prst="rect">
            <a:avLst/>
          </a:prstGeom>
        </p:spPr>
        <p:txBody>
          <a:bodyPr lIns="91425" tIns="91425" rIns="91425" bIns="91425" anchor="t" anchorCtr="0">
            <a:noAutofit/>
          </a:bodyPr>
          <a:lstStyle/>
          <a:p>
            <a:r>
              <a:rPr lang="en-US" altLang="zh-TW" sz="1900" b="1" dirty="0"/>
              <a:t>Y-Type Case: Healthy Food × Emotion-driven Design</a:t>
            </a:r>
            <a:endParaRPr lang="zh-TW" sz="1900" b="1" dirty="0"/>
          </a:p>
        </p:txBody>
      </p:sp>
      <p:pic>
        <p:nvPicPr>
          <p:cNvPr id="11" name="圖片 10" descr="一張含有 相片, 桌, 坐, 掛 的圖片&#10;&#10;自動產生的描述">
            <a:extLst>
              <a:ext uri="{FF2B5EF4-FFF2-40B4-BE49-F238E27FC236}">
                <a16:creationId xmlns:a16="http://schemas.microsoft.com/office/drawing/2014/main" id="{BCED0EFA-5A43-7F4A-8EE5-45F5A72931E6}"/>
              </a:ext>
            </a:extLst>
          </p:cNvPr>
          <p:cNvPicPr>
            <a:picLocks noChangeAspect="1"/>
          </p:cNvPicPr>
          <p:nvPr/>
        </p:nvPicPr>
        <p:blipFill>
          <a:blip r:embed="rId6"/>
          <a:stretch>
            <a:fillRect/>
          </a:stretch>
        </p:blipFill>
        <p:spPr>
          <a:xfrm>
            <a:off x="7004104" y="83649"/>
            <a:ext cx="1258129" cy="901749"/>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6" name="Shape 416"/>
          <p:cNvSpPr txBox="1">
            <a:spLocks noGrp="1"/>
          </p:cNvSpPr>
          <p:nvPr>
            <p:ph type="title"/>
          </p:nvPr>
        </p:nvSpPr>
        <p:spPr>
          <a:xfrm>
            <a:off x="0" y="20705"/>
            <a:ext cx="8520600" cy="572700"/>
          </a:xfrm>
          <a:prstGeom prst="rect">
            <a:avLst/>
          </a:prstGeom>
        </p:spPr>
        <p:txBody>
          <a:bodyPr lIns="91425" tIns="91425" rIns="91425" bIns="91425" anchor="t" anchorCtr="0">
            <a:noAutofit/>
          </a:bodyPr>
          <a:lstStyle/>
          <a:p>
            <a:pPr lvl="0"/>
            <a:r>
              <a:rPr lang="en-US" altLang="zh-TW" sz="2000" b="1" dirty="0"/>
              <a:t>Y-Type Case: Healthy Food × Emotion-driven Design</a:t>
            </a:r>
            <a:endParaRPr lang="zh-TW" sz="2000" b="1" dirty="0"/>
          </a:p>
        </p:txBody>
      </p:sp>
      <p:graphicFrame>
        <p:nvGraphicFramePr>
          <p:cNvPr id="5" name="Shape 415">
            <a:extLst>
              <a:ext uri="{FF2B5EF4-FFF2-40B4-BE49-F238E27FC236}">
                <a16:creationId xmlns:a16="http://schemas.microsoft.com/office/drawing/2014/main" id="{DA28D53A-2713-8A48-B9E3-6C52E410DD73}"/>
              </a:ext>
            </a:extLst>
          </p:cNvPr>
          <p:cNvGraphicFramePr/>
          <p:nvPr>
            <p:extLst>
              <p:ext uri="{D42A27DB-BD31-4B8C-83A1-F6EECF244321}">
                <p14:modId xmlns:p14="http://schemas.microsoft.com/office/powerpoint/2010/main" val="3071014973"/>
              </p:ext>
            </p:extLst>
          </p:nvPr>
        </p:nvGraphicFramePr>
        <p:xfrm>
          <a:off x="831008" y="578580"/>
          <a:ext cx="7154098" cy="4524484"/>
        </p:xfrm>
        <a:graphic>
          <a:graphicData uri="http://schemas.openxmlformats.org/drawingml/2006/table">
            <a:tbl>
              <a:tblPr>
                <a:noFill/>
                <a:tableStyleId>{1EFEC01E-2D06-4D55-8859-9CD8C38E0D79}</a:tableStyleId>
              </a:tblPr>
              <a:tblGrid>
                <a:gridCol w="766916">
                  <a:extLst>
                    <a:ext uri="{9D8B030D-6E8A-4147-A177-3AD203B41FA5}">
                      <a16:colId xmlns:a16="http://schemas.microsoft.com/office/drawing/2014/main" val="20000"/>
                    </a:ext>
                  </a:extLst>
                </a:gridCol>
                <a:gridCol w="2058573">
                  <a:extLst>
                    <a:ext uri="{9D8B030D-6E8A-4147-A177-3AD203B41FA5}">
                      <a16:colId xmlns:a16="http://schemas.microsoft.com/office/drawing/2014/main" val="20001"/>
                    </a:ext>
                  </a:extLst>
                </a:gridCol>
                <a:gridCol w="787987">
                  <a:extLst>
                    <a:ext uri="{9D8B030D-6E8A-4147-A177-3AD203B41FA5}">
                      <a16:colId xmlns:a16="http://schemas.microsoft.com/office/drawing/2014/main" val="20002"/>
                    </a:ext>
                  </a:extLst>
                </a:gridCol>
                <a:gridCol w="840341">
                  <a:extLst>
                    <a:ext uri="{9D8B030D-6E8A-4147-A177-3AD203B41FA5}">
                      <a16:colId xmlns:a16="http://schemas.microsoft.com/office/drawing/2014/main" val="20003"/>
                    </a:ext>
                  </a:extLst>
                </a:gridCol>
                <a:gridCol w="1910892">
                  <a:extLst>
                    <a:ext uri="{9D8B030D-6E8A-4147-A177-3AD203B41FA5}">
                      <a16:colId xmlns:a16="http://schemas.microsoft.com/office/drawing/2014/main" val="20004"/>
                    </a:ext>
                  </a:extLst>
                </a:gridCol>
                <a:gridCol w="789389">
                  <a:extLst>
                    <a:ext uri="{9D8B030D-6E8A-4147-A177-3AD203B41FA5}">
                      <a16:colId xmlns:a16="http://schemas.microsoft.com/office/drawing/2014/main" val="20005"/>
                    </a:ext>
                  </a:extLst>
                </a:gridCol>
              </a:tblGrid>
              <a:tr h="411885">
                <a:tc gridSpan="3">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Day 1  </a:t>
                      </a:r>
                      <a:r>
                        <a:rPr lang="en-US" altLang="zh-TW" sz="1300" b="0" i="0" dirty="0">
                          <a:latin typeface="PingFang TC Thin" panose="020B0200000000000000" pitchFamily="34" charset="-120"/>
                          <a:ea typeface="PingFang TC Thin" panose="020B0200000000000000" pitchFamily="34" charset="-120"/>
                        </a:rPr>
                        <a:t>102</a:t>
                      </a:r>
                      <a:r>
                        <a:rPr lang="zh-TW" sz="1300" b="0" i="0" dirty="0">
                          <a:latin typeface="PingFang TC Thin" panose="020B0200000000000000" pitchFamily="34" charset="-120"/>
                          <a:ea typeface="PingFang TC Thin" panose="020B0200000000000000" pitchFamily="34" charset="-120"/>
                        </a:rPr>
                        <a:t>/</a:t>
                      </a:r>
                      <a:r>
                        <a:rPr lang="en-US" altLang="zh-TW" sz="1300" b="0" i="0" dirty="0">
                          <a:latin typeface="PingFang TC Thin" panose="020B0200000000000000" pitchFamily="34" charset="-120"/>
                          <a:ea typeface="PingFang TC Thin" panose="020B0200000000000000" pitchFamily="34" charset="-120"/>
                        </a:rPr>
                        <a:t>11</a:t>
                      </a:r>
                      <a:r>
                        <a:rPr lang="zh-TW" sz="1300" b="0" i="0" dirty="0">
                          <a:latin typeface="PingFang TC Thin" panose="020B0200000000000000" pitchFamily="34" charset="-120"/>
                          <a:ea typeface="PingFang TC Thin" panose="020B0200000000000000" pitchFamily="34" charset="-120"/>
                        </a:rPr>
                        <a:t>/</a:t>
                      </a:r>
                      <a:r>
                        <a:rPr lang="en-US" altLang="zh-TW" sz="1300" b="0" i="0" dirty="0">
                          <a:latin typeface="PingFang TC Thin" panose="020B0200000000000000" pitchFamily="34" charset="-120"/>
                          <a:ea typeface="PingFang TC Thin" panose="020B0200000000000000" pitchFamily="34" charset="-120"/>
                        </a:rPr>
                        <a:t>24</a:t>
                      </a:r>
                      <a:r>
                        <a:rPr lang="zh-TW" sz="1300" b="0" i="0" dirty="0">
                          <a:latin typeface="PingFang TC Thin" panose="020B0200000000000000" pitchFamily="34" charset="-120"/>
                          <a:ea typeface="PingFang TC Thin" panose="020B0200000000000000" pitchFamily="34" charset="-120"/>
                        </a:rPr>
                        <a:t> (</a:t>
                      </a:r>
                      <a:r>
                        <a:rPr lang="en-US" altLang="zh-TW" sz="1300" b="0" i="0" dirty="0">
                          <a:latin typeface="PingFang TC Thin" panose="020B0200000000000000" pitchFamily="34" charset="-120"/>
                          <a:ea typeface="PingFang TC Thin" panose="020B0200000000000000" pitchFamily="34" charset="-120"/>
                        </a:rPr>
                        <a:t>Saturday</a:t>
                      </a:r>
                      <a:r>
                        <a:rPr lang="zh-TW" sz="1300" b="0" i="0" dirty="0">
                          <a:latin typeface="PingFang TC Thin" panose="020B0200000000000000" pitchFamily="34" charset="-120"/>
                          <a:ea typeface="PingFang TC Thin" panose="020B0200000000000000" pitchFamily="34" charset="-120"/>
                        </a:rPr>
                        <a:t>)</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tc gridSpan="3">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Day 2 </a:t>
                      </a:r>
                      <a:r>
                        <a:rPr lang="zh-TW" sz="1300" b="0" i="0" dirty="0">
                          <a:solidFill>
                            <a:schemeClr val="dk1"/>
                          </a:solidFill>
                          <a:latin typeface="PingFang TC Thin" panose="020B0200000000000000" pitchFamily="34" charset="-120"/>
                          <a:ea typeface="PingFang TC Thin" panose="020B0200000000000000" pitchFamily="34" charset="-120"/>
                        </a:rPr>
                        <a:t>  </a:t>
                      </a:r>
                      <a:r>
                        <a:rPr lang="en-US" altLang="zh-TW" sz="1300" b="0" i="0" dirty="0">
                          <a:solidFill>
                            <a:schemeClr val="dk1"/>
                          </a:solidFill>
                          <a:latin typeface="PingFang TC Thin" panose="020B0200000000000000" pitchFamily="34" charset="-120"/>
                          <a:ea typeface="PingFang TC Thin" panose="020B0200000000000000" pitchFamily="34" charset="-120"/>
                        </a:rPr>
                        <a:t>102</a:t>
                      </a:r>
                      <a:r>
                        <a:rPr lang="zh-TW" sz="1300" b="0" i="0" dirty="0">
                          <a:solidFill>
                            <a:schemeClr val="dk1"/>
                          </a:solidFill>
                          <a:latin typeface="PingFang TC Thin" panose="020B0200000000000000" pitchFamily="34" charset="-120"/>
                          <a:ea typeface="PingFang TC Thin" panose="020B0200000000000000" pitchFamily="34" charset="-120"/>
                        </a:rPr>
                        <a:t>/</a:t>
                      </a:r>
                      <a:r>
                        <a:rPr lang="en-US" altLang="zh-TW" sz="1300" b="0" i="0" dirty="0">
                          <a:solidFill>
                            <a:schemeClr val="dk1"/>
                          </a:solidFill>
                          <a:latin typeface="PingFang TC Thin" panose="020B0200000000000000" pitchFamily="34" charset="-120"/>
                          <a:ea typeface="PingFang TC Thin" panose="020B0200000000000000" pitchFamily="34" charset="-120"/>
                        </a:rPr>
                        <a:t>12</a:t>
                      </a:r>
                      <a:r>
                        <a:rPr lang="zh-TW" sz="1300" b="0" i="0" dirty="0">
                          <a:solidFill>
                            <a:schemeClr val="dk1"/>
                          </a:solidFill>
                          <a:latin typeface="PingFang TC Thin" panose="020B0200000000000000" pitchFamily="34" charset="-120"/>
                          <a:ea typeface="PingFang TC Thin" panose="020B0200000000000000" pitchFamily="34" charset="-120"/>
                        </a:rPr>
                        <a:t>/</a:t>
                      </a:r>
                      <a:r>
                        <a:rPr lang="en-US" altLang="zh-TW" sz="1300" b="0" i="0" dirty="0">
                          <a:solidFill>
                            <a:schemeClr val="dk1"/>
                          </a:solidFill>
                          <a:latin typeface="PingFang TC Thin" panose="020B0200000000000000" pitchFamily="34" charset="-120"/>
                          <a:ea typeface="PingFang TC Thin" panose="020B0200000000000000" pitchFamily="34" charset="-120"/>
                        </a:rPr>
                        <a:t>01</a:t>
                      </a:r>
                      <a:r>
                        <a:rPr lang="zh-TW" sz="1300" b="0" i="0" dirty="0">
                          <a:solidFill>
                            <a:schemeClr val="dk1"/>
                          </a:solidFill>
                          <a:latin typeface="PingFang TC Thin" panose="020B0200000000000000" pitchFamily="34" charset="-120"/>
                          <a:ea typeface="PingFang TC Thin" panose="020B0200000000000000" pitchFamily="34" charset="-120"/>
                        </a:rPr>
                        <a:t> (</a:t>
                      </a:r>
                      <a:r>
                        <a:rPr lang="en-US" altLang="zh-TW" sz="1300" b="0" i="0" dirty="0">
                          <a:solidFill>
                            <a:schemeClr val="dk1"/>
                          </a:solidFill>
                          <a:latin typeface="PingFang TC Thin" panose="020B0200000000000000" pitchFamily="34" charset="-120"/>
                          <a:ea typeface="PingFang TC Thin" panose="020B0200000000000000" pitchFamily="34" charset="-120"/>
                        </a:rPr>
                        <a:t>Saturday</a:t>
                      </a:r>
                      <a:r>
                        <a:rPr lang="zh-TW" sz="1300" b="0" i="0" dirty="0">
                          <a:solidFill>
                            <a:schemeClr val="dk1"/>
                          </a:solidFill>
                          <a:latin typeface="PingFang TC Thin" panose="020B0200000000000000" pitchFamily="34" charset="-120"/>
                          <a:ea typeface="PingFang TC Thin" panose="020B0200000000000000" pitchFamily="34" charset="-120"/>
                        </a:rPr>
                        <a:t>)</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370436">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09:00~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u="none" strike="noStrike" cap="none" dirty="0">
                          <a:solidFill>
                            <a:schemeClr val="tx1"/>
                          </a:solidFill>
                          <a:latin typeface="PingFang TC Thin" panose="020B0200000000000000" pitchFamily="34" charset="-120"/>
                          <a:ea typeface="PingFang TC Thin" panose="020B0200000000000000" pitchFamily="34" charset="-120"/>
                          <a:cs typeface="+mn-cs"/>
                          <a:sym typeface="Arial"/>
                        </a:rPr>
                        <a:t>Introduction</a:t>
                      </a:r>
                      <a:endParaRPr lang="zh-TW" altLang="en-US" sz="1100" b="0" i="0" u="none" strike="noStrike" cap="none" dirty="0">
                        <a:solidFill>
                          <a:schemeClr val="tx1"/>
                        </a:solidFill>
                        <a:latin typeface="PingFang TC Thin" panose="020B0200000000000000" pitchFamily="34" charset="-120"/>
                        <a:ea typeface="PingFang TC Thin" panose="020B0200000000000000" pitchFamily="34" charset="-120"/>
                        <a:cs typeface="+mn-cs"/>
                        <a:sym typeface="Arial"/>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楊淑惠楊朝陽</a:t>
                      </a: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09:00~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rowSpan="2">
                  <a:txBody>
                    <a:bodyPr/>
                    <a:lstStyle/>
                    <a:p>
                      <a:pPr lvl="0" algn="ctr" rtl="0">
                        <a:spcBef>
                          <a:spcPts val="0"/>
                        </a:spcBef>
                        <a:buNone/>
                      </a:pPr>
                      <a:r>
                        <a:rPr lang="en-US" altLang="zh-TW" sz="1100" b="0" i="0" dirty="0">
                          <a:solidFill>
                            <a:srgbClr val="45818E"/>
                          </a:solidFill>
                          <a:latin typeface="PingFang TC Thin" panose="020B0200000000000000" pitchFamily="34" charset="-120"/>
                          <a:ea typeface="PingFang TC Thin" panose="020B0200000000000000" pitchFamily="34" charset="-120"/>
                        </a:rPr>
                        <a:t>Testing and Verification with Recording I</a:t>
                      </a:r>
                    </a:p>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Walkthrough Testing</a:t>
                      </a:r>
                    </a:p>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Capturing Every Scene with Camera</a:t>
                      </a:r>
                      <a:endParaRPr lang="zh-TW" sz="11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1"/>
                  </a:ext>
                </a:extLst>
              </a:tr>
              <a:tr h="948361">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09:30~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dirty="0">
                          <a:solidFill>
                            <a:srgbClr val="45818E"/>
                          </a:solidFill>
                          <a:latin typeface="PingFang TC Thin" panose="020B0200000000000000" pitchFamily="34" charset="-120"/>
                          <a:ea typeface="PingFang TC Thin" panose="020B0200000000000000" pitchFamily="34" charset="-120"/>
                        </a:rPr>
                        <a:t>Topic Lecture I</a:t>
                      </a:r>
                    </a:p>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Home Care for Diabetes Patients</a:t>
                      </a:r>
                    </a:p>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Patients with Metabolic Syndrome</a:t>
                      </a:r>
                      <a:endParaRPr lang="zh-TW" sz="11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tc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2"/>
                  </a:ext>
                </a:extLst>
              </a:tr>
              <a:tr h="370436">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12:00~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Lunch</a:t>
                      </a:r>
                      <a:endParaRPr lang="zh-TW" sz="11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12:00~</a:t>
                      </a: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Lunch</a:t>
                      </a:r>
                      <a:endParaRPr lang="zh-TW" sz="11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3"/>
                  </a:ext>
                </a:extLst>
              </a:tr>
              <a:tr h="563078">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13:00~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dirty="0">
                          <a:solidFill>
                            <a:srgbClr val="45818E"/>
                          </a:solidFill>
                          <a:latin typeface="PingFang TC Thin" panose="020B0200000000000000" pitchFamily="34" charset="-120"/>
                          <a:ea typeface="PingFang TC Thin" panose="020B0200000000000000" pitchFamily="34" charset="-120"/>
                        </a:rPr>
                        <a:t>Topic Lecture II</a:t>
                      </a:r>
                    </a:p>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Emotional Design</a:t>
                      </a:r>
                      <a:endParaRPr lang="zh-TW" sz="1100" b="0" i="0" dirty="0">
                        <a:solidFill>
                          <a:srgbClr val="45818E"/>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楊朝陽</a:t>
                      </a: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13:00~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Clr>
                          <a:schemeClr val="dk1"/>
                        </a:buClr>
                        <a:buSzPct val="84615"/>
                        <a:buFont typeface="Arial"/>
                        <a:buNone/>
                      </a:pPr>
                      <a:r>
                        <a:rPr lang="en-US" altLang="zh-TW" sz="1100" b="0" i="0" dirty="0">
                          <a:solidFill>
                            <a:srgbClr val="45818E"/>
                          </a:solidFill>
                          <a:latin typeface="PingFang TC Thin" panose="020B0200000000000000" pitchFamily="34" charset="-120"/>
                          <a:ea typeface="PingFang TC Thin" panose="020B0200000000000000" pitchFamily="34" charset="-120"/>
                        </a:rPr>
                        <a:t>Testing and Verification with Recording II</a:t>
                      </a:r>
                    </a:p>
                    <a:p>
                      <a:pPr marL="0" marR="0" lvl="0" indent="0" algn="ctr" defTabSz="914400" rtl="0" eaLnBrk="1" fontAlgn="auto" latinLnBrk="0" hangingPunct="1">
                        <a:lnSpc>
                          <a:spcPct val="100000"/>
                        </a:lnSpc>
                        <a:spcBef>
                          <a:spcPts val="0"/>
                        </a:spcBef>
                        <a:spcAft>
                          <a:spcPts val="0"/>
                        </a:spcAft>
                        <a:buClr>
                          <a:schemeClr val="dk1"/>
                        </a:buClr>
                        <a:buSzPct val="84615"/>
                        <a:buFont typeface="Arial"/>
                        <a:buNone/>
                        <a:tabLst/>
                        <a:defRPr/>
                      </a:pPr>
                      <a:r>
                        <a:rPr lang="en-US" altLang="zh-TW" sz="1100" b="0" i="0" dirty="0">
                          <a:solidFill>
                            <a:schemeClr val="dk1"/>
                          </a:solidFill>
                          <a:latin typeface="PingFang TC Thin" panose="020B0200000000000000" pitchFamily="34" charset="-120"/>
                          <a:ea typeface="PingFang TC Thin" panose="020B0200000000000000" pitchFamily="34" charset="-120"/>
                        </a:rPr>
                        <a:t>Video Editing and Slide Making</a:t>
                      </a:r>
                      <a:endParaRPr lang="zh-TW" sz="11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3">
                  <a:txBody>
                    <a:bodyPr/>
                    <a:lstStyle/>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楊淑惠王明旭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sz="1300" b="0" i="0" dirty="0">
                          <a:solidFill>
                            <a:schemeClr val="dk1"/>
                          </a:solidFill>
                          <a:latin typeface="PingFang TC Thin" panose="020B0200000000000000" pitchFamily="34" charset="-120"/>
                          <a:ea typeface="PingFang TC Thin" panose="020B0200000000000000" pitchFamily="34" charset="-120"/>
                        </a:rPr>
                        <a:t>評審群</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4"/>
                  </a:ext>
                </a:extLst>
              </a:tr>
              <a:tr h="731850">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14:30~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Clr>
                          <a:schemeClr val="dk1"/>
                        </a:buClr>
                        <a:buSzPct val="84615"/>
                        <a:buFont typeface="Arial"/>
                        <a:buNone/>
                      </a:pPr>
                      <a:r>
                        <a:rPr lang="en-US" altLang="zh-TW" sz="1100" b="0" i="0" dirty="0">
                          <a:solidFill>
                            <a:srgbClr val="45818E"/>
                          </a:solidFill>
                          <a:latin typeface="PingFang TC Thin" panose="020B0200000000000000" pitchFamily="34" charset="-120"/>
                          <a:ea typeface="PingFang TC Thin" panose="020B0200000000000000" pitchFamily="34" charset="-120"/>
                        </a:rPr>
                        <a:t>Prototype Implementation I</a:t>
                      </a:r>
                    </a:p>
                    <a:p>
                      <a:pPr lvl="0" algn="ctr" rtl="0">
                        <a:spcBef>
                          <a:spcPts val="0"/>
                        </a:spcBef>
                        <a:buClr>
                          <a:schemeClr val="dk1"/>
                        </a:buClr>
                        <a:buSzPct val="84615"/>
                        <a:buFont typeface="Arial"/>
                        <a:buNone/>
                      </a:pPr>
                      <a:r>
                        <a:rPr lang="en-US" altLang="zh-TW" sz="1100" b="0" i="0" dirty="0">
                          <a:solidFill>
                            <a:schemeClr val="dk1"/>
                          </a:solidFill>
                          <a:latin typeface="PingFang TC Thin" panose="020B0200000000000000" pitchFamily="34" charset="-120"/>
                          <a:ea typeface="PingFang TC Thin" panose="020B0200000000000000" pitchFamily="34" charset="-120"/>
                        </a:rPr>
                        <a:t>Afternoon Theater / Situational Stories</a:t>
                      </a:r>
                      <a:endParaRPr lang="zh-TW" sz="11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14:00~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dirty="0">
                          <a:solidFill>
                            <a:srgbClr val="45818E"/>
                          </a:solidFill>
                          <a:latin typeface="PingFang TC Thin" panose="020B0200000000000000" pitchFamily="34" charset="-120"/>
                          <a:ea typeface="PingFang TC Thin" panose="020B0200000000000000" pitchFamily="34" charset="-120"/>
                        </a:rPr>
                        <a:t>Closing Report</a:t>
                      </a:r>
                    </a:p>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Presentation and Expert Feedback</a:t>
                      </a:r>
                      <a:endParaRPr lang="zh-TW" sz="11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10005"/>
                  </a:ext>
                </a:extLst>
              </a:tr>
              <a:tr h="744349">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15:30~</a:t>
                      </a:r>
                    </a:p>
                    <a:p>
                      <a:pPr lvl="0" algn="l" rtl="0">
                        <a:spcBef>
                          <a:spcPts val="0"/>
                        </a:spcBef>
                        <a:buNone/>
                      </a:pPr>
                      <a:r>
                        <a:rPr lang="zh-TW" sz="1300" b="0" i="0" dirty="0">
                          <a:latin typeface="PingFang TC Thin" panose="020B0200000000000000" pitchFamily="34" charset="-120"/>
                          <a:ea typeface="PingFang TC Thin" panose="020B0200000000000000" pitchFamily="34" charset="-120"/>
                        </a:rPr>
                        <a:t>  17:00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dirty="0">
                          <a:solidFill>
                            <a:srgbClr val="45818E"/>
                          </a:solidFill>
                          <a:latin typeface="PingFang TC Thin" panose="020B0200000000000000" pitchFamily="34" charset="-120"/>
                          <a:ea typeface="PingFang TC Thin" panose="020B0200000000000000" pitchFamily="34" charset="-120"/>
                        </a:rPr>
                        <a:t>Prototype Implementation II</a:t>
                      </a:r>
                    </a:p>
                    <a:p>
                      <a:pPr lvl="0" algn="ctr" rtl="0">
                        <a:spcBef>
                          <a:spcPts val="0"/>
                        </a:spcBef>
                        <a:buNone/>
                      </a:pPr>
                      <a:r>
                        <a:rPr lang="en-US" altLang="zh-TW" sz="1100" b="0" i="0" dirty="0">
                          <a:solidFill>
                            <a:schemeClr val="dk1"/>
                          </a:solidFill>
                          <a:latin typeface="PingFang TC Thin" panose="020B0200000000000000" pitchFamily="34" charset="-120"/>
                          <a:ea typeface="PingFang TC Thin" panose="020B0200000000000000" pitchFamily="34" charset="-120"/>
                        </a:rPr>
                        <a:t>Pre-production Video Making</a:t>
                      </a:r>
                      <a:endParaRPr lang="zh-TW" sz="11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16:00~</a:t>
                      </a:r>
                    </a:p>
                    <a:p>
                      <a:pPr lvl="0" algn="ctr" rtl="0">
                        <a:spcBef>
                          <a:spcPts val="0"/>
                        </a:spcBef>
                        <a:buNone/>
                      </a:pPr>
                      <a:r>
                        <a:rPr lang="zh-TW" sz="1300" b="0" i="0" dirty="0">
                          <a:solidFill>
                            <a:schemeClr val="dk1"/>
                          </a:solidFill>
                          <a:latin typeface="PingFang TC Thin" panose="020B0200000000000000" pitchFamily="34" charset="-120"/>
                          <a:ea typeface="PingFang TC Thin" panose="020B0200000000000000" pitchFamily="34" charset="-120"/>
                        </a:rPr>
                        <a:t>16:30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Conclusion and Closing</a:t>
                      </a:r>
                      <a:endParaRPr lang="zh-TW" sz="11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10006"/>
                  </a:ext>
                </a:extLst>
              </a:tr>
            </a:tbl>
          </a:graphicData>
        </a:graphic>
      </p:graphicFrame>
      <p:pic>
        <p:nvPicPr>
          <p:cNvPr id="2" name="圖片 1" descr="一張含有 相片, 桌, 坐, 掛 的圖片&#10;&#10;自動產生的描述">
            <a:extLst>
              <a:ext uri="{FF2B5EF4-FFF2-40B4-BE49-F238E27FC236}">
                <a16:creationId xmlns:a16="http://schemas.microsoft.com/office/drawing/2014/main" id="{A12FE3A4-A135-A976-6E31-684ACD7271C3}"/>
              </a:ext>
            </a:extLst>
          </p:cNvPr>
          <p:cNvPicPr>
            <a:picLocks noChangeAspect="1"/>
          </p:cNvPicPr>
          <p:nvPr/>
        </p:nvPicPr>
        <p:blipFill>
          <a:blip r:embed="rId3"/>
          <a:stretch>
            <a:fillRect/>
          </a:stretch>
        </p:blipFill>
        <p:spPr>
          <a:xfrm>
            <a:off x="7505810" y="51900"/>
            <a:ext cx="1258129" cy="901749"/>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graphicFrame>
        <p:nvGraphicFramePr>
          <p:cNvPr id="2" name="Shape 415">
            <a:extLst>
              <a:ext uri="{FF2B5EF4-FFF2-40B4-BE49-F238E27FC236}">
                <a16:creationId xmlns:a16="http://schemas.microsoft.com/office/drawing/2014/main" id="{F02F6607-80BA-9A9A-AC02-D4B727013480}"/>
              </a:ext>
            </a:extLst>
          </p:cNvPr>
          <p:cNvGraphicFramePr/>
          <p:nvPr>
            <p:extLst>
              <p:ext uri="{D42A27DB-BD31-4B8C-83A1-F6EECF244321}">
                <p14:modId xmlns:p14="http://schemas.microsoft.com/office/powerpoint/2010/main" val="3622406913"/>
              </p:ext>
            </p:extLst>
          </p:nvPr>
        </p:nvGraphicFramePr>
        <p:xfrm>
          <a:off x="1078637" y="567116"/>
          <a:ext cx="7154098" cy="4524484"/>
        </p:xfrm>
        <a:graphic>
          <a:graphicData uri="http://schemas.openxmlformats.org/drawingml/2006/table">
            <a:tbl>
              <a:tblPr>
                <a:noFill/>
                <a:tableStyleId>{1EFEC01E-2D06-4D55-8859-9CD8C38E0D79}</a:tableStyleId>
              </a:tblPr>
              <a:tblGrid>
                <a:gridCol w="766916">
                  <a:extLst>
                    <a:ext uri="{9D8B030D-6E8A-4147-A177-3AD203B41FA5}">
                      <a16:colId xmlns:a16="http://schemas.microsoft.com/office/drawing/2014/main" val="20000"/>
                    </a:ext>
                  </a:extLst>
                </a:gridCol>
                <a:gridCol w="2058573">
                  <a:extLst>
                    <a:ext uri="{9D8B030D-6E8A-4147-A177-3AD203B41FA5}">
                      <a16:colId xmlns:a16="http://schemas.microsoft.com/office/drawing/2014/main" val="20001"/>
                    </a:ext>
                  </a:extLst>
                </a:gridCol>
                <a:gridCol w="787987">
                  <a:extLst>
                    <a:ext uri="{9D8B030D-6E8A-4147-A177-3AD203B41FA5}">
                      <a16:colId xmlns:a16="http://schemas.microsoft.com/office/drawing/2014/main" val="20002"/>
                    </a:ext>
                  </a:extLst>
                </a:gridCol>
                <a:gridCol w="840341">
                  <a:extLst>
                    <a:ext uri="{9D8B030D-6E8A-4147-A177-3AD203B41FA5}">
                      <a16:colId xmlns:a16="http://schemas.microsoft.com/office/drawing/2014/main" val="20003"/>
                    </a:ext>
                  </a:extLst>
                </a:gridCol>
                <a:gridCol w="1910892">
                  <a:extLst>
                    <a:ext uri="{9D8B030D-6E8A-4147-A177-3AD203B41FA5}">
                      <a16:colId xmlns:a16="http://schemas.microsoft.com/office/drawing/2014/main" val="20004"/>
                    </a:ext>
                  </a:extLst>
                </a:gridCol>
                <a:gridCol w="789389">
                  <a:extLst>
                    <a:ext uri="{9D8B030D-6E8A-4147-A177-3AD203B41FA5}">
                      <a16:colId xmlns:a16="http://schemas.microsoft.com/office/drawing/2014/main" val="20005"/>
                    </a:ext>
                  </a:extLst>
                </a:gridCol>
              </a:tblGrid>
              <a:tr h="411885">
                <a:tc gridSpan="3">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Day 1  </a:t>
                      </a:r>
                      <a:r>
                        <a:rPr lang="en-US" altLang="zh-TW" sz="1300" b="0" i="0" dirty="0">
                          <a:latin typeface="PingFang TC Thin" panose="020B0200000000000000" pitchFamily="34" charset="-120"/>
                          <a:ea typeface="PingFang TC Thin" panose="020B0200000000000000" pitchFamily="34" charset="-120"/>
                        </a:rPr>
                        <a:t>102</a:t>
                      </a:r>
                      <a:r>
                        <a:rPr lang="zh-TW" sz="1300" b="0" i="0" dirty="0">
                          <a:latin typeface="PingFang TC Thin" panose="020B0200000000000000" pitchFamily="34" charset="-120"/>
                          <a:ea typeface="PingFang TC Thin" panose="020B0200000000000000" pitchFamily="34" charset="-120"/>
                        </a:rPr>
                        <a:t>/</a:t>
                      </a:r>
                      <a:r>
                        <a:rPr lang="en-US" altLang="zh-TW" sz="1300" b="0" i="0" dirty="0">
                          <a:latin typeface="PingFang TC Thin" panose="020B0200000000000000" pitchFamily="34" charset="-120"/>
                          <a:ea typeface="PingFang TC Thin" panose="020B0200000000000000" pitchFamily="34" charset="-120"/>
                        </a:rPr>
                        <a:t>11</a:t>
                      </a:r>
                      <a:r>
                        <a:rPr lang="zh-TW" sz="1300" b="0" i="0" dirty="0">
                          <a:latin typeface="PingFang TC Thin" panose="020B0200000000000000" pitchFamily="34" charset="-120"/>
                          <a:ea typeface="PingFang TC Thin" panose="020B0200000000000000" pitchFamily="34" charset="-120"/>
                        </a:rPr>
                        <a:t>/</a:t>
                      </a:r>
                      <a:r>
                        <a:rPr lang="en-US" altLang="zh-TW" sz="1300" b="0" i="0" dirty="0">
                          <a:latin typeface="PingFang TC Thin" panose="020B0200000000000000" pitchFamily="34" charset="-120"/>
                          <a:ea typeface="PingFang TC Thin" panose="020B0200000000000000" pitchFamily="34" charset="-120"/>
                        </a:rPr>
                        <a:t>24</a:t>
                      </a:r>
                      <a:r>
                        <a:rPr lang="zh-TW" sz="1300" b="0" i="0" dirty="0">
                          <a:latin typeface="PingFang TC Thin" panose="020B0200000000000000" pitchFamily="34" charset="-120"/>
                          <a:ea typeface="PingFang TC Thin" panose="020B0200000000000000" pitchFamily="34" charset="-120"/>
                        </a:rPr>
                        <a:t> (</a:t>
                      </a:r>
                      <a:r>
                        <a:rPr lang="en-US" altLang="zh-TW" sz="1300" b="0" i="0" dirty="0">
                          <a:latin typeface="PingFang TC Thin" panose="020B0200000000000000" pitchFamily="34" charset="-120"/>
                          <a:ea typeface="PingFang TC Thin" panose="020B0200000000000000" pitchFamily="34" charset="-120"/>
                        </a:rPr>
                        <a:t>Saturday</a:t>
                      </a:r>
                      <a:r>
                        <a:rPr lang="zh-TW" sz="1300" b="0" i="0" dirty="0">
                          <a:latin typeface="PingFang TC Thin" panose="020B0200000000000000" pitchFamily="34" charset="-120"/>
                          <a:ea typeface="PingFang TC Thin" panose="020B0200000000000000" pitchFamily="34" charset="-120"/>
                        </a:rPr>
                        <a:t>)</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tc gridSpan="3">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Day 2 </a:t>
                      </a:r>
                      <a:r>
                        <a:rPr lang="zh-TW" sz="1300" b="0" i="0" dirty="0">
                          <a:solidFill>
                            <a:schemeClr val="dk1"/>
                          </a:solidFill>
                          <a:latin typeface="PingFang TC Thin" panose="020B0200000000000000" pitchFamily="34" charset="-120"/>
                          <a:ea typeface="PingFang TC Thin" panose="020B0200000000000000" pitchFamily="34" charset="-120"/>
                        </a:rPr>
                        <a:t>  </a:t>
                      </a:r>
                      <a:r>
                        <a:rPr lang="en-US" altLang="zh-TW" sz="1300" b="0" i="0" dirty="0">
                          <a:solidFill>
                            <a:schemeClr val="dk1"/>
                          </a:solidFill>
                          <a:latin typeface="PingFang TC Thin" panose="020B0200000000000000" pitchFamily="34" charset="-120"/>
                          <a:ea typeface="PingFang TC Thin" panose="020B0200000000000000" pitchFamily="34" charset="-120"/>
                        </a:rPr>
                        <a:t>102</a:t>
                      </a:r>
                      <a:r>
                        <a:rPr lang="zh-TW" sz="1300" b="0" i="0" dirty="0">
                          <a:solidFill>
                            <a:schemeClr val="dk1"/>
                          </a:solidFill>
                          <a:latin typeface="PingFang TC Thin" panose="020B0200000000000000" pitchFamily="34" charset="-120"/>
                          <a:ea typeface="PingFang TC Thin" panose="020B0200000000000000" pitchFamily="34" charset="-120"/>
                        </a:rPr>
                        <a:t>/</a:t>
                      </a:r>
                      <a:r>
                        <a:rPr lang="en-US" altLang="zh-TW" sz="1300" b="0" i="0" dirty="0">
                          <a:solidFill>
                            <a:schemeClr val="dk1"/>
                          </a:solidFill>
                          <a:latin typeface="PingFang TC Thin" panose="020B0200000000000000" pitchFamily="34" charset="-120"/>
                          <a:ea typeface="PingFang TC Thin" panose="020B0200000000000000" pitchFamily="34" charset="-120"/>
                        </a:rPr>
                        <a:t>12</a:t>
                      </a:r>
                      <a:r>
                        <a:rPr lang="zh-TW" sz="1300" b="0" i="0" dirty="0">
                          <a:solidFill>
                            <a:schemeClr val="dk1"/>
                          </a:solidFill>
                          <a:latin typeface="PingFang TC Thin" panose="020B0200000000000000" pitchFamily="34" charset="-120"/>
                          <a:ea typeface="PingFang TC Thin" panose="020B0200000000000000" pitchFamily="34" charset="-120"/>
                        </a:rPr>
                        <a:t>/</a:t>
                      </a:r>
                      <a:r>
                        <a:rPr lang="en-US" altLang="zh-TW" sz="1300" b="0" i="0" dirty="0">
                          <a:solidFill>
                            <a:schemeClr val="dk1"/>
                          </a:solidFill>
                          <a:latin typeface="PingFang TC Thin" panose="020B0200000000000000" pitchFamily="34" charset="-120"/>
                          <a:ea typeface="PingFang TC Thin" panose="020B0200000000000000" pitchFamily="34" charset="-120"/>
                        </a:rPr>
                        <a:t>01</a:t>
                      </a:r>
                      <a:r>
                        <a:rPr lang="zh-TW" sz="1300" b="0" i="0" dirty="0">
                          <a:solidFill>
                            <a:schemeClr val="dk1"/>
                          </a:solidFill>
                          <a:latin typeface="PingFang TC Thin" panose="020B0200000000000000" pitchFamily="34" charset="-120"/>
                          <a:ea typeface="PingFang TC Thin" panose="020B0200000000000000" pitchFamily="34" charset="-120"/>
                        </a:rPr>
                        <a:t> (</a:t>
                      </a:r>
                      <a:r>
                        <a:rPr lang="en-US" altLang="zh-TW" sz="1300" b="0" i="0" dirty="0">
                          <a:solidFill>
                            <a:schemeClr val="dk1"/>
                          </a:solidFill>
                          <a:latin typeface="PingFang TC Thin" panose="020B0200000000000000" pitchFamily="34" charset="-120"/>
                          <a:ea typeface="PingFang TC Thin" panose="020B0200000000000000" pitchFamily="34" charset="-120"/>
                        </a:rPr>
                        <a:t>Saturday</a:t>
                      </a:r>
                      <a:r>
                        <a:rPr lang="zh-TW" sz="1300" b="0" i="0" dirty="0">
                          <a:solidFill>
                            <a:schemeClr val="dk1"/>
                          </a:solidFill>
                          <a:latin typeface="PingFang TC Thin" panose="020B0200000000000000" pitchFamily="34" charset="-120"/>
                          <a:ea typeface="PingFang TC Thin" panose="020B0200000000000000" pitchFamily="34" charset="-120"/>
                        </a:rPr>
                        <a:t>)</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370436">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09:00~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u="none" strike="noStrike" cap="none" dirty="0">
                          <a:solidFill>
                            <a:schemeClr val="tx1"/>
                          </a:solidFill>
                          <a:latin typeface="PingFang TC Thin" panose="020B0200000000000000" pitchFamily="34" charset="-120"/>
                          <a:ea typeface="PingFang TC Thin" panose="020B0200000000000000" pitchFamily="34" charset="-120"/>
                          <a:cs typeface="+mn-cs"/>
                          <a:sym typeface="Arial"/>
                        </a:rPr>
                        <a:t>Introduction</a:t>
                      </a:r>
                      <a:endParaRPr lang="zh-TW" altLang="en-US" sz="1100" b="0" i="0" u="none" strike="noStrike" cap="none" dirty="0">
                        <a:solidFill>
                          <a:schemeClr val="tx1"/>
                        </a:solidFill>
                        <a:latin typeface="PingFang TC Thin" panose="020B0200000000000000" pitchFamily="34" charset="-120"/>
                        <a:ea typeface="PingFang TC Thin" panose="020B0200000000000000" pitchFamily="34" charset="-120"/>
                        <a:cs typeface="+mn-cs"/>
                        <a:sym typeface="Arial"/>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楊淑惠楊朝陽</a:t>
                      </a: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09:00~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rowSpan="2">
                  <a:txBody>
                    <a:bodyPr/>
                    <a:lstStyle/>
                    <a:p>
                      <a:pPr lvl="0" algn="ctr" rtl="0">
                        <a:spcBef>
                          <a:spcPts val="0"/>
                        </a:spcBef>
                        <a:buNone/>
                      </a:pPr>
                      <a:r>
                        <a:rPr lang="en-US" altLang="zh-TW" sz="1100" b="0" i="0" dirty="0">
                          <a:solidFill>
                            <a:srgbClr val="45818E"/>
                          </a:solidFill>
                          <a:latin typeface="PingFang TC Thin" panose="020B0200000000000000" pitchFamily="34" charset="-120"/>
                          <a:ea typeface="PingFang TC Thin" panose="020B0200000000000000" pitchFamily="34" charset="-120"/>
                        </a:rPr>
                        <a:t>Testing and Verification with Recording I</a:t>
                      </a:r>
                    </a:p>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Walkthrough Testing</a:t>
                      </a:r>
                    </a:p>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Capturing Every Scene with Camera</a:t>
                      </a:r>
                      <a:endParaRPr lang="zh-TW" sz="11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1"/>
                  </a:ext>
                </a:extLst>
              </a:tr>
              <a:tr h="948361">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09:30~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dirty="0">
                          <a:solidFill>
                            <a:srgbClr val="45818E"/>
                          </a:solidFill>
                          <a:latin typeface="PingFang TC Thin" panose="020B0200000000000000" pitchFamily="34" charset="-120"/>
                          <a:ea typeface="PingFang TC Thin" panose="020B0200000000000000" pitchFamily="34" charset="-120"/>
                        </a:rPr>
                        <a:t>Topic Lecture I</a:t>
                      </a:r>
                    </a:p>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Home Care for Diabetes Patients</a:t>
                      </a:r>
                    </a:p>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Patients with Metabolic Syndrome</a:t>
                      </a:r>
                      <a:endParaRPr lang="zh-TW" sz="11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tc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2"/>
                  </a:ext>
                </a:extLst>
              </a:tr>
              <a:tr h="370436">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12:00~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Lunch</a:t>
                      </a:r>
                      <a:endParaRPr lang="zh-TW" sz="11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12:00~</a:t>
                      </a: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Lunch</a:t>
                      </a:r>
                      <a:endParaRPr lang="zh-TW" sz="11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3"/>
                  </a:ext>
                </a:extLst>
              </a:tr>
              <a:tr h="563078">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13:00~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dirty="0">
                          <a:solidFill>
                            <a:srgbClr val="45818E"/>
                          </a:solidFill>
                          <a:latin typeface="PingFang TC Thin" panose="020B0200000000000000" pitchFamily="34" charset="-120"/>
                          <a:ea typeface="PingFang TC Thin" panose="020B0200000000000000" pitchFamily="34" charset="-120"/>
                        </a:rPr>
                        <a:t>Topic Lecture II</a:t>
                      </a:r>
                    </a:p>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Emotional Design</a:t>
                      </a:r>
                      <a:endParaRPr lang="zh-TW" sz="1100" b="0" i="0" dirty="0">
                        <a:solidFill>
                          <a:srgbClr val="45818E"/>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楊朝陽</a:t>
                      </a: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13:00~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Clr>
                          <a:schemeClr val="dk1"/>
                        </a:buClr>
                        <a:buSzPct val="84615"/>
                        <a:buFont typeface="Arial"/>
                        <a:buNone/>
                      </a:pPr>
                      <a:r>
                        <a:rPr lang="en-US" altLang="zh-TW" sz="1100" b="0" i="0" dirty="0">
                          <a:solidFill>
                            <a:srgbClr val="45818E"/>
                          </a:solidFill>
                          <a:latin typeface="PingFang TC Thin" panose="020B0200000000000000" pitchFamily="34" charset="-120"/>
                          <a:ea typeface="PingFang TC Thin" panose="020B0200000000000000" pitchFamily="34" charset="-120"/>
                        </a:rPr>
                        <a:t>Testing and Verification with Recording II</a:t>
                      </a:r>
                    </a:p>
                    <a:p>
                      <a:pPr marL="0" marR="0" lvl="0" indent="0" algn="ctr" defTabSz="914400" rtl="0" eaLnBrk="1" fontAlgn="auto" latinLnBrk="0" hangingPunct="1">
                        <a:lnSpc>
                          <a:spcPct val="100000"/>
                        </a:lnSpc>
                        <a:spcBef>
                          <a:spcPts val="0"/>
                        </a:spcBef>
                        <a:spcAft>
                          <a:spcPts val="0"/>
                        </a:spcAft>
                        <a:buClr>
                          <a:schemeClr val="dk1"/>
                        </a:buClr>
                        <a:buSzPct val="84615"/>
                        <a:buFont typeface="Arial"/>
                        <a:buNone/>
                        <a:tabLst/>
                        <a:defRPr/>
                      </a:pPr>
                      <a:r>
                        <a:rPr lang="en-US" altLang="zh-TW" sz="1100" b="0" i="0" dirty="0">
                          <a:solidFill>
                            <a:schemeClr val="dk1"/>
                          </a:solidFill>
                          <a:latin typeface="PingFang TC Thin" panose="020B0200000000000000" pitchFamily="34" charset="-120"/>
                          <a:ea typeface="PingFang TC Thin" panose="020B0200000000000000" pitchFamily="34" charset="-120"/>
                        </a:rPr>
                        <a:t>Video Editing and Slide Making</a:t>
                      </a:r>
                      <a:endParaRPr lang="zh-TW" sz="11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3">
                  <a:txBody>
                    <a:bodyPr/>
                    <a:lstStyle/>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楊淑惠王明旭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sz="1300" b="0" i="0" dirty="0">
                          <a:solidFill>
                            <a:schemeClr val="dk1"/>
                          </a:solidFill>
                          <a:latin typeface="PingFang TC Thin" panose="020B0200000000000000" pitchFamily="34" charset="-120"/>
                          <a:ea typeface="PingFang TC Thin" panose="020B0200000000000000" pitchFamily="34" charset="-120"/>
                        </a:rPr>
                        <a:t>評審群</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4"/>
                  </a:ext>
                </a:extLst>
              </a:tr>
              <a:tr h="731850">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14:30~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Clr>
                          <a:schemeClr val="dk1"/>
                        </a:buClr>
                        <a:buSzPct val="84615"/>
                        <a:buFont typeface="Arial"/>
                        <a:buNone/>
                      </a:pPr>
                      <a:r>
                        <a:rPr lang="en-US" altLang="zh-TW" sz="1100" b="0" i="0" dirty="0">
                          <a:solidFill>
                            <a:srgbClr val="45818E"/>
                          </a:solidFill>
                          <a:latin typeface="PingFang TC Thin" panose="020B0200000000000000" pitchFamily="34" charset="-120"/>
                          <a:ea typeface="PingFang TC Thin" panose="020B0200000000000000" pitchFamily="34" charset="-120"/>
                        </a:rPr>
                        <a:t>Prototype Implementation I</a:t>
                      </a:r>
                    </a:p>
                    <a:p>
                      <a:pPr lvl="0" algn="ctr" rtl="0">
                        <a:spcBef>
                          <a:spcPts val="0"/>
                        </a:spcBef>
                        <a:buClr>
                          <a:schemeClr val="dk1"/>
                        </a:buClr>
                        <a:buSzPct val="84615"/>
                        <a:buFont typeface="Arial"/>
                        <a:buNone/>
                      </a:pPr>
                      <a:r>
                        <a:rPr lang="en-US" altLang="zh-TW" sz="1100" b="0" i="0" dirty="0">
                          <a:solidFill>
                            <a:schemeClr val="dk1"/>
                          </a:solidFill>
                          <a:latin typeface="PingFang TC Thin" panose="020B0200000000000000" pitchFamily="34" charset="-120"/>
                          <a:ea typeface="PingFang TC Thin" panose="020B0200000000000000" pitchFamily="34" charset="-120"/>
                        </a:rPr>
                        <a:t>Afternoon Theater / Situational Stories</a:t>
                      </a:r>
                      <a:endParaRPr lang="zh-TW" sz="11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14:00~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dirty="0">
                          <a:solidFill>
                            <a:srgbClr val="45818E"/>
                          </a:solidFill>
                          <a:latin typeface="PingFang TC Thin" panose="020B0200000000000000" pitchFamily="34" charset="-120"/>
                          <a:ea typeface="PingFang TC Thin" panose="020B0200000000000000" pitchFamily="34" charset="-120"/>
                        </a:rPr>
                        <a:t>Closing Report</a:t>
                      </a:r>
                    </a:p>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Presentation and Expert Feedback</a:t>
                      </a:r>
                      <a:endParaRPr lang="zh-TW" sz="11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10005"/>
                  </a:ext>
                </a:extLst>
              </a:tr>
              <a:tr h="744349">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15:30~</a:t>
                      </a:r>
                    </a:p>
                    <a:p>
                      <a:pPr lvl="0" algn="l" rtl="0">
                        <a:spcBef>
                          <a:spcPts val="0"/>
                        </a:spcBef>
                        <a:buNone/>
                      </a:pPr>
                      <a:r>
                        <a:rPr lang="zh-TW" sz="1300" b="0" i="0" dirty="0">
                          <a:latin typeface="PingFang TC Thin" panose="020B0200000000000000" pitchFamily="34" charset="-120"/>
                          <a:ea typeface="PingFang TC Thin" panose="020B0200000000000000" pitchFamily="34" charset="-120"/>
                        </a:rPr>
                        <a:t>  17:00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dirty="0">
                          <a:solidFill>
                            <a:srgbClr val="45818E"/>
                          </a:solidFill>
                          <a:latin typeface="PingFang TC Thin" panose="020B0200000000000000" pitchFamily="34" charset="-120"/>
                          <a:ea typeface="PingFang TC Thin" panose="020B0200000000000000" pitchFamily="34" charset="-120"/>
                        </a:rPr>
                        <a:t>Prototype Implementation II</a:t>
                      </a:r>
                    </a:p>
                    <a:p>
                      <a:pPr lvl="0" algn="ctr" rtl="0">
                        <a:spcBef>
                          <a:spcPts val="0"/>
                        </a:spcBef>
                        <a:buNone/>
                      </a:pPr>
                      <a:r>
                        <a:rPr lang="en-US" altLang="zh-TW" sz="1100" b="0" i="0" dirty="0">
                          <a:solidFill>
                            <a:schemeClr val="dk1"/>
                          </a:solidFill>
                          <a:latin typeface="PingFang TC Thin" panose="020B0200000000000000" pitchFamily="34" charset="-120"/>
                          <a:ea typeface="PingFang TC Thin" panose="020B0200000000000000" pitchFamily="34" charset="-120"/>
                        </a:rPr>
                        <a:t>Pre-production Video Making</a:t>
                      </a:r>
                      <a:endParaRPr lang="zh-TW" sz="11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16:00~</a:t>
                      </a:r>
                    </a:p>
                    <a:p>
                      <a:pPr lvl="0" algn="ctr" rtl="0">
                        <a:spcBef>
                          <a:spcPts val="0"/>
                        </a:spcBef>
                        <a:buNone/>
                      </a:pPr>
                      <a:r>
                        <a:rPr lang="zh-TW" sz="1300" b="0" i="0" dirty="0">
                          <a:solidFill>
                            <a:schemeClr val="dk1"/>
                          </a:solidFill>
                          <a:latin typeface="PingFang TC Thin" panose="020B0200000000000000" pitchFamily="34" charset="-120"/>
                          <a:ea typeface="PingFang TC Thin" panose="020B0200000000000000" pitchFamily="34" charset="-120"/>
                        </a:rPr>
                        <a:t>16:30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Conclusion and Closing</a:t>
                      </a:r>
                      <a:endParaRPr lang="zh-TW" sz="11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10006"/>
                  </a:ext>
                </a:extLst>
              </a:tr>
            </a:tbl>
          </a:graphicData>
        </a:graphic>
      </p:graphicFrame>
      <p:sp>
        <p:nvSpPr>
          <p:cNvPr id="9" name="Shape 447"/>
          <p:cNvSpPr/>
          <p:nvPr/>
        </p:nvSpPr>
        <p:spPr>
          <a:xfrm>
            <a:off x="1849348" y="2742984"/>
            <a:ext cx="2024009" cy="1592710"/>
          </a:xfrm>
          <a:prstGeom prst="rect">
            <a:avLst/>
          </a:prstGeom>
          <a:noFill/>
          <a:ln w="3810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 name="Shape 416"/>
          <p:cNvSpPr txBox="1">
            <a:spLocks noGrp="1"/>
          </p:cNvSpPr>
          <p:nvPr>
            <p:ph type="title"/>
          </p:nvPr>
        </p:nvSpPr>
        <p:spPr>
          <a:xfrm>
            <a:off x="0" y="42"/>
            <a:ext cx="8520600" cy="572700"/>
          </a:xfrm>
          <a:prstGeom prst="rect">
            <a:avLst/>
          </a:prstGeom>
        </p:spPr>
        <p:txBody>
          <a:bodyPr lIns="91425" tIns="91425" rIns="91425" bIns="91425" anchor="t" anchorCtr="0">
            <a:noAutofit/>
          </a:bodyPr>
          <a:lstStyle/>
          <a:p>
            <a:pPr lvl="0"/>
            <a:r>
              <a:rPr lang="en-US" altLang="zh-TW" sz="2000" b="1" dirty="0"/>
              <a:t>Y-Type Case: Healthy Food × Emotion-driven Design</a:t>
            </a:r>
            <a:endParaRPr lang="zh-TW" sz="2000" b="1" dirty="0"/>
          </a:p>
        </p:txBody>
      </p:sp>
      <p:pic>
        <p:nvPicPr>
          <p:cNvPr id="6" name="圖片 5" descr="一張含有 相片, 桌, 坐, 掛 的圖片&#10;&#10;自動產生的描述">
            <a:extLst>
              <a:ext uri="{FF2B5EF4-FFF2-40B4-BE49-F238E27FC236}">
                <a16:creationId xmlns:a16="http://schemas.microsoft.com/office/drawing/2014/main" id="{4D27B53E-CBEC-1E4C-9E8B-B0627D43B307}"/>
              </a:ext>
            </a:extLst>
          </p:cNvPr>
          <p:cNvPicPr>
            <a:picLocks noChangeAspect="1"/>
          </p:cNvPicPr>
          <p:nvPr/>
        </p:nvPicPr>
        <p:blipFill>
          <a:blip r:embed="rId3"/>
          <a:stretch>
            <a:fillRect/>
          </a:stretch>
        </p:blipFill>
        <p:spPr>
          <a:xfrm>
            <a:off x="7505810" y="51900"/>
            <a:ext cx="1258129" cy="901749"/>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Shape 434"/>
          <p:cNvSpPr txBox="1">
            <a:spLocks noGrp="1"/>
          </p:cNvSpPr>
          <p:nvPr>
            <p:ph type="body" idx="1"/>
          </p:nvPr>
        </p:nvSpPr>
        <p:spPr>
          <a:xfrm>
            <a:off x="0" y="4436100"/>
            <a:ext cx="9144000" cy="707400"/>
          </a:xfrm>
          <a:prstGeom prst="rect">
            <a:avLst/>
          </a:prstGeom>
          <a:solidFill>
            <a:srgbClr val="C3A698"/>
          </a:solidFill>
        </p:spPr>
        <p:txBody>
          <a:bodyPr lIns="91425" tIns="91425" rIns="91425" bIns="91425" anchor="ctr" anchorCtr="0">
            <a:noAutofit/>
          </a:bodyPr>
          <a:lstStyle/>
          <a:p>
            <a:pPr>
              <a:buNone/>
            </a:pPr>
            <a:r>
              <a:rPr lang="en-US" altLang="zh-TW" sz="1200" dirty="0">
                <a:solidFill>
                  <a:srgbClr val="FFFFFF"/>
                </a:solidFill>
              </a:rPr>
              <a:t>Ideation: The Y-type workshop places a strong emphasis on hands-on, which aligns with the execution-oriented approach of industrial design. This time, the workshop began with script-based design for scenario ideation, then explored potential user situations through a complete story..</a:t>
            </a:r>
            <a:endParaRPr lang="zh-TW" sz="1200" dirty="0">
              <a:solidFill>
                <a:srgbClr val="FFFFFF"/>
              </a:solidFill>
            </a:endParaRPr>
          </a:p>
        </p:txBody>
      </p:sp>
      <p:sp>
        <p:nvSpPr>
          <p:cNvPr id="10" name="Shape 416"/>
          <p:cNvSpPr txBox="1">
            <a:spLocks noGrp="1"/>
          </p:cNvSpPr>
          <p:nvPr>
            <p:ph type="title"/>
          </p:nvPr>
        </p:nvSpPr>
        <p:spPr>
          <a:xfrm>
            <a:off x="311700" y="216425"/>
            <a:ext cx="8520600" cy="572700"/>
          </a:xfrm>
          <a:prstGeom prst="rect">
            <a:avLst/>
          </a:prstGeom>
        </p:spPr>
        <p:txBody>
          <a:bodyPr lIns="91425" tIns="91425" rIns="91425" bIns="91425" anchor="t" anchorCtr="0">
            <a:noAutofit/>
          </a:bodyPr>
          <a:lstStyle/>
          <a:p>
            <a:pPr lvl="0"/>
            <a:r>
              <a:rPr lang="en-US" altLang="zh-TW" sz="2000" b="1" dirty="0"/>
              <a:t>Y-Type Case: Healthy Food × Emotion-driven Design</a:t>
            </a:r>
            <a:endParaRPr lang="zh-TW" sz="2000" b="1" dirty="0"/>
          </a:p>
        </p:txBody>
      </p:sp>
      <p:pic>
        <p:nvPicPr>
          <p:cNvPr id="4" name="圖片 3" descr="IMG_399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6566" y="1160700"/>
            <a:ext cx="4271176" cy="2847451"/>
          </a:xfrm>
          <a:prstGeom prst="rect">
            <a:avLst/>
          </a:prstGeom>
        </p:spPr>
      </p:pic>
      <p:pic>
        <p:nvPicPr>
          <p:cNvPr id="5" name="圖片 4" descr="IMG_400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60463" y="1160700"/>
            <a:ext cx="4271177" cy="2847451"/>
          </a:xfrm>
          <a:prstGeom prst="rect">
            <a:avLst/>
          </a:prstGeom>
        </p:spPr>
      </p:pic>
      <p:pic>
        <p:nvPicPr>
          <p:cNvPr id="7" name="圖片 6" descr="一張含有 相片, 桌, 坐, 掛 的圖片&#10;&#10;自動產生的描述">
            <a:extLst>
              <a:ext uri="{FF2B5EF4-FFF2-40B4-BE49-F238E27FC236}">
                <a16:creationId xmlns:a16="http://schemas.microsoft.com/office/drawing/2014/main" id="{55836C95-ECDB-E34E-8205-DF970639C76D}"/>
              </a:ext>
            </a:extLst>
          </p:cNvPr>
          <p:cNvPicPr>
            <a:picLocks noChangeAspect="1"/>
          </p:cNvPicPr>
          <p:nvPr/>
        </p:nvPicPr>
        <p:blipFill>
          <a:blip r:embed="rId5"/>
          <a:stretch>
            <a:fillRect/>
          </a:stretch>
        </p:blipFill>
        <p:spPr>
          <a:xfrm>
            <a:off x="7004104" y="83649"/>
            <a:ext cx="1258129" cy="901749"/>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Shape 454"/>
          <p:cNvSpPr txBox="1">
            <a:spLocks noGrp="1"/>
          </p:cNvSpPr>
          <p:nvPr>
            <p:ph type="body" idx="1"/>
          </p:nvPr>
        </p:nvSpPr>
        <p:spPr>
          <a:xfrm>
            <a:off x="0" y="4436100"/>
            <a:ext cx="9144000" cy="707400"/>
          </a:xfrm>
          <a:prstGeom prst="rect">
            <a:avLst/>
          </a:prstGeom>
          <a:solidFill>
            <a:srgbClr val="C3A698"/>
          </a:solidFill>
        </p:spPr>
        <p:txBody>
          <a:bodyPr lIns="91425" tIns="91425" rIns="91425" bIns="91425" anchor="ctr" anchorCtr="0">
            <a:noAutofit/>
          </a:bodyPr>
          <a:lstStyle/>
          <a:p>
            <a:pPr lvl="0">
              <a:buNone/>
            </a:pPr>
            <a:r>
              <a:rPr lang="en-US" altLang="zh-TW" sz="1400" dirty="0">
                <a:solidFill>
                  <a:srgbClr val="FFFFFF"/>
                </a:solidFill>
              </a:rPr>
              <a:t>Ideate: Empathized with the dietary issues and challenges faced by the elderly. With a user-centered design mindset, understood their problems within the context, and rapidly generated user scenarios.</a:t>
            </a:r>
            <a:endParaRPr lang="zh-TW" sz="1400" dirty="0">
              <a:solidFill>
                <a:srgbClr val="FFFFFF"/>
              </a:solidFill>
            </a:endParaRPr>
          </a:p>
        </p:txBody>
      </p:sp>
      <p:sp>
        <p:nvSpPr>
          <p:cNvPr id="9" name="Shape 416"/>
          <p:cNvSpPr txBox="1">
            <a:spLocks noGrp="1"/>
          </p:cNvSpPr>
          <p:nvPr>
            <p:ph type="title"/>
          </p:nvPr>
        </p:nvSpPr>
        <p:spPr>
          <a:xfrm>
            <a:off x="311700" y="216425"/>
            <a:ext cx="8520600" cy="572700"/>
          </a:xfrm>
          <a:prstGeom prst="rect">
            <a:avLst/>
          </a:prstGeom>
        </p:spPr>
        <p:txBody>
          <a:bodyPr lIns="91425" tIns="91425" rIns="91425" bIns="91425" anchor="t" anchorCtr="0">
            <a:noAutofit/>
          </a:bodyPr>
          <a:lstStyle/>
          <a:p>
            <a:pPr lvl="0"/>
            <a:r>
              <a:rPr lang="en-US" altLang="zh-TW" sz="2000" b="1" dirty="0"/>
              <a:t>Y-Type Case: Healthy Food × Emotion-driven Design</a:t>
            </a:r>
            <a:endParaRPr lang="zh-TW" sz="2000" b="1" dirty="0"/>
          </a:p>
        </p:txBody>
      </p:sp>
      <p:pic>
        <p:nvPicPr>
          <p:cNvPr id="3" name="圖片 2" descr="IMG_414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1455" y="1109812"/>
            <a:ext cx="4222820" cy="2815213"/>
          </a:xfrm>
          <a:prstGeom prst="rect">
            <a:avLst/>
          </a:prstGeom>
        </p:spPr>
      </p:pic>
      <p:pic>
        <p:nvPicPr>
          <p:cNvPr id="4" name="圖片 3" descr="IMG_4157.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50445" y="1109812"/>
            <a:ext cx="4247340" cy="2831560"/>
          </a:xfrm>
          <a:prstGeom prst="rect">
            <a:avLst/>
          </a:prstGeom>
        </p:spPr>
      </p:pic>
      <p:pic>
        <p:nvPicPr>
          <p:cNvPr id="7" name="圖片 6" descr="一張含有 相片, 桌, 坐, 掛 的圖片&#10;&#10;自動產生的描述">
            <a:extLst>
              <a:ext uri="{FF2B5EF4-FFF2-40B4-BE49-F238E27FC236}">
                <a16:creationId xmlns:a16="http://schemas.microsoft.com/office/drawing/2014/main" id="{6946981F-A6FE-7C47-B634-F10EA4BED602}"/>
              </a:ext>
            </a:extLst>
          </p:cNvPr>
          <p:cNvPicPr>
            <a:picLocks noChangeAspect="1"/>
          </p:cNvPicPr>
          <p:nvPr/>
        </p:nvPicPr>
        <p:blipFill>
          <a:blip r:embed="rId5"/>
          <a:stretch>
            <a:fillRect/>
          </a:stretch>
        </p:blipFill>
        <p:spPr>
          <a:xfrm>
            <a:off x="7004104" y="83649"/>
            <a:ext cx="1258129" cy="901749"/>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Shape 464"/>
          <p:cNvSpPr txBox="1">
            <a:spLocks noGrp="1"/>
          </p:cNvSpPr>
          <p:nvPr>
            <p:ph type="body" idx="1"/>
          </p:nvPr>
        </p:nvSpPr>
        <p:spPr>
          <a:xfrm>
            <a:off x="0" y="4436100"/>
            <a:ext cx="9144000" cy="707400"/>
          </a:xfrm>
          <a:prstGeom prst="rect">
            <a:avLst/>
          </a:prstGeom>
          <a:solidFill>
            <a:srgbClr val="C3A698"/>
          </a:solidFill>
        </p:spPr>
        <p:txBody>
          <a:bodyPr lIns="91425" tIns="91425" rIns="91425" bIns="91425" anchor="ctr" anchorCtr="0">
            <a:noAutofit/>
          </a:bodyPr>
          <a:lstStyle/>
          <a:p>
            <a:pPr>
              <a:buNone/>
            </a:pPr>
            <a:r>
              <a:rPr lang="en-US" altLang="zh-TW" sz="1400" dirty="0">
                <a:solidFill>
                  <a:srgbClr val="FFFFFF"/>
                </a:solidFill>
              </a:rPr>
              <a:t>Ideate: Group discussion and discussions with instructors were conducted to clarify issues and gaps, brainstorming was used to propose solutions, and defined the design of innovative products that solve dietary-related issues for the elderly.</a:t>
            </a:r>
            <a:endParaRPr lang="zh-TW" sz="1400" dirty="0">
              <a:solidFill>
                <a:srgbClr val="FFFFFF"/>
              </a:solidFill>
            </a:endParaRPr>
          </a:p>
        </p:txBody>
      </p:sp>
      <p:sp>
        <p:nvSpPr>
          <p:cNvPr id="9" name="Shape 416"/>
          <p:cNvSpPr txBox="1">
            <a:spLocks noGrp="1"/>
          </p:cNvSpPr>
          <p:nvPr>
            <p:ph type="title"/>
          </p:nvPr>
        </p:nvSpPr>
        <p:spPr>
          <a:xfrm>
            <a:off x="311700" y="216425"/>
            <a:ext cx="8520600" cy="572700"/>
          </a:xfrm>
          <a:prstGeom prst="rect">
            <a:avLst/>
          </a:prstGeom>
        </p:spPr>
        <p:txBody>
          <a:bodyPr lIns="91425" tIns="91425" rIns="91425" bIns="91425" anchor="t" anchorCtr="0">
            <a:noAutofit/>
          </a:bodyPr>
          <a:lstStyle/>
          <a:p>
            <a:pPr lvl="0"/>
            <a:r>
              <a:rPr lang="en-US" altLang="zh-TW" sz="2000" b="1" dirty="0"/>
              <a:t>Y-Type Case: Healthy Food × Emotion-driven Design</a:t>
            </a:r>
            <a:endParaRPr lang="zh-TW" sz="2000" b="1" dirty="0"/>
          </a:p>
        </p:txBody>
      </p:sp>
      <p:pic>
        <p:nvPicPr>
          <p:cNvPr id="3" name="圖片 2" descr="IMG_425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1700" y="1127199"/>
            <a:ext cx="4196739" cy="2797826"/>
          </a:xfrm>
          <a:prstGeom prst="rect">
            <a:avLst/>
          </a:prstGeom>
        </p:spPr>
      </p:pic>
      <p:pic>
        <p:nvPicPr>
          <p:cNvPr id="4" name="圖片 3" descr="IMG_4288.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16447" y="1108375"/>
            <a:ext cx="4226348" cy="2817565"/>
          </a:xfrm>
          <a:prstGeom prst="rect">
            <a:avLst/>
          </a:prstGeom>
        </p:spPr>
      </p:pic>
      <p:pic>
        <p:nvPicPr>
          <p:cNvPr id="7" name="圖片 6" descr="一張含有 相片, 桌, 坐, 掛 的圖片&#10;&#10;自動產生的描述">
            <a:extLst>
              <a:ext uri="{FF2B5EF4-FFF2-40B4-BE49-F238E27FC236}">
                <a16:creationId xmlns:a16="http://schemas.microsoft.com/office/drawing/2014/main" id="{91A16EC5-4746-564A-9811-1C40D9299356}"/>
              </a:ext>
            </a:extLst>
          </p:cNvPr>
          <p:cNvPicPr>
            <a:picLocks noChangeAspect="1"/>
          </p:cNvPicPr>
          <p:nvPr/>
        </p:nvPicPr>
        <p:blipFill>
          <a:blip r:embed="rId5"/>
          <a:stretch>
            <a:fillRect/>
          </a:stretch>
        </p:blipFill>
        <p:spPr>
          <a:xfrm>
            <a:off x="7004104" y="83649"/>
            <a:ext cx="1258129" cy="901749"/>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graphicFrame>
        <p:nvGraphicFramePr>
          <p:cNvPr id="2" name="Shape 415">
            <a:extLst>
              <a:ext uri="{FF2B5EF4-FFF2-40B4-BE49-F238E27FC236}">
                <a16:creationId xmlns:a16="http://schemas.microsoft.com/office/drawing/2014/main" id="{892493F4-471E-5D12-2D6C-534448B6990E}"/>
              </a:ext>
            </a:extLst>
          </p:cNvPr>
          <p:cNvGraphicFramePr/>
          <p:nvPr>
            <p:extLst>
              <p:ext uri="{D42A27DB-BD31-4B8C-83A1-F6EECF244321}">
                <p14:modId xmlns:p14="http://schemas.microsoft.com/office/powerpoint/2010/main" val="4272436311"/>
              </p:ext>
            </p:extLst>
          </p:nvPr>
        </p:nvGraphicFramePr>
        <p:xfrm>
          <a:off x="1078637" y="567116"/>
          <a:ext cx="7154098" cy="4524484"/>
        </p:xfrm>
        <a:graphic>
          <a:graphicData uri="http://schemas.openxmlformats.org/drawingml/2006/table">
            <a:tbl>
              <a:tblPr>
                <a:noFill/>
                <a:tableStyleId>{1EFEC01E-2D06-4D55-8859-9CD8C38E0D79}</a:tableStyleId>
              </a:tblPr>
              <a:tblGrid>
                <a:gridCol w="766916">
                  <a:extLst>
                    <a:ext uri="{9D8B030D-6E8A-4147-A177-3AD203B41FA5}">
                      <a16:colId xmlns:a16="http://schemas.microsoft.com/office/drawing/2014/main" val="20000"/>
                    </a:ext>
                  </a:extLst>
                </a:gridCol>
                <a:gridCol w="2058573">
                  <a:extLst>
                    <a:ext uri="{9D8B030D-6E8A-4147-A177-3AD203B41FA5}">
                      <a16:colId xmlns:a16="http://schemas.microsoft.com/office/drawing/2014/main" val="20001"/>
                    </a:ext>
                  </a:extLst>
                </a:gridCol>
                <a:gridCol w="787987">
                  <a:extLst>
                    <a:ext uri="{9D8B030D-6E8A-4147-A177-3AD203B41FA5}">
                      <a16:colId xmlns:a16="http://schemas.microsoft.com/office/drawing/2014/main" val="20002"/>
                    </a:ext>
                  </a:extLst>
                </a:gridCol>
                <a:gridCol w="840341">
                  <a:extLst>
                    <a:ext uri="{9D8B030D-6E8A-4147-A177-3AD203B41FA5}">
                      <a16:colId xmlns:a16="http://schemas.microsoft.com/office/drawing/2014/main" val="20003"/>
                    </a:ext>
                  </a:extLst>
                </a:gridCol>
                <a:gridCol w="1910892">
                  <a:extLst>
                    <a:ext uri="{9D8B030D-6E8A-4147-A177-3AD203B41FA5}">
                      <a16:colId xmlns:a16="http://schemas.microsoft.com/office/drawing/2014/main" val="20004"/>
                    </a:ext>
                  </a:extLst>
                </a:gridCol>
                <a:gridCol w="789389">
                  <a:extLst>
                    <a:ext uri="{9D8B030D-6E8A-4147-A177-3AD203B41FA5}">
                      <a16:colId xmlns:a16="http://schemas.microsoft.com/office/drawing/2014/main" val="20005"/>
                    </a:ext>
                  </a:extLst>
                </a:gridCol>
              </a:tblGrid>
              <a:tr h="411885">
                <a:tc gridSpan="3">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Day 1  </a:t>
                      </a:r>
                      <a:r>
                        <a:rPr lang="en-US" altLang="zh-TW" sz="1300" b="0" i="0" dirty="0">
                          <a:latin typeface="PingFang TC Thin" panose="020B0200000000000000" pitchFamily="34" charset="-120"/>
                          <a:ea typeface="PingFang TC Thin" panose="020B0200000000000000" pitchFamily="34" charset="-120"/>
                        </a:rPr>
                        <a:t>102</a:t>
                      </a:r>
                      <a:r>
                        <a:rPr lang="zh-TW" sz="1300" b="0" i="0" dirty="0">
                          <a:latin typeface="PingFang TC Thin" panose="020B0200000000000000" pitchFamily="34" charset="-120"/>
                          <a:ea typeface="PingFang TC Thin" panose="020B0200000000000000" pitchFamily="34" charset="-120"/>
                        </a:rPr>
                        <a:t>/</a:t>
                      </a:r>
                      <a:r>
                        <a:rPr lang="en-US" altLang="zh-TW" sz="1300" b="0" i="0" dirty="0">
                          <a:latin typeface="PingFang TC Thin" panose="020B0200000000000000" pitchFamily="34" charset="-120"/>
                          <a:ea typeface="PingFang TC Thin" panose="020B0200000000000000" pitchFamily="34" charset="-120"/>
                        </a:rPr>
                        <a:t>11</a:t>
                      </a:r>
                      <a:r>
                        <a:rPr lang="zh-TW" sz="1300" b="0" i="0" dirty="0">
                          <a:latin typeface="PingFang TC Thin" panose="020B0200000000000000" pitchFamily="34" charset="-120"/>
                          <a:ea typeface="PingFang TC Thin" panose="020B0200000000000000" pitchFamily="34" charset="-120"/>
                        </a:rPr>
                        <a:t>/</a:t>
                      </a:r>
                      <a:r>
                        <a:rPr lang="en-US" altLang="zh-TW" sz="1300" b="0" i="0" dirty="0">
                          <a:latin typeface="PingFang TC Thin" panose="020B0200000000000000" pitchFamily="34" charset="-120"/>
                          <a:ea typeface="PingFang TC Thin" panose="020B0200000000000000" pitchFamily="34" charset="-120"/>
                        </a:rPr>
                        <a:t>24</a:t>
                      </a:r>
                      <a:r>
                        <a:rPr lang="zh-TW" sz="1300" b="0" i="0" dirty="0">
                          <a:latin typeface="PingFang TC Thin" panose="020B0200000000000000" pitchFamily="34" charset="-120"/>
                          <a:ea typeface="PingFang TC Thin" panose="020B0200000000000000" pitchFamily="34" charset="-120"/>
                        </a:rPr>
                        <a:t> (</a:t>
                      </a:r>
                      <a:r>
                        <a:rPr lang="en-US" altLang="zh-TW" sz="1300" b="0" i="0" dirty="0">
                          <a:latin typeface="PingFang TC Thin" panose="020B0200000000000000" pitchFamily="34" charset="-120"/>
                          <a:ea typeface="PingFang TC Thin" panose="020B0200000000000000" pitchFamily="34" charset="-120"/>
                        </a:rPr>
                        <a:t>Saturday</a:t>
                      </a:r>
                      <a:r>
                        <a:rPr lang="zh-TW" sz="1300" b="0" i="0" dirty="0">
                          <a:latin typeface="PingFang TC Thin" panose="020B0200000000000000" pitchFamily="34" charset="-120"/>
                          <a:ea typeface="PingFang TC Thin" panose="020B0200000000000000" pitchFamily="34" charset="-120"/>
                        </a:rPr>
                        <a:t>)</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tc gridSpan="3">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Day 2 </a:t>
                      </a:r>
                      <a:r>
                        <a:rPr lang="zh-TW" sz="1300" b="0" i="0" dirty="0">
                          <a:solidFill>
                            <a:schemeClr val="dk1"/>
                          </a:solidFill>
                          <a:latin typeface="PingFang TC Thin" panose="020B0200000000000000" pitchFamily="34" charset="-120"/>
                          <a:ea typeface="PingFang TC Thin" panose="020B0200000000000000" pitchFamily="34" charset="-120"/>
                        </a:rPr>
                        <a:t>  </a:t>
                      </a:r>
                      <a:r>
                        <a:rPr lang="en-US" altLang="zh-TW" sz="1300" b="0" i="0" dirty="0">
                          <a:solidFill>
                            <a:schemeClr val="dk1"/>
                          </a:solidFill>
                          <a:latin typeface="PingFang TC Thin" panose="020B0200000000000000" pitchFamily="34" charset="-120"/>
                          <a:ea typeface="PingFang TC Thin" panose="020B0200000000000000" pitchFamily="34" charset="-120"/>
                        </a:rPr>
                        <a:t>102</a:t>
                      </a:r>
                      <a:r>
                        <a:rPr lang="zh-TW" sz="1300" b="0" i="0" dirty="0">
                          <a:solidFill>
                            <a:schemeClr val="dk1"/>
                          </a:solidFill>
                          <a:latin typeface="PingFang TC Thin" panose="020B0200000000000000" pitchFamily="34" charset="-120"/>
                          <a:ea typeface="PingFang TC Thin" panose="020B0200000000000000" pitchFamily="34" charset="-120"/>
                        </a:rPr>
                        <a:t>/</a:t>
                      </a:r>
                      <a:r>
                        <a:rPr lang="en-US" altLang="zh-TW" sz="1300" b="0" i="0" dirty="0">
                          <a:solidFill>
                            <a:schemeClr val="dk1"/>
                          </a:solidFill>
                          <a:latin typeface="PingFang TC Thin" panose="020B0200000000000000" pitchFamily="34" charset="-120"/>
                          <a:ea typeface="PingFang TC Thin" panose="020B0200000000000000" pitchFamily="34" charset="-120"/>
                        </a:rPr>
                        <a:t>12</a:t>
                      </a:r>
                      <a:r>
                        <a:rPr lang="zh-TW" sz="1300" b="0" i="0" dirty="0">
                          <a:solidFill>
                            <a:schemeClr val="dk1"/>
                          </a:solidFill>
                          <a:latin typeface="PingFang TC Thin" panose="020B0200000000000000" pitchFamily="34" charset="-120"/>
                          <a:ea typeface="PingFang TC Thin" panose="020B0200000000000000" pitchFamily="34" charset="-120"/>
                        </a:rPr>
                        <a:t>/</a:t>
                      </a:r>
                      <a:r>
                        <a:rPr lang="en-US" altLang="zh-TW" sz="1300" b="0" i="0" dirty="0">
                          <a:solidFill>
                            <a:schemeClr val="dk1"/>
                          </a:solidFill>
                          <a:latin typeface="PingFang TC Thin" panose="020B0200000000000000" pitchFamily="34" charset="-120"/>
                          <a:ea typeface="PingFang TC Thin" panose="020B0200000000000000" pitchFamily="34" charset="-120"/>
                        </a:rPr>
                        <a:t>01</a:t>
                      </a:r>
                      <a:r>
                        <a:rPr lang="zh-TW" sz="1300" b="0" i="0" dirty="0">
                          <a:solidFill>
                            <a:schemeClr val="dk1"/>
                          </a:solidFill>
                          <a:latin typeface="PingFang TC Thin" panose="020B0200000000000000" pitchFamily="34" charset="-120"/>
                          <a:ea typeface="PingFang TC Thin" panose="020B0200000000000000" pitchFamily="34" charset="-120"/>
                        </a:rPr>
                        <a:t> (</a:t>
                      </a:r>
                      <a:r>
                        <a:rPr lang="en-US" altLang="zh-TW" sz="1300" b="0" i="0" dirty="0">
                          <a:solidFill>
                            <a:schemeClr val="dk1"/>
                          </a:solidFill>
                          <a:latin typeface="PingFang TC Thin" panose="020B0200000000000000" pitchFamily="34" charset="-120"/>
                          <a:ea typeface="PingFang TC Thin" panose="020B0200000000000000" pitchFamily="34" charset="-120"/>
                        </a:rPr>
                        <a:t>Saturday</a:t>
                      </a:r>
                      <a:r>
                        <a:rPr lang="zh-TW" sz="1300" b="0" i="0" dirty="0">
                          <a:solidFill>
                            <a:schemeClr val="dk1"/>
                          </a:solidFill>
                          <a:latin typeface="PingFang TC Thin" panose="020B0200000000000000" pitchFamily="34" charset="-120"/>
                          <a:ea typeface="PingFang TC Thin" panose="020B0200000000000000" pitchFamily="34" charset="-120"/>
                        </a:rPr>
                        <a:t>)</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370436">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09:00~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u="none" strike="noStrike" cap="none" dirty="0">
                          <a:solidFill>
                            <a:schemeClr val="tx1"/>
                          </a:solidFill>
                          <a:latin typeface="PingFang TC Thin" panose="020B0200000000000000" pitchFamily="34" charset="-120"/>
                          <a:ea typeface="PingFang TC Thin" panose="020B0200000000000000" pitchFamily="34" charset="-120"/>
                          <a:cs typeface="+mn-cs"/>
                          <a:sym typeface="Arial"/>
                        </a:rPr>
                        <a:t>Introduction</a:t>
                      </a:r>
                      <a:endParaRPr lang="zh-TW" altLang="en-US" sz="1100" b="0" i="0" u="none" strike="noStrike" cap="none" dirty="0">
                        <a:solidFill>
                          <a:schemeClr val="tx1"/>
                        </a:solidFill>
                        <a:latin typeface="PingFang TC Thin" panose="020B0200000000000000" pitchFamily="34" charset="-120"/>
                        <a:ea typeface="PingFang TC Thin" panose="020B0200000000000000" pitchFamily="34" charset="-120"/>
                        <a:cs typeface="+mn-cs"/>
                        <a:sym typeface="Arial"/>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楊淑惠楊朝陽</a:t>
                      </a: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09:00~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rowSpan="2">
                  <a:txBody>
                    <a:bodyPr/>
                    <a:lstStyle/>
                    <a:p>
                      <a:pPr lvl="0" algn="ctr" rtl="0">
                        <a:spcBef>
                          <a:spcPts val="0"/>
                        </a:spcBef>
                        <a:buNone/>
                      </a:pPr>
                      <a:r>
                        <a:rPr lang="en-US" altLang="zh-TW" sz="1100" b="0" i="0" dirty="0">
                          <a:solidFill>
                            <a:srgbClr val="45818E"/>
                          </a:solidFill>
                          <a:latin typeface="PingFang TC Thin" panose="020B0200000000000000" pitchFamily="34" charset="-120"/>
                          <a:ea typeface="PingFang TC Thin" panose="020B0200000000000000" pitchFamily="34" charset="-120"/>
                        </a:rPr>
                        <a:t>Testing and Verification with Recording I</a:t>
                      </a:r>
                    </a:p>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Walkthrough Testing</a:t>
                      </a:r>
                    </a:p>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Capturing Every Scene with Camera</a:t>
                      </a:r>
                      <a:endParaRPr lang="zh-TW" sz="11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1"/>
                  </a:ext>
                </a:extLst>
              </a:tr>
              <a:tr h="948361">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09:30~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dirty="0">
                          <a:solidFill>
                            <a:srgbClr val="45818E"/>
                          </a:solidFill>
                          <a:latin typeface="PingFang TC Thin" panose="020B0200000000000000" pitchFamily="34" charset="-120"/>
                          <a:ea typeface="PingFang TC Thin" panose="020B0200000000000000" pitchFamily="34" charset="-120"/>
                        </a:rPr>
                        <a:t>Topic Lecture I</a:t>
                      </a:r>
                    </a:p>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Home Care for Diabetes Patients</a:t>
                      </a:r>
                    </a:p>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Patients with Metabolic Syndrome</a:t>
                      </a:r>
                      <a:endParaRPr lang="zh-TW" sz="11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tc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2"/>
                  </a:ext>
                </a:extLst>
              </a:tr>
              <a:tr h="370436">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12:00~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Lunch</a:t>
                      </a:r>
                      <a:endParaRPr lang="zh-TW" sz="11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12:00~</a:t>
                      </a: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Lunch</a:t>
                      </a:r>
                      <a:endParaRPr lang="zh-TW" sz="11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3"/>
                  </a:ext>
                </a:extLst>
              </a:tr>
              <a:tr h="563078">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13:00~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dirty="0">
                          <a:solidFill>
                            <a:srgbClr val="45818E"/>
                          </a:solidFill>
                          <a:latin typeface="PingFang TC Thin" panose="020B0200000000000000" pitchFamily="34" charset="-120"/>
                          <a:ea typeface="PingFang TC Thin" panose="020B0200000000000000" pitchFamily="34" charset="-120"/>
                        </a:rPr>
                        <a:t>Topic Lecture II</a:t>
                      </a:r>
                    </a:p>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Emotional Design</a:t>
                      </a:r>
                      <a:endParaRPr lang="zh-TW" sz="1100" b="0" i="0" dirty="0">
                        <a:solidFill>
                          <a:srgbClr val="45818E"/>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楊朝陽</a:t>
                      </a: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13:00~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Clr>
                          <a:schemeClr val="dk1"/>
                        </a:buClr>
                        <a:buSzPct val="84615"/>
                        <a:buFont typeface="Arial"/>
                        <a:buNone/>
                      </a:pPr>
                      <a:r>
                        <a:rPr lang="en-US" altLang="zh-TW" sz="1100" b="0" i="0" dirty="0">
                          <a:solidFill>
                            <a:srgbClr val="45818E"/>
                          </a:solidFill>
                          <a:latin typeface="PingFang TC Thin" panose="020B0200000000000000" pitchFamily="34" charset="-120"/>
                          <a:ea typeface="PingFang TC Thin" panose="020B0200000000000000" pitchFamily="34" charset="-120"/>
                        </a:rPr>
                        <a:t>Testing and Verification with Recording II</a:t>
                      </a:r>
                    </a:p>
                    <a:p>
                      <a:pPr marL="0" marR="0" lvl="0" indent="0" algn="ctr" defTabSz="914400" rtl="0" eaLnBrk="1" fontAlgn="auto" latinLnBrk="0" hangingPunct="1">
                        <a:lnSpc>
                          <a:spcPct val="100000"/>
                        </a:lnSpc>
                        <a:spcBef>
                          <a:spcPts val="0"/>
                        </a:spcBef>
                        <a:spcAft>
                          <a:spcPts val="0"/>
                        </a:spcAft>
                        <a:buClr>
                          <a:schemeClr val="dk1"/>
                        </a:buClr>
                        <a:buSzPct val="84615"/>
                        <a:buFont typeface="Arial"/>
                        <a:buNone/>
                        <a:tabLst/>
                        <a:defRPr/>
                      </a:pPr>
                      <a:r>
                        <a:rPr lang="en-US" altLang="zh-TW" sz="1100" b="0" i="0" dirty="0">
                          <a:solidFill>
                            <a:schemeClr val="dk1"/>
                          </a:solidFill>
                          <a:latin typeface="PingFang TC Thin" panose="020B0200000000000000" pitchFamily="34" charset="-120"/>
                          <a:ea typeface="PingFang TC Thin" panose="020B0200000000000000" pitchFamily="34" charset="-120"/>
                        </a:rPr>
                        <a:t>Video Editing and Slide Making</a:t>
                      </a:r>
                      <a:endParaRPr lang="zh-TW" sz="11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3">
                  <a:txBody>
                    <a:bodyPr/>
                    <a:lstStyle/>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楊淑惠王明旭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sz="1300" b="0" i="0" dirty="0">
                          <a:solidFill>
                            <a:schemeClr val="dk1"/>
                          </a:solidFill>
                          <a:latin typeface="PingFang TC Thin" panose="020B0200000000000000" pitchFamily="34" charset="-120"/>
                          <a:ea typeface="PingFang TC Thin" panose="020B0200000000000000" pitchFamily="34" charset="-120"/>
                        </a:rPr>
                        <a:t>評審群</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4"/>
                  </a:ext>
                </a:extLst>
              </a:tr>
              <a:tr h="731850">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14:30~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Clr>
                          <a:schemeClr val="dk1"/>
                        </a:buClr>
                        <a:buSzPct val="84615"/>
                        <a:buFont typeface="Arial"/>
                        <a:buNone/>
                      </a:pPr>
                      <a:r>
                        <a:rPr lang="en-US" altLang="zh-TW" sz="1100" b="0" i="0" dirty="0">
                          <a:solidFill>
                            <a:srgbClr val="45818E"/>
                          </a:solidFill>
                          <a:latin typeface="PingFang TC Thin" panose="020B0200000000000000" pitchFamily="34" charset="-120"/>
                          <a:ea typeface="PingFang TC Thin" panose="020B0200000000000000" pitchFamily="34" charset="-120"/>
                        </a:rPr>
                        <a:t>Prototype Implementation I</a:t>
                      </a:r>
                    </a:p>
                    <a:p>
                      <a:pPr lvl="0" algn="ctr" rtl="0">
                        <a:spcBef>
                          <a:spcPts val="0"/>
                        </a:spcBef>
                        <a:buClr>
                          <a:schemeClr val="dk1"/>
                        </a:buClr>
                        <a:buSzPct val="84615"/>
                        <a:buFont typeface="Arial"/>
                        <a:buNone/>
                      </a:pPr>
                      <a:r>
                        <a:rPr lang="en-US" altLang="zh-TW" sz="1100" b="0" i="0" dirty="0">
                          <a:solidFill>
                            <a:schemeClr val="dk1"/>
                          </a:solidFill>
                          <a:latin typeface="PingFang TC Thin" panose="020B0200000000000000" pitchFamily="34" charset="-120"/>
                          <a:ea typeface="PingFang TC Thin" panose="020B0200000000000000" pitchFamily="34" charset="-120"/>
                        </a:rPr>
                        <a:t>Afternoon Theater / Situational Stories</a:t>
                      </a:r>
                      <a:endParaRPr lang="zh-TW" sz="11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14:00~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dirty="0">
                          <a:solidFill>
                            <a:srgbClr val="45818E"/>
                          </a:solidFill>
                          <a:latin typeface="PingFang TC Thin" panose="020B0200000000000000" pitchFamily="34" charset="-120"/>
                          <a:ea typeface="PingFang TC Thin" panose="020B0200000000000000" pitchFamily="34" charset="-120"/>
                        </a:rPr>
                        <a:t>Closing Report</a:t>
                      </a:r>
                    </a:p>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Presentation and Expert Feedback</a:t>
                      </a:r>
                      <a:endParaRPr lang="zh-TW" sz="11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10005"/>
                  </a:ext>
                </a:extLst>
              </a:tr>
              <a:tr h="744349">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15:30~</a:t>
                      </a:r>
                    </a:p>
                    <a:p>
                      <a:pPr lvl="0" algn="l" rtl="0">
                        <a:spcBef>
                          <a:spcPts val="0"/>
                        </a:spcBef>
                        <a:buNone/>
                      </a:pPr>
                      <a:r>
                        <a:rPr lang="zh-TW" sz="1300" b="0" i="0" dirty="0">
                          <a:latin typeface="PingFang TC Thin" panose="020B0200000000000000" pitchFamily="34" charset="-120"/>
                          <a:ea typeface="PingFang TC Thin" panose="020B0200000000000000" pitchFamily="34" charset="-120"/>
                        </a:rPr>
                        <a:t>  17:00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dirty="0">
                          <a:solidFill>
                            <a:srgbClr val="45818E"/>
                          </a:solidFill>
                          <a:latin typeface="PingFang TC Thin" panose="020B0200000000000000" pitchFamily="34" charset="-120"/>
                          <a:ea typeface="PingFang TC Thin" panose="020B0200000000000000" pitchFamily="34" charset="-120"/>
                        </a:rPr>
                        <a:t>Prototype Implementation II</a:t>
                      </a:r>
                    </a:p>
                    <a:p>
                      <a:pPr lvl="0" algn="ctr" rtl="0">
                        <a:spcBef>
                          <a:spcPts val="0"/>
                        </a:spcBef>
                        <a:buNone/>
                      </a:pPr>
                      <a:r>
                        <a:rPr lang="en-US" altLang="zh-TW" sz="1100" b="0" i="0" dirty="0">
                          <a:solidFill>
                            <a:schemeClr val="dk1"/>
                          </a:solidFill>
                          <a:latin typeface="PingFang TC Thin" panose="020B0200000000000000" pitchFamily="34" charset="-120"/>
                          <a:ea typeface="PingFang TC Thin" panose="020B0200000000000000" pitchFamily="34" charset="-120"/>
                        </a:rPr>
                        <a:t>Pre-production Video Making</a:t>
                      </a:r>
                      <a:endParaRPr lang="zh-TW" sz="11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16:00~</a:t>
                      </a:r>
                    </a:p>
                    <a:p>
                      <a:pPr lvl="0" algn="ctr" rtl="0">
                        <a:spcBef>
                          <a:spcPts val="0"/>
                        </a:spcBef>
                        <a:buNone/>
                      </a:pPr>
                      <a:r>
                        <a:rPr lang="zh-TW" sz="1300" b="0" i="0" dirty="0">
                          <a:solidFill>
                            <a:schemeClr val="dk1"/>
                          </a:solidFill>
                          <a:latin typeface="PingFang TC Thin" panose="020B0200000000000000" pitchFamily="34" charset="-120"/>
                          <a:ea typeface="PingFang TC Thin" panose="020B0200000000000000" pitchFamily="34" charset="-120"/>
                        </a:rPr>
                        <a:t>16:30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Conclusion and Closing</a:t>
                      </a:r>
                      <a:endParaRPr lang="zh-TW" sz="11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10006"/>
                  </a:ext>
                </a:extLst>
              </a:tr>
            </a:tbl>
          </a:graphicData>
        </a:graphic>
      </p:graphicFrame>
      <p:pic>
        <p:nvPicPr>
          <p:cNvPr id="10" name="圖片 9" descr="一張含有 相片, 桌, 坐, 掛 的圖片&#10;&#10;自動產生的描述">
            <a:extLst>
              <a:ext uri="{FF2B5EF4-FFF2-40B4-BE49-F238E27FC236}">
                <a16:creationId xmlns:a16="http://schemas.microsoft.com/office/drawing/2014/main" id="{56B2850B-6EAA-B244-94AF-44DCCC247880}"/>
              </a:ext>
            </a:extLst>
          </p:cNvPr>
          <p:cNvPicPr>
            <a:picLocks noChangeAspect="1"/>
          </p:cNvPicPr>
          <p:nvPr/>
        </p:nvPicPr>
        <p:blipFill>
          <a:blip r:embed="rId3"/>
          <a:stretch>
            <a:fillRect/>
          </a:stretch>
        </p:blipFill>
        <p:spPr>
          <a:xfrm>
            <a:off x="7586332" y="149931"/>
            <a:ext cx="1258129" cy="901749"/>
          </a:xfrm>
          <a:prstGeom prst="rect">
            <a:avLst/>
          </a:prstGeom>
        </p:spPr>
      </p:pic>
      <p:sp>
        <p:nvSpPr>
          <p:cNvPr id="11" name="Shape 416">
            <a:extLst>
              <a:ext uri="{FF2B5EF4-FFF2-40B4-BE49-F238E27FC236}">
                <a16:creationId xmlns:a16="http://schemas.microsoft.com/office/drawing/2014/main" id="{699D2C45-6E35-2C43-AE69-9347F9EC91FA}"/>
              </a:ext>
            </a:extLst>
          </p:cNvPr>
          <p:cNvSpPr txBox="1">
            <a:spLocks/>
          </p:cNvSpPr>
          <p:nvPr/>
        </p:nvSpPr>
        <p:spPr>
          <a:xfrm>
            <a:off x="0" y="10678"/>
            <a:ext cx="8520600" cy="5727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baseline="0">
                <a:solidFill>
                  <a:schemeClr val="dk1"/>
                </a:solidFill>
                <a:latin typeface="PingFang TC" panose="020B0400000000000000" pitchFamily="34" charset="-120"/>
                <a:ea typeface="PingFang TC" panose="020B0400000000000000" pitchFamily="34" charset="-120"/>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r>
              <a:rPr lang="en-US" altLang="zh-TW" sz="2000" b="1" dirty="0"/>
              <a:t>Y-Type Case: Healthy Food × Emotion-driven Design</a:t>
            </a:r>
          </a:p>
        </p:txBody>
      </p:sp>
      <p:sp>
        <p:nvSpPr>
          <p:cNvPr id="9" name="Shape 447"/>
          <p:cNvSpPr/>
          <p:nvPr/>
        </p:nvSpPr>
        <p:spPr>
          <a:xfrm>
            <a:off x="1879404" y="4334933"/>
            <a:ext cx="2082995" cy="762983"/>
          </a:xfrm>
          <a:prstGeom prst="rect">
            <a:avLst/>
          </a:prstGeom>
          <a:noFill/>
          <a:ln w="3810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14096750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Shape 485"/>
          <p:cNvSpPr txBox="1">
            <a:spLocks noGrp="1"/>
          </p:cNvSpPr>
          <p:nvPr>
            <p:ph type="body" idx="1"/>
          </p:nvPr>
        </p:nvSpPr>
        <p:spPr>
          <a:xfrm>
            <a:off x="0" y="4437025"/>
            <a:ext cx="9144000" cy="707400"/>
          </a:xfrm>
          <a:prstGeom prst="rect">
            <a:avLst/>
          </a:prstGeom>
          <a:solidFill>
            <a:srgbClr val="C3A698"/>
          </a:solidFill>
        </p:spPr>
        <p:txBody>
          <a:bodyPr lIns="91425" tIns="91425" rIns="91425" bIns="91425" anchor="ctr" anchorCtr="0">
            <a:noAutofit/>
          </a:bodyPr>
          <a:lstStyle/>
          <a:p>
            <a:pPr>
              <a:buNone/>
            </a:pPr>
            <a:r>
              <a:rPr lang="en-US" altLang="zh-TW" sz="1400" dirty="0">
                <a:solidFill>
                  <a:srgbClr val="FFFFFF"/>
                </a:solidFill>
              </a:rPr>
              <a:t>Prototype: Hands-on, utilized various materials to rapidly create a conceptual model, constructed the product's overall structure, details, and more through additive methods. Through hands-on work, the solution is materialized.</a:t>
            </a:r>
            <a:endParaRPr lang="zh-TW" sz="1400" dirty="0">
              <a:solidFill>
                <a:srgbClr val="FFFFFF"/>
              </a:solidFill>
            </a:endParaRPr>
          </a:p>
        </p:txBody>
      </p:sp>
      <p:sp>
        <p:nvSpPr>
          <p:cNvPr id="487" name="Shape 487"/>
          <p:cNvSpPr txBox="1"/>
          <p:nvPr/>
        </p:nvSpPr>
        <p:spPr>
          <a:xfrm>
            <a:off x="2579914" y="3991045"/>
            <a:ext cx="6510261" cy="283500"/>
          </a:xfrm>
          <a:prstGeom prst="rect">
            <a:avLst/>
          </a:prstGeom>
          <a:noFill/>
          <a:ln>
            <a:noFill/>
          </a:ln>
        </p:spPr>
        <p:txBody>
          <a:bodyPr lIns="91425" tIns="91425" rIns="91425" bIns="91425" anchor="t" anchorCtr="0">
            <a:noAutofit/>
          </a:bodyPr>
          <a:lstStyle/>
          <a:p>
            <a:pPr lvl="0" algn="r"/>
            <a:r>
              <a:rPr lang="zh-TW" dirty="0"/>
              <a:t>102.4.27 13:30  </a:t>
            </a:r>
            <a:r>
              <a:rPr lang="en-US" altLang="zh-TW" dirty="0"/>
              <a:t>National Taiwan University / Civil Research Building Room 405</a:t>
            </a:r>
            <a:endParaRPr lang="zh-TW" dirty="0"/>
          </a:p>
          <a:p>
            <a:pPr lvl="0" rtl="0">
              <a:spcBef>
                <a:spcPts val="0"/>
              </a:spcBef>
              <a:buNone/>
            </a:pPr>
            <a:endParaRPr dirty="0"/>
          </a:p>
        </p:txBody>
      </p:sp>
      <p:pic>
        <p:nvPicPr>
          <p:cNvPr id="2" name="圖片 1" descr="IMG_435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1700" y="1145299"/>
            <a:ext cx="4193030" cy="2795353"/>
          </a:xfrm>
          <a:prstGeom prst="rect">
            <a:avLst/>
          </a:prstGeom>
        </p:spPr>
      </p:pic>
      <p:pic>
        <p:nvPicPr>
          <p:cNvPr id="3" name="圖片 2" descr="IMG_4364.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29044" y="1145299"/>
            <a:ext cx="4203256" cy="2802171"/>
          </a:xfrm>
          <a:prstGeom prst="rect">
            <a:avLst/>
          </a:prstGeom>
        </p:spPr>
      </p:pic>
      <p:sp>
        <p:nvSpPr>
          <p:cNvPr id="11" name="Shape 416"/>
          <p:cNvSpPr txBox="1">
            <a:spLocks noGrp="1"/>
          </p:cNvSpPr>
          <p:nvPr>
            <p:ph type="title"/>
          </p:nvPr>
        </p:nvSpPr>
        <p:spPr>
          <a:xfrm>
            <a:off x="311700" y="216425"/>
            <a:ext cx="8520600" cy="572700"/>
          </a:xfrm>
          <a:prstGeom prst="rect">
            <a:avLst/>
          </a:prstGeom>
        </p:spPr>
        <p:txBody>
          <a:bodyPr lIns="91425" tIns="91425" rIns="91425" bIns="91425" anchor="t" anchorCtr="0">
            <a:noAutofit/>
          </a:bodyPr>
          <a:lstStyle/>
          <a:p>
            <a:pPr lvl="0"/>
            <a:r>
              <a:rPr lang="en-US" altLang="zh-TW" sz="2000" b="1" dirty="0"/>
              <a:t>Y-Type Case: Healthy Food × Emotion-driven Design</a:t>
            </a:r>
            <a:endParaRPr lang="zh-TW" sz="2000" b="1" dirty="0"/>
          </a:p>
        </p:txBody>
      </p:sp>
      <p:pic>
        <p:nvPicPr>
          <p:cNvPr id="8" name="圖片 7" descr="一張含有 相片, 桌, 坐, 掛 的圖片&#10;&#10;自動產生的描述">
            <a:extLst>
              <a:ext uri="{FF2B5EF4-FFF2-40B4-BE49-F238E27FC236}">
                <a16:creationId xmlns:a16="http://schemas.microsoft.com/office/drawing/2014/main" id="{F4C8AFE9-4AEE-0448-AEFF-5D970E52AD6A}"/>
              </a:ext>
            </a:extLst>
          </p:cNvPr>
          <p:cNvPicPr>
            <a:picLocks noChangeAspect="1"/>
          </p:cNvPicPr>
          <p:nvPr/>
        </p:nvPicPr>
        <p:blipFill>
          <a:blip r:embed="rId5"/>
          <a:stretch>
            <a:fillRect/>
          </a:stretch>
        </p:blipFill>
        <p:spPr>
          <a:xfrm>
            <a:off x="7004104" y="83649"/>
            <a:ext cx="1258129" cy="901749"/>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Shape 495"/>
          <p:cNvSpPr txBox="1">
            <a:spLocks noGrp="1"/>
          </p:cNvSpPr>
          <p:nvPr>
            <p:ph type="body" idx="1"/>
          </p:nvPr>
        </p:nvSpPr>
        <p:spPr>
          <a:xfrm>
            <a:off x="0" y="4437025"/>
            <a:ext cx="9144000" cy="707400"/>
          </a:xfrm>
          <a:prstGeom prst="rect">
            <a:avLst/>
          </a:prstGeom>
          <a:solidFill>
            <a:srgbClr val="C3A698"/>
          </a:solidFill>
        </p:spPr>
        <p:txBody>
          <a:bodyPr lIns="91425" tIns="91425" rIns="91425" bIns="91425" anchor="ctr" anchorCtr="0">
            <a:noAutofit/>
          </a:bodyPr>
          <a:lstStyle/>
          <a:p>
            <a:pPr lvl="0">
              <a:buNone/>
            </a:pPr>
            <a:r>
              <a:rPr lang="en-US" altLang="zh-TW" sz="1600" dirty="0">
                <a:solidFill>
                  <a:srgbClr val="FFFFFF"/>
                </a:solidFill>
              </a:rPr>
              <a:t>Prototype: During the production process, as hands-on work and concept organization were put into practice, the use of media became increasingly diverse, getting closer to the user.</a:t>
            </a:r>
            <a:endParaRPr lang="zh-TW" sz="1600" dirty="0">
              <a:solidFill>
                <a:srgbClr val="FFFFFF"/>
              </a:solidFill>
            </a:endParaRPr>
          </a:p>
        </p:txBody>
      </p:sp>
      <p:sp>
        <p:nvSpPr>
          <p:cNvPr id="9" name="Shape 416"/>
          <p:cNvSpPr txBox="1">
            <a:spLocks noGrp="1"/>
          </p:cNvSpPr>
          <p:nvPr>
            <p:ph type="title"/>
          </p:nvPr>
        </p:nvSpPr>
        <p:spPr>
          <a:xfrm>
            <a:off x="311700" y="216425"/>
            <a:ext cx="8520600" cy="572700"/>
          </a:xfrm>
          <a:prstGeom prst="rect">
            <a:avLst/>
          </a:prstGeom>
        </p:spPr>
        <p:txBody>
          <a:bodyPr lIns="91425" tIns="91425" rIns="91425" bIns="91425" anchor="t" anchorCtr="0">
            <a:noAutofit/>
          </a:bodyPr>
          <a:lstStyle/>
          <a:p>
            <a:pPr lvl="0"/>
            <a:r>
              <a:rPr lang="en-US" altLang="zh-TW" sz="2000" b="1" dirty="0"/>
              <a:t>Y-Type Case: Healthy Food × Emotion-driven Design</a:t>
            </a:r>
            <a:endParaRPr lang="zh-TW" sz="2000" b="1" dirty="0"/>
          </a:p>
        </p:txBody>
      </p:sp>
      <p:pic>
        <p:nvPicPr>
          <p:cNvPr id="3" name="圖片 2" descr="IMG_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1700" y="1145300"/>
            <a:ext cx="4221916" cy="2779725"/>
          </a:xfrm>
          <a:prstGeom prst="rect">
            <a:avLst/>
          </a:prstGeom>
        </p:spPr>
      </p:pic>
      <p:pic>
        <p:nvPicPr>
          <p:cNvPr id="4" name="圖片 3" descr="IMG_3.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43332" y="1145300"/>
            <a:ext cx="4221916" cy="2779725"/>
          </a:xfrm>
          <a:prstGeom prst="rect">
            <a:avLst/>
          </a:prstGeom>
        </p:spPr>
      </p:pic>
      <p:pic>
        <p:nvPicPr>
          <p:cNvPr id="7" name="圖片 6" descr="一張含有 相片, 桌, 坐, 掛 的圖片&#10;&#10;自動產生的描述">
            <a:extLst>
              <a:ext uri="{FF2B5EF4-FFF2-40B4-BE49-F238E27FC236}">
                <a16:creationId xmlns:a16="http://schemas.microsoft.com/office/drawing/2014/main" id="{21747B35-C0C5-104D-8F96-0FBC13FC82E2}"/>
              </a:ext>
            </a:extLst>
          </p:cNvPr>
          <p:cNvPicPr>
            <a:picLocks noChangeAspect="1"/>
          </p:cNvPicPr>
          <p:nvPr/>
        </p:nvPicPr>
        <p:blipFill>
          <a:blip r:embed="rId5"/>
          <a:stretch>
            <a:fillRect/>
          </a:stretch>
        </p:blipFill>
        <p:spPr>
          <a:xfrm>
            <a:off x="7004104" y="83649"/>
            <a:ext cx="1258129" cy="90174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90"/>
          <p:cNvSpPr txBox="1"/>
          <p:nvPr/>
        </p:nvSpPr>
        <p:spPr>
          <a:xfrm>
            <a:off x="1746849" y="1308759"/>
            <a:ext cx="5650302" cy="1357582"/>
          </a:xfrm>
          <a:prstGeom prst="rect">
            <a:avLst/>
          </a:prstGeom>
          <a:noFill/>
          <a:ln>
            <a:noFill/>
          </a:ln>
        </p:spPr>
        <p:txBody>
          <a:bodyPr spcFirstLastPara="1" wrap="square" lIns="68569" tIns="34275" rIns="68569" bIns="34275" anchor="t" anchorCtr="0">
            <a:noAutofit/>
          </a:bodyPr>
          <a:lstStyle/>
          <a:p>
            <a:pPr algn="ctr"/>
            <a:r>
              <a:rPr lang="en-US" altLang="zh-TW" sz="4500" dirty="0"/>
              <a:t>Real-world problems are not addressable by a single discipline alone.</a:t>
            </a:r>
            <a:endParaRPr sz="4500" dirty="0">
              <a:solidFill>
                <a:schemeClr val="tx1"/>
              </a:solidFill>
              <a:latin typeface="PingFang TC Light" panose="020B0300000000000000" pitchFamily="34" charset="-120"/>
              <a:ea typeface="PingFang TC Light" panose="020B0300000000000000" pitchFamily="34" charset="-120"/>
            </a:endParaRPr>
          </a:p>
        </p:txBody>
      </p:sp>
    </p:spTree>
    <p:extLst>
      <p:ext uri="{BB962C8B-B14F-4D97-AF65-F5344CB8AC3E}">
        <p14:creationId xmlns:p14="http://schemas.microsoft.com/office/powerpoint/2010/main" val="19062874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graphicFrame>
        <p:nvGraphicFramePr>
          <p:cNvPr id="2" name="Shape 415">
            <a:extLst>
              <a:ext uri="{FF2B5EF4-FFF2-40B4-BE49-F238E27FC236}">
                <a16:creationId xmlns:a16="http://schemas.microsoft.com/office/drawing/2014/main" id="{F150EC02-F622-207A-9B60-4F25686F500E}"/>
              </a:ext>
            </a:extLst>
          </p:cNvPr>
          <p:cNvGraphicFramePr/>
          <p:nvPr>
            <p:extLst>
              <p:ext uri="{D42A27DB-BD31-4B8C-83A1-F6EECF244321}">
                <p14:modId xmlns:p14="http://schemas.microsoft.com/office/powerpoint/2010/main" val="3299564697"/>
              </p:ext>
            </p:extLst>
          </p:nvPr>
        </p:nvGraphicFramePr>
        <p:xfrm>
          <a:off x="1078637" y="567116"/>
          <a:ext cx="7154098" cy="4524484"/>
        </p:xfrm>
        <a:graphic>
          <a:graphicData uri="http://schemas.openxmlformats.org/drawingml/2006/table">
            <a:tbl>
              <a:tblPr>
                <a:noFill/>
                <a:tableStyleId>{1EFEC01E-2D06-4D55-8859-9CD8C38E0D79}</a:tableStyleId>
              </a:tblPr>
              <a:tblGrid>
                <a:gridCol w="766916">
                  <a:extLst>
                    <a:ext uri="{9D8B030D-6E8A-4147-A177-3AD203B41FA5}">
                      <a16:colId xmlns:a16="http://schemas.microsoft.com/office/drawing/2014/main" val="20000"/>
                    </a:ext>
                  </a:extLst>
                </a:gridCol>
                <a:gridCol w="2058573">
                  <a:extLst>
                    <a:ext uri="{9D8B030D-6E8A-4147-A177-3AD203B41FA5}">
                      <a16:colId xmlns:a16="http://schemas.microsoft.com/office/drawing/2014/main" val="20001"/>
                    </a:ext>
                  </a:extLst>
                </a:gridCol>
                <a:gridCol w="787987">
                  <a:extLst>
                    <a:ext uri="{9D8B030D-6E8A-4147-A177-3AD203B41FA5}">
                      <a16:colId xmlns:a16="http://schemas.microsoft.com/office/drawing/2014/main" val="20002"/>
                    </a:ext>
                  </a:extLst>
                </a:gridCol>
                <a:gridCol w="840341">
                  <a:extLst>
                    <a:ext uri="{9D8B030D-6E8A-4147-A177-3AD203B41FA5}">
                      <a16:colId xmlns:a16="http://schemas.microsoft.com/office/drawing/2014/main" val="20003"/>
                    </a:ext>
                  </a:extLst>
                </a:gridCol>
                <a:gridCol w="1910892">
                  <a:extLst>
                    <a:ext uri="{9D8B030D-6E8A-4147-A177-3AD203B41FA5}">
                      <a16:colId xmlns:a16="http://schemas.microsoft.com/office/drawing/2014/main" val="20004"/>
                    </a:ext>
                  </a:extLst>
                </a:gridCol>
                <a:gridCol w="789389">
                  <a:extLst>
                    <a:ext uri="{9D8B030D-6E8A-4147-A177-3AD203B41FA5}">
                      <a16:colId xmlns:a16="http://schemas.microsoft.com/office/drawing/2014/main" val="20005"/>
                    </a:ext>
                  </a:extLst>
                </a:gridCol>
              </a:tblGrid>
              <a:tr h="411885">
                <a:tc gridSpan="3">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Day 1  </a:t>
                      </a:r>
                      <a:r>
                        <a:rPr lang="en-US" altLang="zh-TW" sz="1300" b="0" i="0" dirty="0">
                          <a:latin typeface="PingFang TC Thin" panose="020B0200000000000000" pitchFamily="34" charset="-120"/>
                          <a:ea typeface="PingFang TC Thin" panose="020B0200000000000000" pitchFamily="34" charset="-120"/>
                        </a:rPr>
                        <a:t>102</a:t>
                      </a:r>
                      <a:r>
                        <a:rPr lang="zh-TW" sz="1300" b="0" i="0" dirty="0">
                          <a:latin typeface="PingFang TC Thin" panose="020B0200000000000000" pitchFamily="34" charset="-120"/>
                          <a:ea typeface="PingFang TC Thin" panose="020B0200000000000000" pitchFamily="34" charset="-120"/>
                        </a:rPr>
                        <a:t>/</a:t>
                      </a:r>
                      <a:r>
                        <a:rPr lang="en-US" altLang="zh-TW" sz="1300" b="0" i="0" dirty="0">
                          <a:latin typeface="PingFang TC Thin" panose="020B0200000000000000" pitchFamily="34" charset="-120"/>
                          <a:ea typeface="PingFang TC Thin" panose="020B0200000000000000" pitchFamily="34" charset="-120"/>
                        </a:rPr>
                        <a:t>11</a:t>
                      </a:r>
                      <a:r>
                        <a:rPr lang="zh-TW" sz="1300" b="0" i="0" dirty="0">
                          <a:latin typeface="PingFang TC Thin" panose="020B0200000000000000" pitchFamily="34" charset="-120"/>
                          <a:ea typeface="PingFang TC Thin" panose="020B0200000000000000" pitchFamily="34" charset="-120"/>
                        </a:rPr>
                        <a:t>/</a:t>
                      </a:r>
                      <a:r>
                        <a:rPr lang="en-US" altLang="zh-TW" sz="1300" b="0" i="0" dirty="0">
                          <a:latin typeface="PingFang TC Thin" panose="020B0200000000000000" pitchFamily="34" charset="-120"/>
                          <a:ea typeface="PingFang TC Thin" panose="020B0200000000000000" pitchFamily="34" charset="-120"/>
                        </a:rPr>
                        <a:t>24</a:t>
                      </a:r>
                      <a:r>
                        <a:rPr lang="zh-TW" sz="1300" b="0" i="0" dirty="0">
                          <a:latin typeface="PingFang TC Thin" panose="020B0200000000000000" pitchFamily="34" charset="-120"/>
                          <a:ea typeface="PingFang TC Thin" panose="020B0200000000000000" pitchFamily="34" charset="-120"/>
                        </a:rPr>
                        <a:t> (</a:t>
                      </a:r>
                      <a:r>
                        <a:rPr lang="en-US" altLang="zh-TW" sz="1300" b="0" i="0" dirty="0">
                          <a:latin typeface="PingFang TC Thin" panose="020B0200000000000000" pitchFamily="34" charset="-120"/>
                          <a:ea typeface="PingFang TC Thin" panose="020B0200000000000000" pitchFamily="34" charset="-120"/>
                        </a:rPr>
                        <a:t>Saturday</a:t>
                      </a:r>
                      <a:r>
                        <a:rPr lang="zh-TW" sz="1300" b="0" i="0" dirty="0">
                          <a:latin typeface="PingFang TC Thin" panose="020B0200000000000000" pitchFamily="34" charset="-120"/>
                          <a:ea typeface="PingFang TC Thin" panose="020B0200000000000000" pitchFamily="34" charset="-120"/>
                        </a:rPr>
                        <a:t>)</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tc gridSpan="3">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Day 2 </a:t>
                      </a:r>
                      <a:r>
                        <a:rPr lang="zh-TW" sz="1300" b="0" i="0" dirty="0">
                          <a:solidFill>
                            <a:schemeClr val="dk1"/>
                          </a:solidFill>
                          <a:latin typeface="PingFang TC Thin" panose="020B0200000000000000" pitchFamily="34" charset="-120"/>
                          <a:ea typeface="PingFang TC Thin" panose="020B0200000000000000" pitchFamily="34" charset="-120"/>
                        </a:rPr>
                        <a:t>  </a:t>
                      </a:r>
                      <a:r>
                        <a:rPr lang="en-US" altLang="zh-TW" sz="1300" b="0" i="0" dirty="0">
                          <a:solidFill>
                            <a:schemeClr val="dk1"/>
                          </a:solidFill>
                          <a:latin typeface="PingFang TC Thin" panose="020B0200000000000000" pitchFamily="34" charset="-120"/>
                          <a:ea typeface="PingFang TC Thin" panose="020B0200000000000000" pitchFamily="34" charset="-120"/>
                        </a:rPr>
                        <a:t>102</a:t>
                      </a:r>
                      <a:r>
                        <a:rPr lang="zh-TW" sz="1300" b="0" i="0" dirty="0">
                          <a:solidFill>
                            <a:schemeClr val="dk1"/>
                          </a:solidFill>
                          <a:latin typeface="PingFang TC Thin" panose="020B0200000000000000" pitchFamily="34" charset="-120"/>
                          <a:ea typeface="PingFang TC Thin" panose="020B0200000000000000" pitchFamily="34" charset="-120"/>
                        </a:rPr>
                        <a:t>/</a:t>
                      </a:r>
                      <a:r>
                        <a:rPr lang="en-US" altLang="zh-TW" sz="1300" b="0" i="0" dirty="0">
                          <a:solidFill>
                            <a:schemeClr val="dk1"/>
                          </a:solidFill>
                          <a:latin typeface="PingFang TC Thin" panose="020B0200000000000000" pitchFamily="34" charset="-120"/>
                          <a:ea typeface="PingFang TC Thin" panose="020B0200000000000000" pitchFamily="34" charset="-120"/>
                        </a:rPr>
                        <a:t>12</a:t>
                      </a:r>
                      <a:r>
                        <a:rPr lang="zh-TW" sz="1300" b="0" i="0" dirty="0">
                          <a:solidFill>
                            <a:schemeClr val="dk1"/>
                          </a:solidFill>
                          <a:latin typeface="PingFang TC Thin" panose="020B0200000000000000" pitchFamily="34" charset="-120"/>
                          <a:ea typeface="PingFang TC Thin" panose="020B0200000000000000" pitchFamily="34" charset="-120"/>
                        </a:rPr>
                        <a:t>/</a:t>
                      </a:r>
                      <a:r>
                        <a:rPr lang="en-US" altLang="zh-TW" sz="1300" b="0" i="0" dirty="0">
                          <a:solidFill>
                            <a:schemeClr val="dk1"/>
                          </a:solidFill>
                          <a:latin typeface="PingFang TC Thin" panose="020B0200000000000000" pitchFamily="34" charset="-120"/>
                          <a:ea typeface="PingFang TC Thin" panose="020B0200000000000000" pitchFamily="34" charset="-120"/>
                        </a:rPr>
                        <a:t>01</a:t>
                      </a:r>
                      <a:r>
                        <a:rPr lang="zh-TW" sz="1300" b="0" i="0" dirty="0">
                          <a:solidFill>
                            <a:schemeClr val="dk1"/>
                          </a:solidFill>
                          <a:latin typeface="PingFang TC Thin" panose="020B0200000000000000" pitchFamily="34" charset="-120"/>
                          <a:ea typeface="PingFang TC Thin" panose="020B0200000000000000" pitchFamily="34" charset="-120"/>
                        </a:rPr>
                        <a:t> (</a:t>
                      </a:r>
                      <a:r>
                        <a:rPr lang="en-US" altLang="zh-TW" sz="1300" b="0" i="0" dirty="0">
                          <a:solidFill>
                            <a:schemeClr val="dk1"/>
                          </a:solidFill>
                          <a:latin typeface="PingFang TC Thin" panose="020B0200000000000000" pitchFamily="34" charset="-120"/>
                          <a:ea typeface="PingFang TC Thin" panose="020B0200000000000000" pitchFamily="34" charset="-120"/>
                        </a:rPr>
                        <a:t>Saturday</a:t>
                      </a:r>
                      <a:r>
                        <a:rPr lang="zh-TW" sz="1300" b="0" i="0" dirty="0">
                          <a:solidFill>
                            <a:schemeClr val="dk1"/>
                          </a:solidFill>
                          <a:latin typeface="PingFang TC Thin" panose="020B0200000000000000" pitchFamily="34" charset="-120"/>
                          <a:ea typeface="PingFang TC Thin" panose="020B0200000000000000" pitchFamily="34" charset="-120"/>
                        </a:rPr>
                        <a:t>)</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370436">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09:00~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u="none" strike="noStrike" cap="none" dirty="0">
                          <a:solidFill>
                            <a:schemeClr val="tx1"/>
                          </a:solidFill>
                          <a:latin typeface="PingFang TC Thin" panose="020B0200000000000000" pitchFamily="34" charset="-120"/>
                          <a:ea typeface="PingFang TC Thin" panose="020B0200000000000000" pitchFamily="34" charset="-120"/>
                          <a:cs typeface="+mn-cs"/>
                          <a:sym typeface="Arial"/>
                        </a:rPr>
                        <a:t>Introduction</a:t>
                      </a:r>
                      <a:endParaRPr lang="zh-TW" altLang="en-US" sz="1100" b="0" i="0" u="none" strike="noStrike" cap="none" dirty="0">
                        <a:solidFill>
                          <a:schemeClr val="tx1"/>
                        </a:solidFill>
                        <a:latin typeface="PingFang TC Thin" panose="020B0200000000000000" pitchFamily="34" charset="-120"/>
                        <a:ea typeface="PingFang TC Thin" panose="020B0200000000000000" pitchFamily="34" charset="-120"/>
                        <a:cs typeface="+mn-cs"/>
                        <a:sym typeface="Arial"/>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楊淑惠楊朝陽</a:t>
                      </a: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09:00~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rowSpan="2">
                  <a:txBody>
                    <a:bodyPr/>
                    <a:lstStyle/>
                    <a:p>
                      <a:pPr lvl="0" algn="ctr" rtl="0">
                        <a:spcBef>
                          <a:spcPts val="0"/>
                        </a:spcBef>
                        <a:buNone/>
                      </a:pPr>
                      <a:r>
                        <a:rPr lang="en-US" altLang="zh-TW" sz="1100" b="0" i="0" dirty="0">
                          <a:solidFill>
                            <a:srgbClr val="45818E"/>
                          </a:solidFill>
                          <a:latin typeface="PingFang TC Thin" panose="020B0200000000000000" pitchFamily="34" charset="-120"/>
                          <a:ea typeface="PingFang TC Thin" panose="020B0200000000000000" pitchFamily="34" charset="-120"/>
                        </a:rPr>
                        <a:t>Testing and Verification with Recording I</a:t>
                      </a:r>
                    </a:p>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Walkthrough Testing</a:t>
                      </a:r>
                    </a:p>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Capturing Every Scene with Camera</a:t>
                      </a:r>
                      <a:endParaRPr lang="zh-TW" sz="11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1"/>
                  </a:ext>
                </a:extLst>
              </a:tr>
              <a:tr h="948361">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09:30~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dirty="0">
                          <a:solidFill>
                            <a:srgbClr val="45818E"/>
                          </a:solidFill>
                          <a:latin typeface="PingFang TC Thin" panose="020B0200000000000000" pitchFamily="34" charset="-120"/>
                          <a:ea typeface="PingFang TC Thin" panose="020B0200000000000000" pitchFamily="34" charset="-120"/>
                        </a:rPr>
                        <a:t>Topic Lecture I</a:t>
                      </a:r>
                    </a:p>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Home Care for Diabetes Patients</a:t>
                      </a:r>
                    </a:p>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Patients with Metabolic Syndrome</a:t>
                      </a:r>
                      <a:endParaRPr lang="zh-TW" sz="11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tc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2"/>
                  </a:ext>
                </a:extLst>
              </a:tr>
              <a:tr h="370436">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12:00~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Lunch</a:t>
                      </a:r>
                      <a:endParaRPr lang="zh-TW" sz="11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12:00~</a:t>
                      </a: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Lunch</a:t>
                      </a:r>
                      <a:endParaRPr lang="zh-TW" sz="11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3"/>
                  </a:ext>
                </a:extLst>
              </a:tr>
              <a:tr h="563078">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13:00~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dirty="0">
                          <a:solidFill>
                            <a:srgbClr val="45818E"/>
                          </a:solidFill>
                          <a:latin typeface="PingFang TC Thin" panose="020B0200000000000000" pitchFamily="34" charset="-120"/>
                          <a:ea typeface="PingFang TC Thin" panose="020B0200000000000000" pitchFamily="34" charset="-120"/>
                        </a:rPr>
                        <a:t>Topic Lecture II</a:t>
                      </a:r>
                    </a:p>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Emotional Design</a:t>
                      </a:r>
                      <a:endParaRPr lang="zh-TW" sz="1100" b="0" i="0" dirty="0">
                        <a:solidFill>
                          <a:srgbClr val="45818E"/>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楊朝陽</a:t>
                      </a: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13:00~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Clr>
                          <a:schemeClr val="dk1"/>
                        </a:buClr>
                        <a:buSzPct val="84615"/>
                        <a:buFont typeface="Arial"/>
                        <a:buNone/>
                      </a:pPr>
                      <a:r>
                        <a:rPr lang="en-US" altLang="zh-TW" sz="1100" b="0" i="0" dirty="0">
                          <a:solidFill>
                            <a:srgbClr val="45818E"/>
                          </a:solidFill>
                          <a:latin typeface="PingFang TC Thin" panose="020B0200000000000000" pitchFamily="34" charset="-120"/>
                          <a:ea typeface="PingFang TC Thin" panose="020B0200000000000000" pitchFamily="34" charset="-120"/>
                        </a:rPr>
                        <a:t>Testing and Verification with Recording II</a:t>
                      </a:r>
                    </a:p>
                    <a:p>
                      <a:pPr marL="0" marR="0" lvl="0" indent="0" algn="ctr" defTabSz="914400" rtl="0" eaLnBrk="1" fontAlgn="auto" latinLnBrk="0" hangingPunct="1">
                        <a:lnSpc>
                          <a:spcPct val="100000"/>
                        </a:lnSpc>
                        <a:spcBef>
                          <a:spcPts val="0"/>
                        </a:spcBef>
                        <a:spcAft>
                          <a:spcPts val="0"/>
                        </a:spcAft>
                        <a:buClr>
                          <a:schemeClr val="dk1"/>
                        </a:buClr>
                        <a:buSzPct val="84615"/>
                        <a:buFont typeface="Arial"/>
                        <a:buNone/>
                        <a:tabLst/>
                        <a:defRPr/>
                      </a:pPr>
                      <a:r>
                        <a:rPr lang="en-US" altLang="zh-TW" sz="1100" b="0" i="0" dirty="0">
                          <a:solidFill>
                            <a:schemeClr val="dk1"/>
                          </a:solidFill>
                          <a:latin typeface="PingFang TC Thin" panose="020B0200000000000000" pitchFamily="34" charset="-120"/>
                          <a:ea typeface="PingFang TC Thin" panose="020B0200000000000000" pitchFamily="34" charset="-120"/>
                        </a:rPr>
                        <a:t>Video Editing and Slide Making</a:t>
                      </a:r>
                      <a:endParaRPr lang="zh-TW" sz="11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3">
                  <a:txBody>
                    <a:bodyPr/>
                    <a:lstStyle/>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楊淑惠王明旭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sz="1300" b="0" i="0" dirty="0">
                          <a:solidFill>
                            <a:schemeClr val="dk1"/>
                          </a:solidFill>
                          <a:latin typeface="PingFang TC Thin" panose="020B0200000000000000" pitchFamily="34" charset="-120"/>
                          <a:ea typeface="PingFang TC Thin" panose="020B0200000000000000" pitchFamily="34" charset="-120"/>
                        </a:rPr>
                        <a:t>評審群</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4"/>
                  </a:ext>
                </a:extLst>
              </a:tr>
              <a:tr h="731850">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14:30~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Clr>
                          <a:schemeClr val="dk1"/>
                        </a:buClr>
                        <a:buSzPct val="84615"/>
                        <a:buFont typeface="Arial"/>
                        <a:buNone/>
                      </a:pPr>
                      <a:r>
                        <a:rPr lang="en-US" altLang="zh-TW" sz="1100" b="0" i="0" dirty="0">
                          <a:solidFill>
                            <a:srgbClr val="45818E"/>
                          </a:solidFill>
                          <a:latin typeface="PingFang TC Thin" panose="020B0200000000000000" pitchFamily="34" charset="-120"/>
                          <a:ea typeface="PingFang TC Thin" panose="020B0200000000000000" pitchFamily="34" charset="-120"/>
                        </a:rPr>
                        <a:t>Prototype Implementation I</a:t>
                      </a:r>
                    </a:p>
                    <a:p>
                      <a:pPr lvl="0" algn="ctr" rtl="0">
                        <a:spcBef>
                          <a:spcPts val="0"/>
                        </a:spcBef>
                        <a:buClr>
                          <a:schemeClr val="dk1"/>
                        </a:buClr>
                        <a:buSzPct val="84615"/>
                        <a:buFont typeface="Arial"/>
                        <a:buNone/>
                      </a:pPr>
                      <a:r>
                        <a:rPr lang="en-US" altLang="zh-TW" sz="1100" b="0" i="0" dirty="0">
                          <a:solidFill>
                            <a:schemeClr val="dk1"/>
                          </a:solidFill>
                          <a:latin typeface="PingFang TC Thin" panose="020B0200000000000000" pitchFamily="34" charset="-120"/>
                          <a:ea typeface="PingFang TC Thin" panose="020B0200000000000000" pitchFamily="34" charset="-120"/>
                        </a:rPr>
                        <a:t>Afternoon Theater / Situational Stories</a:t>
                      </a:r>
                      <a:endParaRPr lang="zh-TW" sz="11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14:00~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dirty="0">
                          <a:solidFill>
                            <a:srgbClr val="45818E"/>
                          </a:solidFill>
                          <a:latin typeface="PingFang TC Thin" panose="020B0200000000000000" pitchFamily="34" charset="-120"/>
                          <a:ea typeface="PingFang TC Thin" panose="020B0200000000000000" pitchFamily="34" charset="-120"/>
                        </a:rPr>
                        <a:t>Closing Report</a:t>
                      </a:r>
                    </a:p>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Presentation and Expert Feedback</a:t>
                      </a:r>
                      <a:endParaRPr lang="zh-TW" sz="11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10005"/>
                  </a:ext>
                </a:extLst>
              </a:tr>
              <a:tr h="744349">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15:30~</a:t>
                      </a:r>
                    </a:p>
                    <a:p>
                      <a:pPr lvl="0" algn="l" rtl="0">
                        <a:spcBef>
                          <a:spcPts val="0"/>
                        </a:spcBef>
                        <a:buNone/>
                      </a:pPr>
                      <a:r>
                        <a:rPr lang="zh-TW" sz="1300" b="0" i="0" dirty="0">
                          <a:latin typeface="PingFang TC Thin" panose="020B0200000000000000" pitchFamily="34" charset="-120"/>
                          <a:ea typeface="PingFang TC Thin" panose="020B0200000000000000" pitchFamily="34" charset="-120"/>
                        </a:rPr>
                        <a:t>  17:00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dirty="0">
                          <a:solidFill>
                            <a:srgbClr val="45818E"/>
                          </a:solidFill>
                          <a:latin typeface="PingFang TC Thin" panose="020B0200000000000000" pitchFamily="34" charset="-120"/>
                          <a:ea typeface="PingFang TC Thin" panose="020B0200000000000000" pitchFamily="34" charset="-120"/>
                        </a:rPr>
                        <a:t>Prototype Implementation II</a:t>
                      </a:r>
                    </a:p>
                    <a:p>
                      <a:pPr lvl="0" algn="ctr" rtl="0">
                        <a:spcBef>
                          <a:spcPts val="0"/>
                        </a:spcBef>
                        <a:buNone/>
                      </a:pPr>
                      <a:r>
                        <a:rPr lang="en-US" altLang="zh-TW" sz="1100" b="0" i="0" dirty="0">
                          <a:solidFill>
                            <a:schemeClr val="dk1"/>
                          </a:solidFill>
                          <a:latin typeface="PingFang TC Thin" panose="020B0200000000000000" pitchFamily="34" charset="-120"/>
                          <a:ea typeface="PingFang TC Thin" panose="020B0200000000000000" pitchFamily="34" charset="-120"/>
                        </a:rPr>
                        <a:t>Pre-production Video Making</a:t>
                      </a:r>
                      <a:endParaRPr lang="zh-TW" sz="11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16:00~</a:t>
                      </a:r>
                    </a:p>
                    <a:p>
                      <a:pPr lvl="0" algn="ctr" rtl="0">
                        <a:spcBef>
                          <a:spcPts val="0"/>
                        </a:spcBef>
                        <a:buNone/>
                      </a:pPr>
                      <a:r>
                        <a:rPr lang="zh-TW" sz="1300" b="0" i="0" dirty="0">
                          <a:solidFill>
                            <a:schemeClr val="dk1"/>
                          </a:solidFill>
                          <a:latin typeface="PingFang TC Thin" panose="020B0200000000000000" pitchFamily="34" charset="-120"/>
                          <a:ea typeface="PingFang TC Thin" panose="020B0200000000000000" pitchFamily="34" charset="-120"/>
                        </a:rPr>
                        <a:t>16:30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Conclusion and Closing</a:t>
                      </a:r>
                      <a:endParaRPr lang="zh-TW" sz="11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10006"/>
                  </a:ext>
                </a:extLst>
              </a:tr>
            </a:tbl>
          </a:graphicData>
        </a:graphic>
      </p:graphicFrame>
      <p:sp>
        <p:nvSpPr>
          <p:cNvPr id="9" name="Shape 447"/>
          <p:cNvSpPr/>
          <p:nvPr/>
        </p:nvSpPr>
        <p:spPr>
          <a:xfrm>
            <a:off x="5522582" y="985398"/>
            <a:ext cx="1913222" cy="2619884"/>
          </a:xfrm>
          <a:prstGeom prst="rect">
            <a:avLst/>
          </a:prstGeom>
          <a:noFill/>
          <a:ln w="3810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 name="Shape 416"/>
          <p:cNvSpPr txBox="1">
            <a:spLocks noGrp="1"/>
          </p:cNvSpPr>
          <p:nvPr>
            <p:ph type="title"/>
          </p:nvPr>
        </p:nvSpPr>
        <p:spPr>
          <a:xfrm>
            <a:off x="0" y="22578"/>
            <a:ext cx="8520600" cy="572700"/>
          </a:xfrm>
          <a:prstGeom prst="rect">
            <a:avLst/>
          </a:prstGeom>
        </p:spPr>
        <p:txBody>
          <a:bodyPr lIns="91425" tIns="91425" rIns="91425" bIns="91425" anchor="t" anchorCtr="0">
            <a:noAutofit/>
          </a:bodyPr>
          <a:lstStyle/>
          <a:p>
            <a:pPr lvl="0"/>
            <a:r>
              <a:rPr lang="en-US" altLang="zh-TW" sz="2000" b="1" dirty="0"/>
              <a:t>Y-Type Case: Healthy Food × Emotion-driven Design</a:t>
            </a:r>
            <a:endParaRPr lang="zh-TW" sz="2000" b="1" dirty="0"/>
          </a:p>
        </p:txBody>
      </p:sp>
      <p:pic>
        <p:nvPicPr>
          <p:cNvPr id="10" name="圖片 9" descr="一張含有 相片, 桌, 坐, 掛 的圖片&#10;&#10;自動產生的描述">
            <a:extLst>
              <a:ext uri="{FF2B5EF4-FFF2-40B4-BE49-F238E27FC236}">
                <a16:creationId xmlns:a16="http://schemas.microsoft.com/office/drawing/2014/main" id="{FF51F7A3-F108-D644-B352-7F3AF7BFF00A}"/>
              </a:ext>
            </a:extLst>
          </p:cNvPr>
          <p:cNvPicPr>
            <a:picLocks noChangeAspect="1"/>
          </p:cNvPicPr>
          <p:nvPr/>
        </p:nvPicPr>
        <p:blipFill>
          <a:blip r:embed="rId3"/>
          <a:stretch>
            <a:fillRect/>
          </a:stretch>
        </p:blipFill>
        <p:spPr>
          <a:xfrm>
            <a:off x="7004104" y="83649"/>
            <a:ext cx="1258129" cy="901749"/>
          </a:xfrm>
          <a:prstGeom prst="rect">
            <a:avLst/>
          </a:prstGeom>
        </p:spPr>
      </p:pic>
    </p:spTree>
    <p:extLst>
      <p:ext uri="{BB962C8B-B14F-4D97-AF65-F5344CB8AC3E}">
        <p14:creationId xmlns:p14="http://schemas.microsoft.com/office/powerpoint/2010/main" val="20906031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11" name="Shape 416"/>
          <p:cNvSpPr txBox="1">
            <a:spLocks noGrp="1"/>
          </p:cNvSpPr>
          <p:nvPr>
            <p:ph type="title"/>
          </p:nvPr>
        </p:nvSpPr>
        <p:spPr>
          <a:xfrm>
            <a:off x="420560" y="216425"/>
            <a:ext cx="5936700" cy="572700"/>
          </a:xfrm>
          <a:prstGeom prst="rect">
            <a:avLst/>
          </a:prstGeom>
        </p:spPr>
        <p:txBody>
          <a:bodyPr lIns="91425" tIns="91425" rIns="91425" bIns="91425" anchor="t" anchorCtr="0">
            <a:noAutofit/>
          </a:bodyPr>
          <a:lstStyle/>
          <a:p>
            <a:pPr lvl="0"/>
            <a:r>
              <a:rPr lang="en-US" altLang="zh-TW" sz="2400" b="1" dirty="0"/>
              <a:t>Y-Type Case: Healthy Food × Emotion-driven Design</a:t>
            </a:r>
            <a:endParaRPr lang="zh-TW" sz="2400" b="1" dirty="0"/>
          </a:p>
        </p:txBody>
      </p:sp>
      <p:sp>
        <p:nvSpPr>
          <p:cNvPr id="545" name="Shape 545"/>
          <p:cNvSpPr txBox="1">
            <a:spLocks noGrp="1"/>
          </p:cNvSpPr>
          <p:nvPr>
            <p:ph type="body" idx="1"/>
          </p:nvPr>
        </p:nvSpPr>
        <p:spPr>
          <a:xfrm>
            <a:off x="0" y="4487200"/>
            <a:ext cx="9144000" cy="707400"/>
          </a:xfrm>
          <a:prstGeom prst="rect">
            <a:avLst/>
          </a:prstGeom>
          <a:solidFill>
            <a:srgbClr val="C3A698"/>
          </a:solidFill>
        </p:spPr>
        <p:txBody>
          <a:bodyPr lIns="91425" tIns="91425" rIns="91425" bIns="91425" anchor="ctr" anchorCtr="0">
            <a:noAutofit/>
          </a:bodyPr>
          <a:lstStyle/>
          <a:p>
            <a:pPr lvl="0">
              <a:buNone/>
            </a:pPr>
            <a:r>
              <a:rPr lang="en-US" altLang="zh-TW" sz="1600" dirty="0">
                <a:solidFill>
                  <a:srgbClr val="FFFFFF"/>
                </a:solidFill>
              </a:rPr>
              <a:t>Test: Tested the created rough model and documented the usage process through images and photos. Provided feedback on the testing within various scenarios.</a:t>
            </a:r>
            <a:endParaRPr lang="zh-TW" sz="1600" dirty="0">
              <a:solidFill>
                <a:srgbClr val="FFFFFF"/>
              </a:solidFill>
            </a:endParaRPr>
          </a:p>
        </p:txBody>
      </p:sp>
      <p:pic>
        <p:nvPicPr>
          <p:cNvPr id="8" name="Shape 53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022075" y="239496"/>
            <a:ext cx="2901338" cy="735100"/>
          </a:xfrm>
          <a:prstGeom prst="rect">
            <a:avLst/>
          </a:prstGeom>
          <a:noFill/>
          <a:ln>
            <a:noFill/>
          </a:ln>
        </p:spPr>
      </p:pic>
      <p:pic>
        <p:nvPicPr>
          <p:cNvPr id="2" name="圖片 1" descr="IMG_30.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0613" y="1109922"/>
            <a:ext cx="4222653" cy="2815102"/>
          </a:xfrm>
          <a:prstGeom prst="rect">
            <a:avLst/>
          </a:prstGeom>
        </p:spPr>
      </p:pic>
      <p:pic>
        <p:nvPicPr>
          <p:cNvPr id="3" name="圖片 2" descr="IMG_77.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40747" y="1117500"/>
            <a:ext cx="1871683" cy="2807524"/>
          </a:xfrm>
          <a:prstGeom prst="rect">
            <a:avLst/>
          </a:prstGeom>
        </p:spPr>
      </p:pic>
      <p:pic>
        <p:nvPicPr>
          <p:cNvPr id="4" name="圖片 3" descr="IMG_36.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79559" y="1117500"/>
            <a:ext cx="1871683" cy="2807524"/>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Shape 555"/>
          <p:cNvSpPr txBox="1">
            <a:spLocks noGrp="1"/>
          </p:cNvSpPr>
          <p:nvPr>
            <p:ph type="body" idx="1"/>
          </p:nvPr>
        </p:nvSpPr>
        <p:spPr>
          <a:xfrm>
            <a:off x="0" y="4436100"/>
            <a:ext cx="9144000" cy="707400"/>
          </a:xfrm>
          <a:prstGeom prst="rect">
            <a:avLst/>
          </a:prstGeom>
          <a:solidFill>
            <a:srgbClr val="C3A698"/>
          </a:solidFill>
        </p:spPr>
        <p:txBody>
          <a:bodyPr lIns="91425" tIns="91425" rIns="91425" bIns="91425" anchor="ctr" anchorCtr="0">
            <a:noAutofit/>
          </a:bodyPr>
          <a:lstStyle/>
          <a:p>
            <a:pPr lvl="0">
              <a:buNone/>
            </a:pPr>
            <a:r>
              <a:rPr lang="en-US" altLang="zh-TW" sz="1400" dirty="0">
                <a:solidFill>
                  <a:srgbClr val="FFFFFF"/>
                </a:solidFill>
              </a:rPr>
              <a:t>Test: After testing, gained a better understanding of the issues encountered during operation, documented the feedback, and edited videos and created presentations to record all the details.</a:t>
            </a:r>
            <a:endParaRPr lang="zh-TW" sz="1400" dirty="0">
              <a:solidFill>
                <a:srgbClr val="FFFFFF"/>
              </a:solidFill>
            </a:endParaRPr>
          </a:p>
        </p:txBody>
      </p:sp>
      <p:pic>
        <p:nvPicPr>
          <p:cNvPr id="8" name="Shape 53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022075" y="337466"/>
            <a:ext cx="2901338" cy="735100"/>
          </a:xfrm>
          <a:prstGeom prst="rect">
            <a:avLst/>
          </a:prstGeom>
          <a:noFill/>
          <a:ln>
            <a:noFill/>
          </a:ln>
        </p:spPr>
      </p:pic>
      <p:sp>
        <p:nvSpPr>
          <p:cNvPr id="10" name="Shape 416"/>
          <p:cNvSpPr txBox="1">
            <a:spLocks noGrp="1"/>
          </p:cNvSpPr>
          <p:nvPr>
            <p:ph type="title"/>
          </p:nvPr>
        </p:nvSpPr>
        <p:spPr>
          <a:xfrm>
            <a:off x="311700" y="216425"/>
            <a:ext cx="5893157" cy="572700"/>
          </a:xfrm>
          <a:prstGeom prst="rect">
            <a:avLst/>
          </a:prstGeom>
        </p:spPr>
        <p:txBody>
          <a:bodyPr lIns="91425" tIns="91425" rIns="91425" bIns="91425" anchor="t" anchorCtr="0">
            <a:noAutofit/>
          </a:bodyPr>
          <a:lstStyle/>
          <a:p>
            <a:pPr lvl="0"/>
            <a:r>
              <a:rPr lang="en-US" altLang="zh-TW" sz="2400" b="1" dirty="0"/>
              <a:t>Y-Type Case: Healthy Food × Emotion-driven Design</a:t>
            </a:r>
            <a:endParaRPr lang="zh-TW" sz="2400" b="1" dirty="0"/>
          </a:p>
        </p:txBody>
      </p:sp>
      <p:pic>
        <p:nvPicPr>
          <p:cNvPr id="2" name="圖片 1" descr="IMG_7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1700" y="1138000"/>
            <a:ext cx="4180538" cy="2787025"/>
          </a:xfrm>
          <a:prstGeom prst="rect">
            <a:avLst/>
          </a:prstGeom>
        </p:spPr>
      </p:pic>
      <p:pic>
        <p:nvPicPr>
          <p:cNvPr id="3" name="圖片 2" descr="IMG_70.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43746" y="1132656"/>
            <a:ext cx="4188554" cy="2792369"/>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graphicFrame>
        <p:nvGraphicFramePr>
          <p:cNvPr id="2" name="Shape 415">
            <a:extLst>
              <a:ext uri="{FF2B5EF4-FFF2-40B4-BE49-F238E27FC236}">
                <a16:creationId xmlns:a16="http://schemas.microsoft.com/office/drawing/2014/main" id="{3E6ADAF5-2DA3-5321-D962-6B972B2ED454}"/>
              </a:ext>
            </a:extLst>
          </p:cNvPr>
          <p:cNvGraphicFramePr/>
          <p:nvPr>
            <p:extLst>
              <p:ext uri="{D42A27DB-BD31-4B8C-83A1-F6EECF244321}">
                <p14:modId xmlns:p14="http://schemas.microsoft.com/office/powerpoint/2010/main" val="1068536785"/>
              </p:ext>
            </p:extLst>
          </p:nvPr>
        </p:nvGraphicFramePr>
        <p:xfrm>
          <a:off x="1078637" y="567116"/>
          <a:ext cx="7154098" cy="4524484"/>
        </p:xfrm>
        <a:graphic>
          <a:graphicData uri="http://schemas.openxmlformats.org/drawingml/2006/table">
            <a:tbl>
              <a:tblPr>
                <a:noFill/>
                <a:tableStyleId>{1EFEC01E-2D06-4D55-8859-9CD8C38E0D79}</a:tableStyleId>
              </a:tblPr>
              <a:tblGrid>
                <a:gridCol w="766916">
                  <a:extLst>
                    <a:ext uri="{9D8B030D-6E8A-4147-A177-3AD203B41FA5}">
                      <a16:colId xmlns:a16="http://schemas.microsoft.com/office/drawing/2014/main" val="20000"/>
                    </a:ext>
                  </a:extLst>
                </a:gridCol>
                <a:gridCol w="2058573">
                  <a:extLst>
                    <a:ext uri="{9D8B030D-6E8A-4147-A177-3AD203B41FA5}">
                      <a16:colId xmlns:a16="http://schemas.microsoft.com/office/drawing/2014/main" val="20001"/>
                    </a:ext>
                  </a:extLst>
                </a:gridCol>
                <a:gridCol w="787987">
                  <a:extLst>
                    <a:ext uri="{9D8B030D-6E8A-4147-A177-3AD203B41FA5}">
                      <a16:colId xmlns:a16="http://schemas.microsoft.com/office/drawing/2014/main" val="20002"/>
                    </a:ext>
                  </a:extLst>
                </a:gridCol>
                <a:gridCol w="840341">
                  <a:extLst>
                    <a:ext uri="{9D8B030D-6E8A-4147-A177-3AD203B41FA5}">
                      <a16:colId xmlns:a16="http://schemas.microsoft.com/office/drawing/2014/main" val="20003"/>
                    </a:ext>
                  </a:extLst>
                </a:gridCol>
                <a:gridCol w="1910892">
                  <a:extLst>
                    <a:ext uri="{9D8B030D-6E8A-4147-A177-3AD203B41FA5}">
                      <a16:colId xmlns:a16="http://schemas.microsoft.com/office/drawing/2014/main" val="20004"/>
                    </a:ext>
                  </a:extLst>
                </a:gridCol>
                <a:gridCol w="789389">
                  <a:extLst>
                    <a:ext uri="{9D8B030D-6E8A-4147-A177-3AD203B41FA5}">
                      <a16:colId xmlns:a16="http://schemas.microsoft.com/office/drawing/2014/main" val="20005"/>
                    </a:ext>
                  </a:extLst>
                </a:gridCol>
              </a:tblGrid>
              <a:tr h="411885">
                <a:tc gridSpan="3">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Day 1  </a:t>
                      </a:r>
                      <a:r>
                        <a:rPr lang="en-US" altLang="zh-TW" sz="1300" b="0" i="0" dirty="0">
                          <a:latin typeface="PingFang TC Thin" panose="020B0200000000000000" pitchFamily="34" charset="-120"/>
                          <a:ea typeface="PingFang TC Thin" panose="020B0200000000000000" pitchFamily="34" charset="-120"/>
                        </a:rPr>
                        <a:t>102</a:t>
                      </a:r>
                      <a:r>
                        <a:rPr lang="zh-TW" sz="1300" b="0" i="0" dirty="0">
                          <a:latin typeface="PingFang TC Thin" panose="020B0200000000000000" pitchFamily="34" charset="-120"/>
                          <a:ea typeface="PingFang TC Thin" panose="020B0200000000000000" pitchFamily="34" charset="-120"/>
                        </a:rPr>
                        <a:t>/</a:t>
                      </a:r>
                      <a:r>
                        <a:rPr lang="en-US" altLang="zh-TW" sz="1300" b="0" i="0" dirty="0">
                          <a:latin typeface="PingFang TC Thin" panose="020B0200000000000000" pitchFamily="34" charset="-120"/>
                          <a:ea typeface="PingFang TC Thin" panose="020B0200000000000000" pitchFamily="34" charset="-120"/>
                        </a:rPr>
                        <a:t>11</a:t>
                      </a:r>
                      <a:r>
                        <a:rPr lang="zh-TW" sz="1300" b="0" i="0" dirty="0">
                          <a:latin typeface="PingFang TC Thin" panose="020B0200000000000000" pitchFamily="34" charset="-120"/>
                          <a:ea typeface="PingFang TC Thin" panose="020B0200000000000000" pitchFamily="34" charset="-120"/>
                        </a:rPr>
                        <a:t>/</a:t>
                      </a:r>
                      <a:r>
                        <a:rPr lang="en-US" altLang="zh-TW" sz="1300" b="0" i="0" dirty="0">
                          <a:latin typeface="PingFang TC Thin" panose="020B0200000000000000" pitchFamily="34" charset="-120"/>
                          <a:ea typeface="PingFang TC Thin" panose="020B0200000000000000" pitchFamily="34" charset="-120"/>
                        </a:rPr>
                        <a:t>24</a:t>
                      </a:r>
                      <a:r>
                        <a:rPr lang="zh-TW" sz="1300" b="0" i="0" dirty="0">
                          <a:latin typeface="PingFang TC Thin" panose="020B0200000000000000" pitchFamily="34" charset="-120"/>
                          <a:ea typeface="PingFang TC Thin" panose="020B0200000000000000" pitchFamily="34" charset="-120"/>
                        </a:rPr>
                        <a:t> (</a:t>
                      </a:r>
                      <a:r>
                        <a:rPr lang="en-US" altLang="zh-TW" sz="1300" b="0" i="0" dirty="0">
                          <a:latin typeface="PingFang TC Thin" panose="020B0200000000000000" pitchFamily="34" charset="-120"/>
                          <a:ea typeface="PingFang TC Thin" panose="020B0200000000000000" pitchFamily="34" charset="-120"/>
                        </a:rPr>
                        <a:t>Saturday</a:t>
                      </a:r>
                      <a:r>
                        <a:rPr lang="zh-TW" sz="1300" b="0" i="0" dirty="0">
                          <a:latin typeface="PingFang TC Thin" panose="020B0200000000000000" pitchFamily="34" charset="-120"/>
                          <a:ea typeface="PingFang TC Thin" panose="020B0200000000000000" pitchFamily="34" charset="-120"/>
                        </a:rPr>
                        <a:t>)</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tc gridSpan="3">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Day 2 </a:t>
                      </a:r>
                      <a:r>
                        <a:rPr lang="zh-TW" sz="1300" b="0" i="0" dirty="0">
                          <a:solidFill>
                            <a:schemeClr val="dk1"/>
                          </a:solidFill>
                          <a:latin typeface="PingFang TC Thin" panose="020B0200000000000000" pitchFamily="34" charset="-120"/>
                          <a:ea typeface="PingFang TC Thin" panose="020B0200000000000000" pitchFamily="34" charset="-120"/>
                        </a:rPr>
                        <a:t>  </a:t>
                      </a:r>
                      <a:r>
                        <a:rPr lang="en-US" altLang="zh-TW" sz="1300" b="0" i="0" dirty="0">
                          <a:solidFill>
                            <a:schemeClr val="dk1"/>
                          </a:solidFill>
                          <a:latin typeface="PingFang TC Thin" panose="020B0200000000000000" pitchFamily="34" charset="-120"/>
                          <a:ea typeface="PingFang TC Thin" panose="020B0200000000000000" pitchFamily="34" charset="-120"/>
                        </a:rPr>
                        <a:t>102</a:t>
                      </a:r>
                      <a:r>
                        <a:rPr lang="zh-TW" sz="1300" b="0" i="0" dirty="0">
                          <a:solidFill>
                            <a:schemeClr val="dk1"/>
                          </a:solidFill>
                          <a:latin typeface="PingFang TC Thin" panose="020B0200000000000000" pitchFamily="34" charset="-120"/>
                          <a:ea typeface="PingFang TC Thin" panose="020B0200000000000000" pitchFamily="34" charset="-120"/>
                        </a:rPr>
                        <a:t>/</a:t>
                      </a:r>
                      <a:r>
                        <a:rPr lang="en-US" altLang="zh-TW" sz="1300" b="0" i="0" dirty="0">
                          <a:solidFill>
                            <a:schemeClr val="dk1"/>
                          </a:solidFill>
                          <a:latin typeface="PingFang TC Thin" panose="020B0200000000000000" pitchFamily="34" charset="-120"/>
                          <a:ea typeface="PingFang TC Thin" panose="020B0200000000000000" pitchFamily="34" charset="-120"/>
                        </a:rPr>
                        <a:t>12</a:t>
                      </a:r>
                      <a:r>
                        <a:rPr lang="zh-TW" sz="1300" b="0" i="0" dirty="0">
                          <a:solidFill>
                            <a:schemeClr val="dk1"/>
                          </a:solidFill>
                          <a:latin typeface="PingFang TC Thin" panose="020B0200000000000000" pitchFamily="34" charset="-120"/>
                          <a:ea typeface="PingFang TC Thin" panose="020B0200000000000000" pitchFamily="34" charset="-120"/>
                        </a:rPr>
                        <a:t>/</a:t>
                      </a:r>
                      <a:r>
                        <a:rPr lang="en-US" altLang="zh-TW" sz="1300" b="0" i="0" dirty="0">
                          <a:solidFill>
                            <a:schemeClr val="dk1"/>
                          </a:solidFill>
                          <a:latin typeface="PingFang TC Thin" panose="020B0200000000000000" pitchFamily="34" charset="-120"/>
                          <a:ea typeface="PingFang TC Thin" panose="020B0200000000000000" pitchFamily="34" charset="-120"/>
                        </a:rPr>
                        <a:t>01</a:t>
                      </a:r>
                      <a:r>
                        <a:rPr lang="zh-TW" sz="1300" b="0" i="0" dirty="0">
                          <a:solidFill>
                            <a:schemeClr val="dk1"/>
                          </a:solidFill>
                          <a:latin typeface="PingFang TC Thin" panose="020B0200000000000000" pitchFamily="34" charset="-120"/>
                          <a:ea typeface="PingFang TC Thin" panose="020B0200000000000000" pitchFamily="34" charset="-120"/>
                        </a:rPr>
                        <a:t> (</a:t>
                      </a:r>
                      <a:r>
                        <a:rPr lang="en-US" altLang="zh-TW" sz="1300" b="0" i="0" dirty="0">
                          <a:solidFill>
                            <a:schemeClr val="dk1"/>
                          </a:solidFill>
                          <a:latin typeface="PingFang TC Thin" panose="020B0200000000000000" pitchFamily="34" charset="-120"/>
                          <a:ea typeface="PingFang TC Thin" panose="020B0200000000000000" pitchFamily="34" charset="-120"/>
                        </a:rPr>
                        <a:t>Saturday</a:t>
                      </a:r>
                      <a:r>
                        <a:rPr lang="zh-TW" sz="1300" b="0" i="0" dirty="0">
                          <a:solidFill>
                            <a:schemeClr val="dk1"/>
                          </a:solidFill>
                          <a:latin typeface="PingFang TC Thin" panose="020B0200000000000000" pitchFamily="34" charset="-120"/>
                          <a:ea typeface="PingFang TC Thin" panose="020B0200000000000000" pitchFamily="34" charset="-120"/>
                        </a:rPr>
                        <a:t>)</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370436">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09:00~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u="none" strike="noStrike" cap="none" dirty="0">
                          <a:solidFill>
                            <a:schemeClr val="tx1"/>
                          </a:solidFill>
                          <a:latin typeface="PingFang TC Thin" panose="020B0200000000000000" pitchFamily="34" charset="-120"/>
                          <a:ea typeface="PingFang TC Thin" panose="020B0200000000000000" pitchFamily="34" charset="-120"/>
                          <a:cs typeface="+mn-cs"/>
                          <a:sym typeface="Arial"/>
                        </a:rPr>
                        <a:t>Introduction</a:t>
                      </a:r>
                      <a:endParaRPr lang="zh-TW" altLang="en-US" sz="1100" b="0" i="0" u="none" strike="noStrike" cap="none" dirty="0">
                        <a:solidFill>
                          <a:schemeClr val="tx1"/>
                        </a:solidFill>
                        <a:latin typeface="PingFang TC Thin" panose="020B0200000000000000" pitchFamily="34" charset="-120"/>
                        <a:ea typeface="PingFang TC Thin" panose="020B0200000000000000" pitchFamily="34" charset="-120"/>
                        <a:cs typeface="+mn-cs"/>
                        <a:sym typeface="Arial"/>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楊淑惠楊朝陽</a:t>
                      </a: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09:00~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rowSpan="2">
                  <a:txBody>
                    <a:bodyPr/>
                    <a:lstStyle/>
                    <a:p>
                      <a:pPr lvl="0" algn="ctr" rtl="0">
                        <a:spcBef>
                          <a:spcPts val="0"/>
                        </a:spcBef>
                        <a:buNone/>
                      </a:pPr>
                      <a:r>
                        <a:rPr lang="en-US" altLang="zh-TW" sz="1100" b="0" i="0" dirty="0">
                          <a:solidFill>
                            <a:srgbClr val="45818E"/>
                          </a:solidFill>
                          <a:latin typeface="PingFang TC Thin" panose="020B0200000000000000" pitchFamily="34" charset="-120"/>
                          <a:ea typeface="PingFang TC Thin" panose="020B0200000000000000" pitchFamily="34" charset="-120"/>
                        </a:rPr>
                        <a:t>Testing and Verification with Recording I</a:t>
                      </a:r>
                    </a:p>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Walkthrough Testing</a:t>
                      </a:r>
                    </a:p>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Capturing Every Scene with Camera</a:t>
                      </a:r>
                      <a:endParaRPr lang="zh-TW" sz="11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1"/>
                  </a:ext>
                </a:extLst>
              </a:tr>
              <a:tr h="948361">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09:30~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dirty="0">
                          <a:solidFill>
                            <a:srgbClr val="45818E"/>
                          </a:solidFill>
                          <a:latin typeface="PingFang TC Thin" panose="020B0200000000000000" pitchFamily="34" charset="-120"/>
                          <a:ea typeface="PingFang TC Thin" panose="020B0200000000000000" pitchFamily="34" charset="-120"/>
                        </a:rPr>
                        <a:t>Topic Lecture I</a:t>
                      </a:r>
                    </a:p>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Home Care for Diabetes Patients</a:t>
                      </a:r>
                    </a:p>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Patients with Metabolic Syndrome</a:t>
                      </a:r>
                      <a:endParaRPr lang="zh-TW" sz="11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tc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2"/>
                  </a:ext>
                </a:extLst>
              </a:tr>
              <a:tr h="370436">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12:00~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Lunch</a:t>
                      </a:r>
                      <a:endParaRPr lang="zh-TW" sz="11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12:00~</a:t>
                      </a: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Lunch</a:t>
                      </a:r>
                      <a:endParaRPr lang="zh-TW" sz="11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3"/>
                  </a:ext>
                </a:extLst>
              </a:tr>
              <a:tr h="563078">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13:00~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dirty="0">
                          <a:solidFill>
                            <a:srgbClr val="45818E"/>
                          </a:solidFill>
                          <a:latin typeface="PingFang TC Thin" panose="020B0200000000000000" pitchFamily="34" charset="-120"/>
                          <a:ea typeface="PingFang TC Thin" panose="020B0200000000000000" pitchFamily="34" charset="-120"/>
                        </a:rPr>
                        <a:t>Topic Lecture II</a:t>
                      </a:r>
                    </a:p>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Emotional Design</a:t>
                      </a:r>
                      <a:endParaRPr lang="zh-TW" sz="1100" b="0" i="0" dirty="0">
                        <a:solidFill>
                          <a:srgbClr val="45818E"/>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楊朝陽</a:t>
                      </a: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13:00~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Clr>
                          <a:schemeClr val="dk1"/>
                        </a:buClr>
                        <a:buSzPct val="84615"/>
                        <a:buFont typeface="Arial"/>
                        <a:buNone/>
                      </a:pPr>
                      <a:r>
                        <a:rPr lang="en-US" altLang="zh-TW" sz="1100" b="0" i="0" dirty="0">
                          <a:solidFill>
                            <a:srgbClr val="45818E"/>
                          </a:solidFill>
                          <a:latin typeface="PingFang TC Thin" panose="020B0200000000000000" pitchFamily="34" charset="-120"/>
                          <a:ea typeface="PingFang TC Thin" panose="020B0200000000000000" pitchFamily="34" charset="-120"/>
                        </a:rPr>
                        <a:t>Testing and Verification with Recording II</a:t>
                      </a:r>
                    </a:p>
                    <a:p>
                      <a:pPr marL="0" marR="0" lvl="0" indent="0" algn="ctr" defTabSz="914400" rtl="0" eaLnBrk="1" fontAlgn="auto" latinLnBrk="0" hangingPunct="1">
                        <a:lnSpc>
                          <a:spcPct val="100000"/>
                        </a:lnSpc>
                        <a:spcBef>
                          <a:spcPts val="0"/>
                        </a:spcBef>
                        <a:spcAft>
                          <a:spcPts val="0"/>
                        </a:spcAft>
                        <a:buClr>
                          <a:schemeClr val="dk1"/>
                        </a:buClr>
                        <a:buSzPct val="84615"/>
                        <a:buFont typeface="Arial"/>
                        <a:buNone/>
                        <a:tabLst/>
                        <a:defRPr/>
                      </a:pPr>
                      <a:r>
                        <a:rPr lang="en-US" altLang="zh-TW" sz="1100" b="0" i="0" dirty="0">
                          <a:solidFill>
                            <a:schemeClr val="dk1"/>
                          </a:solidFill>
                          <a:latin typeface="PingFang TC Thin" panose="020B0200000000000000" pitchFamily="34" charset="-120"/>
                          <a:ea typeface="PingFang TC Thin" panose="020B0200000000000000" pitchFamily="34" charset="-120"/>
                        </a:rPr>
                        <a:t>Video Editing and Slide Making</a:t>
                      </a:r>
                      <a:endParaRPr lang="zh-TW" sz="11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3">
                  <a:txBody>
                    <a:bodyPr/>
                    <a:lstStyle/>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楊淑惠王明旭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sz="1300" b="0" i="0" dirty="0">
                          <a:solidFill>
                            <a:schemeClr val="dk1"/>
                          </a:solidFill>
                          <a:latin typeface="PingFang TC Thin" panose="020B0200000000000000" pitchFamily="34" charset="-120"/>
                          <a:ea typeface="PingFang TC Thin" panose="020B0200000000000000" pitchFamily="34" charset="-120"/>
                        </a:rPr>
                        <a:t>評審群</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4"/>
                  </a:ext>
                </a:extLst>
              </a:tr>
              <a:tr h="731850">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14:30~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Clr>
                          <a:schemeClr val="dk1"/>
                        </a:buClr>
                        <a:buSzPct val="84615"/>
                        <a:buFont typeface="Arial"/>
                        <a:buNone/>
                      </a:pPr>
                      <a:r>
                        <a:rPr lang="en-US" altLang="zh-TW" sz="1100" b="0" i="0" dirty="0">
                          <a:solidFill>
                            <a:srgbClr val="45818E"/>
                          </a:solidFill>
                          <a:latin typeface="PingFang TC Thin" panose="020B0200000000000000" pitchFamily="34" charset="-120"/>
                          <a:ea typeface="PingFang TC Thin" panose="020B0200000000000000" pitchFamily="34" charset="-120"/>
                        </a:rPr>
                        <a:t>Prototype Implementation I</a:t>
                      </a:r>
                    </a:p>
                    <a:p>
                      <a:pPr lvl="0" algn="ctr" rtl="0">
                        <a:spcBef>
                          <a:spcPts val="0"/>
                        </a:spcBef>
                        <a:buClr>
                          <a:schemeClr val="dk1"/>
                        </a:buClr>
                        <a:buSzPct val="84615"/>
                        <a:buFont typeface="Arial"/>
                        <a:buNone/>
                      </a:pPr>
                      <a:r>
                        <a:rPr lang="en-US" altLang="zh-TW" sz="1100" b="0" i="0" dirty="0">
                          <a:solidFill>
                            <a:schemeClr val="dk1"/>
                          </a:solidFill>
                          <a:latin typeface="PingFang TC Thin" panose="020B0200000000000000" pitchFamily="34" charset="-120"/>
                          <a:ea typeface="PingFang TC Thin" panose="020B0200000000000000" pitchFamily="34" charset="-120"/>
                        </a:rPr>
                        <a:t>Afternoon Theater / Situational Stories</a:t>
                      </a:r>
                      <a:endParaRPr lang="zh-TW" sz="11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14:00~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dirty="0">
                          <a:solidFill>
                            <a:srgbClr val="45818E"/>
                          </a:solidFill>
                          <a:latin typeface="PingFang TC Thin" panose="020B0200000000000000" pitchFamily="34" charset="-120"/>
                          <a:ea typeface="PingFang TC Thin" panose="020B0200000000000000" pitchFamily="34" charset="-120"/>
                        </a:rPr>
                        <a:t>Closing Report</a:t>
                      </a:r>
                    </a:p>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Presentation and Expert Feedback</a:t>
                      </a:r>
                      <a:endParaRPr lang="zh-TW" sz="11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10005"/>
                  </a:ext>
                </a:extLst>
              </a:tr>
              <a:tr h="744349">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15:30~</a:t>
                      </a:r>
                    </a:p>
                    <a:p>
                      <a:pPr lvl="0" algn="l" rtl="0">
                        <a:spcBef>
                          <a:spcPts val="0"/>
                        </a:spcBef>
                        <a:buNone/>
                      </a:pPr>
                      <a:r>
                        <a:rPr lang="zh-TW" sz="1300" b="0" i="0" dirty="0">
                          <a:latin typeface="PingFang TC Thin" panose="020B0200000000000000" pitchFamily="34" charset="-120"/>
                          <a:ea typeface="PingFang TC Thin" panose="020B0200000000000000" pitchFamily="34" charset="-120"/>
                        </a:rPr>
                        <a:t>  17:00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dirty="0">
                          <a:solidFill>
                            <a:srgbClr val="45818E"/>
                          </a:solidFill>
                          <a:latin typeface="PingFang TC Thin" panose="020B0200000000000000" pitchFamily="34" charset="-120"/>
                          <a:ea typeface="PingFang TC Thin" panose="020B0200000000000000" pitchFamily="34" charset="-120"/>
                        </a:rPr>
                        <a:t>Prototype Implementation II</a:t>
                      </a:r>
                    </a:p>
                    <a:p>
                      <a:pPr lvl="0" algn="ctr" rtl="0">
                        <a:spcBef>
                          <a:spcPts val="0"/>
                        </a:spcBef>
                        <a:buNone/>
                      </a:pPr>
                      <a:r>
                        <a:rPr lang="en-US" altLang="zh-TW" sz="1100" b="0" i="0" dirty="0">
                          <a:solidFill>
                            <a:schemeClr val="dk1"/>
                          </a:solidFill>
                          <a:latin typeface="PingFang TC Thin" panose="020B0200000000000000" pitchFamily="34" charset="-120"/>
                          <a:ea typeface="PingFang TC Thin" panose="020B0200000000000000" pitchFamily="34" charset="-120"/>
                        </a:rPr>
                        <a:t>Pre-production Video Making</a:t>
                      </a:r>
                      <a:endParaRPr lang="zh-TW" sz="11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16:00~</a:t>
                      </a:r>
                    </a:p>
                    <a:p>
                      <a:pPr lvl="0" algn="ctr" rtl="0">
                        <a:spcBef>
                          <a:spcPts val="0"/>
                        </a:spcBef>
                        <a:buNone/>
                      </a:pPr>
                      <a:r>
                        <a:rPr lang="zh-TW" sz="1300" b="0" i="0" dirty="0">
                          <a:solidFill>
                            <a:schemeClr val="dk1"/>
                          </a:solidFill>
                          <a:latin typeface="PingFang TC Thin" panose="020B0200000000000000" pitchFamily="34" charset="-120"/>
                          <a:ea typeface="PingFang TC Thin" panose="020B0200000000000000" pitchFamily="34" charset="-120"/>
                        </a:rPr>
                        <a:t>16:30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en-US" altLang="zh-TW" sz="1100" b="0" i="0" dirty="0">
                          <a:latin typeface="PingFang TC Thin" panose="020B0200000000000000" pitchFamily="34" charset="-120"/>
                          <a:ea typeface="PingFang TC Thin" panose="020B0200000000000000" pitchFamily="34" charset="-120"/>
                        </a:rPr>
                        <a:t>Conclusion and Closing</a:t>
                      </a:r>
                      <a:endParaRPr lang="zh-TW" sz="11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10006"/>
                  </a:ext>
                </a:extLst>
              </a:tr>
            </a:tbl>
          </a:graphicData>
        </a:graphic>
      </p:graphicFrame>
      <p:sp>
        <p:nvSpPr>
          <p:cNvPr id="9" name="Shape 447"/>
          <p:cNvSpPr/>
          <p:nvPr/>
        </p:nvSpPr>
        <p:spPr>
          <a:xfrm flipV="1">
            <a:off x="5508472" y="3615863"/>
            <a:ext cx="1869743" cy="730106"/>
          </a:xfrm>
          <a:prstGeom prst="rect">
            <a:avLst/>
          </a:prstGeom>
          <a:noFill/>
          <a:ln w="3810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 name="Shape 416"/>
          <p:cNvSpPr txBox="1">
            <a:spLocks noGrp="1"/>
          </p:cNvSpPr>
          <p:nvPr>
            <p:ph type="title"/>
          </p:nvPr>
        </p:nvSpPr>
        <p:spPr>
          <a:xfrm>
            <a:off x="0" y="-5584"/>
            <a:ext cx="8520600" cy="572700"/>
          </a:xfrm>
          <a:prstGeom prst="rect">
            <a:avLst/>
          </a:prstGeom>
        </p:spPr>
        <p:txBody>
          <a:bodyPr lIns="91425" tIns="91425" rIns="91425" bIns="91425" anchor="t" anchorCtr="0">
            <a:noAutofit/>
          </a:bodyPr>
          <a:lstStyle/>
          <a:p>
            <a:pPr lvl="0"/>
            <a:r>
              <a:rPr lang="en-US" altLang="zh-TW" sz="2000" b="1" dirty="0"/>
              <a:t>Y-Type Case: Healthy Food × Emotion-driven Design</a:t>
            </a:r>
          </a:p>
        </p:txBody>
      </p:sp>
      <p:pic>
        <p:nvPicPr>
          <p:cNvPr id="11" name="圖片 10" descr="一張含有 相片, 桌, 坐, 掛 的圖片&#10;&#10;自動產生的描述">
            <a:extLst>
              <a:ext uri="{FF2B5EF4-FFF2-40B4-BE49-F238E27FC236}">
                <a16:creationId xmlns:a16="http://schemas.microsoft.com/office/drawing/2014/main" id="{F069F891-C1CA-0A4A-9A4B-78206F8926E5}"/>
              </a:ext>
            </a:extLst>
          </p:cNvPr>
          <p:cNvPicPr>
            <a:picLocks noChangeAspect="1"/>
          </p:cNvPicPr>
          <p:nvPr/>
        </p:nvPicPr>
        <p:blipFill>
          <a:blip r:embed="rId3"/>
          <a:stretch>
            <a:fillRect/>
          </a:stretch>
        </p:blipFill>
        <p:spPr>
          <a:xfrm>
            <a:off x="7544924" y="83649"/>
            <a:ext cx="1258129" cy="901749"/>
          </a:xfrm>
          <a:prstGeom prst="rect">
            <a:avLst/>
          </a:prstGeom>
        </p:spPr>
      </p:pic>
    </p:spTree>
    <p:extLst>
      <p:ext uri="{BB962C8B-B14F-4D97-AF65-F5344CB8AC3E}">
        <p14:creationId xmlns:p14="http://schemas.microsoft.com/office/powerpoint/2010/main" val="32049127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Shape 565"/>
          <p:cNvSpPr txBox="1">
            <a:spLocks noGrp="1"/>
          </p:cNvSpPr>
          <p:nvPr>
            <p:ph type="body" idx="1"/>
          </p:nvPr>
        </p:nvSpPr>
        <p:spPr>
          <a:xfrm>
            <a:off x="0" y="4436100"/>
            <a:ext cx="9144000" cy="707400"/>
          </a:xfrm>
          <a:prstGeom prst="rect">
            <a:avLst/>
          </a:prstGeom>
          <a:solidFill>
            <a:srgbClr val="C3A698"/>
          </a:solidFill>
        </p:spPr>
        <p:txBody>
          <a:bodyPr lIns="91425" tIns="91425" rIns="91425" bIns="91425" anchor="ctr" anchorCtr="0">
            <a:noAutofit/>
          </a:bodyPr>
          <a:lstStyle/>
          <a:p>
            <a:pPr lvl="0">
              <a:buNone/>
            </a:pPr>
            <a:r>
              <a:rPr lang="en-US" altLang="zh-TW" sz="1200" dirty="0">
                <a:solidFill>
                  <a:srgbClr val="FFFFFF"/>
                </a:solidFill>
              </a:rPr>
              <a:t>Test: Presentation of findings and expert feedback. After final adjustments and enhancements, each group presented the game machine usage scenarios and targeted cognitive activities. Feedback from the evaluation was used to highlight strengths and identify errors, inspiring students for continuous development.</a:t>
            </a:r>
            <a:endParaRPr lang="zh-TW" sz="1200" dirty="0">
              <a:solidFill>
                <a:srgbClr val="FFFFFF"/>
              </a:solidFill>
            </a:endParaRPr>
          </a:p>
        </p:txBody>
      </p:sp>
      <p:sp>
        <p:nvSpPr>
          <p:cNvPr id="12" name="Shape 416"/>
          <p:cNvSpPr txBox="1">
            <a:spLocks noGrp="1"/>
          </p:cNvSpPr>
          <p:nvPr>
            <p:ph type="title"/>
          </p:nvPr>
        </p:nvSpPr>
        <p:spPr>
          <a:xfrm>
            <a:off x="311700" y="216425"/>
            <a:ext cx="8520600" cy="572700"/>
          </a:xfrm>
          <a:prstGeom prst="rect">
            <a:avLst/>
          </a:prstGeom>
        </p:spPr>
        <p:txBody>
          <a:bodyPr lIns="91425" tIns="91425" rIns="91425" bIns="91425" anchor="t" anchorCtr="0">
            <a:noAutofit/>
          </a:bodyPr>
          <a:lstStyle/>
          <a:p>
            <a:pPr lvl="0"/>
            <a:r>
              <a:rPr lang="en-US" altLang="zh-TW" sz="2000" b="1" dirty="0"/>
              <a:t>Y-Type Case: Healthy Food × Emotion-driven Design</a:t>
            </a:r>
            <a:endParaRPr lang="zh-TW" sz="2000" b="1" dirty="0"/>
          </a:p>
        </p:txBody>
      </p:sp>
      <p:pic>
        <p:nvPicPr>
          <p:cNvPr id="2" name="圖片 1" descr="IMG_8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1700" y="1145286"/>
            <a:ext cx="4193051" cy="2795367"/>
          </a:xfrm>
          <a:prstGeom prst="rect">
            <a:avLst/>
          </a:prstGeom>
        </p:spPr>
      </p:pic>
      <p:pic>
        <p:nvPicPr>
          <p:cNvPr id="3" name="圖片 2" descr="IMG_12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9249" y="1145286"/>
            <a:ext cx="4193051" cy="2795367"/>
          </a:xfrm>
          <a:prstGeom prst="rect">
            <a:avLst/>
          </a:prstGeom>
        </p:spPr>
      </p:pic>
      <p:pic>
        <p:nvPicPr>
          <p:cNvPr id="7" name="圖片 6" descr="一張含有 相片, 桌, 坐, 掛 的圖片&#10;&#10;自動產生的描述">
            <a:extLst>
              <a:ext uri="{FF2B5EF4-FFF2-40B4-BE49-F238E27FC236}">
                <a16:creationId xmlns:a16="http://schemas.microsoft.com/office/drawing/2014/main" id="{29210729-38B5-524A-B7B3-213F0DAE0FEB}"/>
              </a:ext>
            </a:extLst>
          </p:cNvPr>
          <p:cNvPicPr>
            <a:picLocks noChangeAspect="1"/>
          </p:cNvPicPr>
          <p:nvPr/>
        </p:nvPicPr>
        <p:blipFill>
          <a:blip r:embed="rId5"/>
          <a:stretch>
            <a:fillRect/>
          </a:stretch>
        </p:blipFill>
        <p:spPr>
          <a:xfrm>
            <a:off x="7004104" y="83649"/>
            <a:ext cx="1258129" cy="901749"/>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7" name="Shape 587"/>
          <p:cNvSpPr txBox="1">
            <a:spLocks noGrp="1"/>
          </p:cNvSpPr>
          <p:nvPr>
            <p:ph type="body" idx="1"/>
          </p:nvPr>
        </p:nvSpPr>
        <p:spPr>
          <a:xfrm>
            <a:off x="0" y="4201200"/>
            <a:ext cx="9144000" cy="942300"/>
          </a:xfrm>
          <a:prstGeom prst="rect">
            <a:avLst/>
          </a:prstGeom>
          <a:solidFill>
            <a:srgbClr val="C3A698"/>
          </a:solidFill>
        </p:spPr>
        <p:txBody>
          <a:bodyPr lIns="91425" tIns="91425" rIns="91425" bIns="91425" anchor="ctr" anchorCtr="0">
            <a:noAutofit/>
          </a:bodyPr>
          <a:lstStyle/>
          <a:p>
            <a:pPr>
              <a:lnSpc>
                <a:spcPct val="100000"/>
              </a:lnSpc>
              <a:spcAft>
                <a:spcPts val="0"/>
              </a:spcAft>
              <a:buNone/>
            </a:pPr>
            <a:r>
              <a:rPr lang="en-US" altLang="zh-TW" sz="1400" dirty="0">
                <a:solidFill>
                  <a:srgbClr val="FFFFFF"/>
                </a:solidFill>
              </a:rPr>
              <a:t>User needs: </a:t>
            </a:r>
            <a:r>
              <a:rPr lang="en-US" altLang="zh-TW" sz="1400" dirty="0" err="1">
                <a:solidFill>
                  <a:srgbClr val="FFFFFF"/>
                </a:solidFill>
              </a:rPr>
              <a:t>i</a:t>
            </a:r>
            <a:r>
              <a:rPr lang="en-US" altLang="zh-TW" sz="1400" dirty="0">
                <a:solidFill>
                  <a:srgbClr val="FFFFFF"/>
                </a:solidFill>
              </a:rPr>
              <a:t>-Grow</a:t>
            </a:r>
            <a:r>
              <a:rPr lang="zh-TW" altLang="en-US" sz="1400" dirty="0">
                <a:solidFill>
                  <a:srgbClr val="FFFFFF"/>
                </a:solidFill>
              </a:rPr>
              <a:t>愛國 </a:t>
            </a:r>
            <a:r>
              <a:rPr lang="en-US" altLang="zh-TW" sz="1400" dirty="0">
                <a:solidFill>
                  <a:srgbClr val="FFFFFF"/>
                </a:solidFill>
              </a:rPr>
              <a:t>is an electronic potted plant that grows and blooms according to the health condition of the elderly. Its concept is simple and clear: the potted plant has a voice system that can record family members' voices to regularly remind the elderly to measure their blood pressure, blood sugar, or take medication with signals like "watering" and "fertilizing."</a:t>
            </a:r>
            <a:endParaRPr lang="zh-TW" sz="1400" dirty="0">
              <a:solidFill>
                <a:srgbClr val="FFFFFF"/>
              </a:solidFill>
            </a:endParaRPr>
          </a:p>
        </p:txBody>
      </p:sp>
      <p:pic>
        <p:nvPicPr>
          <p:cNvPr id="4" name="圖片 3" descr="__12167860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5532" y="1082523"/>
            <a:ext cx="4361111" cy="2898088"/>
          </a:xfrm>
          <a:prstGeom prst="rect">
            <a:avLst/>
          </a:prstGeom>
        </p:spPr>
      </p:pic>
      <p:pic>
        <p:nvPicPr>
          <p:cNvPr id="5" name="圖片 4" descr="__145282033.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84072" y="1082523"/>
            <a:ext cx="2287968" cy="2898089"/>
          </a:xfrm>
          <a:prstGeom prst="rect">
            <a:avLst/>
          </a:prstGeom>
        </p:spPr>
      </p:pic>
      <p:sp>
        <p:nvSpPr>
          <p:cNvPr id="8" name="Shape 603">
            <a:extLst>
              <a:ext uri="{FF2B5EF4-FFF2-40B4-BE49-F238E27FC236}">
                <a16:creationId xmlns:a16="http://schemas.microsoft.com/office/drawing/2014/main" id="{2F589DEC-9057-B84C-89D6-B493244DF4CC}"/>
              </a:ext>
            </a:extLst>
          </p:cNvPr>
          <p:cNvSpPr txBox="1">
            <a:spLocks noGrp="1"/>
          </p:cNvSpPr>
          <p:nvPr>
            <p:ph type="title"/>
          </p:nvPr>
        </p:nvSpPr>
        <p:spPr>
          <a:xfrm>
            <a:off x="216976" y="172878"/>
            <a:ext cx="8523901" cy="791764"/>
          </a:xfrm>
          <a:prstGeom prst="rect">
            <a:avLst/>
          </a:prstGeom>
        </p:spPr>
        <p:txBody>
          <a:bodyPr lIns="91425" tIns="91425" rIns="91425" bIns="91425" anchor="t" anchorCtr="0">
            <a:noAutofit/>
          </a:bodyPr>
          <a:lstStyle/>
          <a:p>
            <a:r>
              <a:rPr lang="en-US" altLang="zh-TW" sz="2200" b="1" dirty="0"/>
              <a:t>Y-Type Case: Healthy Food × Emotion-driven Design- Project 1: </a:t>
            </a:r>
            <a:r>
              <a:rPr lang="en-US" altLang="zh-TW" sz="2200" b="1" dirty="0" err="1"/>
              <a:t>i</a:t>
            </a:r>
            <a:r>
              <a:rPr lang="en-US" altLang="zh-TW" sz="2200" b="1" dirty="0"/>
              <a:t>-Grow</a:t>
            </a:r>
            <a:endParaRPr lang="zh-TW" sz="2200" b="1"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3" name="Shape 603"/>
          <p:cNvSpPr txBox="1">
            <a:spLocks noGrp="1"/>
          </p:cNvSpPr>
          <p:nvPr>
            <p:ph type="title"/>
          </p:nvPr>
        </p:nvSpPr>
        <p:spPr>
          <a:xfrm>
            <a:off x="216976" y="151110"/>
            <a:ext cx="8615324" cy="572700"/>
          </a:xfrm>
          <a:prstGeom prst="rect">
            <a:avLst/>
          </a:prstGeom>
        </p:spPr>
        <p:txBody>
          <a:bodyPr lIns="91425" tIns="91425" rIns="91425" bIns="91425" anchor="t" anchorCtr="0">
            <a:noAutofit/>
          </a:bodyPr>
          <a:lstStyle/>
          <a:p>
            <a:pPr lvl="0"/>
            <a:r>
              <a:rPr lang="en-US" altLang="zh-TW" sz="2200" b="1" dirty="0"/>
              <a:t>Y-Type Case: Healthy Food × Emotion-driven Design - Project 2: Thousand Years Thousand Thousand Years</a:t>
            </a:r>
            <a:br>
              <a:rPr lang="en-US" altLang="zh-TW" sz="2200" b="1" dirty="0"/>
            </a:br>
            <a:br>
              <a:rPr lang="en-US" altLang="zh-TW" sz="2200" b="1" dirty="0"/>
            </a:br>
            <a:br>
              <a:rPr lang="en-US" altLang="zh-TW" sz="2200" b="1" dirty="0"/>
            </a:br>
            <a:br>
              <a:rPr lang="en-US" altLang="zh-TW" sz="2200" b="1" dirty="0"/>
            </a:br>
            <a:endParaRPr lang="en-US" altLang="zh-TW" sz="2200" b="1" dirty="0"/>
          </a:p>
        </p:txBody>
      </p:sp>
      <p:sp>
        <p:nvSpPr>
          <p:cNvPr id="605" name="Shape 605"/>
          <p:cNvSpPr txBox="1">
            <a:spLocks noGrp="1"/>
          </p:cNvSpPr>
          <p:nvPr>
            <p:ph type="body" idx="1"/>
          </p:nvPr>
        </p:nvSpPr>
        <p:spPr>
          <a:xfrm>
            <a:off x="0" y="4125298"/>
            <a:ext cx="9144000" cy="1018202"/>
          </a:xfrm>
          <a:prstGeom prst="rect">
            <a:avLst/>
          </a:prstGeom>
          <a:solidFill>
            <a:srgbClr val="C3A698"/>
          </a:solidFill>
        </p:spPr>
        <p:txBody>
          <a:bodyPr lIns="91425" tIns="91425" rIns="91425" bIns="91425" anchor="ctr" anchorCtr="0">
            <a:noAutofit/>
          </a:bodyPr>
          <a:lstStyle/>
          <a:p>
            <a:pPr lvl="0">
              <a:lnSpc>
                <a:spcPct val="100000"/>
              </a:lnSpc>
              <a:spcAft>
                <a:spcPts val="0"/>
              </a:spcAft>
              <a:buNone/>
            </a:pPr>
            <a:r>
              <a:rPr lang="en-US" altLang="zh-TW" sz="1400" dirty="0">
                <a:solidFill>
                  <a:srgbClr val="FFFFFF"/>
                </a:solidFill>
              </a:rPr>
              <a:t>User needs: </a:t>
            </a:r>
            <a:r>
              <a:rPr lang="zh-TW" altLang="en-US" sz="1400" dirty="0">
                <a:solidFill>
                  <a:srgbClr val="FFFFFF"/>
                </a:solidFill>
              </a:rPr>
              <a:t>千歲千千歲</a:t>
            </a:r>
            <a:r>
              <a:rPr lang="en-US" altLang="zh-TW" sz="1400" dirty="0">
                <a:solidFill>
                  <a:srgbClr val="FFFFFF"/>
                </a:solidFill>
              </a:rPr>
              <a:t>, inspired by the popular TV series "Legend of Zhen Huan," has designed a "finger-sleeve" styled dietary controller. Its simple operation makes it user-friendly: by just pressing a button and saying, "Today, I ate...," it will connect to a computer system and provide the nutritional index for that meal.</a:t>
            </a:r>
            <a:endParaRPr lang="zh-TW" sz="1400" dirty="0">
              <a:solidFill>
                <a:srgbClr val="FFFFFF"/>
              </a:solidFill>
            </a:endParaRPr>
          </a:p>
        </p:txBody>
      </p:sp>
      <p:pic>
        <p:nvPicPr>
          <p:cNvPr id="3" name="圖片 2" descr="__35686799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3396" y="1143907"/>
            <a:ext cx="4363575" cy="2897414"/>
          </a:xfrm>
          <a:prstGeom prst="rect">
            <a:avLst/>
          </a:prstGeom>
        </p:spPr>
      </p:pic>
      <p:pic>
        <p:nvPicPr>
          <p:cNvPr id="5" name="圖片 4" descr="__848379553.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47043" y="1143907"/>
            <a:ext cx="1991653" cy="2897414"/>
          </a:xfrm>
          <a:prstGeom prst="rect">
            <a:avLst/>
          </a:prstGeom>
        </p:spPr>
      </p:pic>
    </p:spTree>
    <p:extLst>
      <p:ext uri="{BB962C8B-B14F-4D97-AF65-F5344CB8AC3E}">
        <p14:creationId xmlns:p14="http://schemas.microsoft.com/office/powerpoint/2010/main" val="32793228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pic>
        <p:nvPicPr>
          <p:cNvPr id="3" name="圖片 2" descr="_35063186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64849" y="1040045"/>
            <a:ext cx="2287967" cy="3247130"/>
          </a:xfrm>
          <a:prstGeom prst="rect">
            <a:avLst/>
          </a:prstGeom>
        </p:spPr>
      </p:pic>
      <p:pic>
        <p:nvPicPr>
          <p:cNvPr id="4" name="圖片 3" descr="__237353649 (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94471" y="1040045"/>
            <a:ext cx="2214719" cy="3315448"/>
          </a:xfrm>
          <a:prstGeom prst="rect">
            <a:avLst/>
          </a:prstGeom>
        </p:spPr>
      </p:pic>
      <p:sp>
        <p:nvSpPr>
          <p:cNvPr id="605" name="Shape 605"/>
          <p:cNvSpPr txBox="1">
            <a:spLocks noGrp="1"/>
          </p:cNvSpPr>
          <p:nvPr>
            <p:ph type="body" idx="1"/>
          </p:nvPr>
        </p:nvSpPr>
        <p:spPr>
          <a:xfrm>
            <a:off x="0" y="4167286"/>
            <a:ext cx="9144000" cy="976214"/>
          </a:xfrm>
          <a:prstGeom prst="rect">
            <a:avLst/>
          </a:prstGeom>
          <a:solidFill>
            <a:srgbClr val="C3A698"/>
          </a:solidFill>
        </p:spPr>
        <p:txBody>
          <a:bodyPr lIns="91425" tIns="91425" rIns="91425" bIns="91425" anchor="ctr" anchorCtr="0">
            <a:noAutofit/>
          </a:bodyPr>
          <a:lstStyle/>
          <a:p>
            <a:pPr lvl="0">
              <a:lnSpc>
                <a:spcPct val="100000"/>
              </a:lnSpc>
              <a:spcAft>
                <a:spcPts val="0"/>
              </a:spcAft>
              <a:buNone/>
            </a:pPr>
            <a:r>
              <a:rPr lang="en-US" altLang="zh-TW" sz="1200" dirty="0">
                <a:solidFill>
                  <a:srgbClr val="FFFFFF"/>
                </a:solidFill>
              </a:rPr>
              <a:t>User needs:</a:t>
            </a:r>
            <a:r>
              <a:rPr lang="zh-TW" altLang="en-US" sz="1200" dirty="0">
                <a:solidFill>
                  <a:srgbClr val="FFFFFF"/>
                </a:solidFill>
              </a:rPr>
              <a:t> </a:t>
            </a:r>
            <a:r>
              <a:rPr lang="en-US" altLang="zh-TW" sz="1200" dirty="0">
                <a:solidFill>
                  <a:srgbClr val="FFFFFF"/>
                </a:solidFill>
              </a:rPr>
              <a:t>Many elderly individuals lack awareness of healthy eating habits and still enjoy indulging in heavy, rich foods. This product connects a dining table lampshade with a mobile app. During meals, a webcam inside the dining table lampshade activates, capturing images of the dining situation and dishes. Simultaneously, it sends these photos to the children's mobile app, allowing them to monitor their parents' eating habits. This not only promotes proper nutrition but also conveys love and care.</a:t>
            </a:r>
            <a:endParaRPr lang="zh-TW" sz="1200" dirty="0">
              <a:solidFill>
                <a:srgbClr val="FFFFFF"/>
              </a:solidFill>
            </a:endParaRPr>
          </a:p>
        </p:txBody>
      </p:sp>
      <p:sp>
        <p:nvSpPr>
          <p:cNvPr id="8" name="Shape 603">
            <a:extLst>
              <a:ext uri="{FF2B5EF4-FFF2-40B4-BE49-F238E27FC236}">
                <a16:creationId xmlns:a16="http://schemas.microsoft.com/office/drawing/2014/main" id="{A95DC092-BC02-714D-8910-2CF9B263D8BF}"/>
              </a:ext>
            </a:extLst>
          </p:cNvPr>
          <p:cNvSpPr txBox="1">
            <a:spLocks noGrp="1"/>
          </p:cNvSpPr>
          <p:nvPr>
            <p:ph type="title"/>
          </p:nvPr>
        </p:nvSpPr>
        <p:spPr>
          <a:xfrm>
            <a:off x="216976" y="172883"/>
            <a:ext cx="8615324" cy="867162"/>
          </a:xfrm>
          <a:prstGeom prst="rect">
            <a:avLst/>
          </a:prstGeom>
        </p:spPr>
        <p:txBody>
          <a:bodyPr lIns="91425" tIns="91425" rIns="91425" bIns="91425" anchor="t" anchorCtr="0">
            <a:noAutofit/>
          </a:bodyPr>
          <a:lstStyle/>
          <a:p>
            <a:pPr lvl="0"/>
            <a:r>
              <a:rPr lang="en-US" altLang="zh-TW" sz="2200" b="1" dirty="0"/>
              <a:t>Y-Type Case: Healthy Food × Emotion-driven Design – Project 3</a:t>
            </a:r>
            <a:endParaRPr lang="zh-TW" sz="2200" b="1"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6" name="Shape 596"/>
          <p:cNvSpPr txBox="1">
            <a:spLocks noGrp="1"/>
          </p:cNvSpPr>
          <p:nvPr>
            <p:ph type="body" idx="1"/>
          </p:nvPr>
        </p:nvSpPr>
        <p:spPr>
          <a:xfrm>
            <a:off x="0" y="4227777"/>
            <a:ext cx="9144000" cy="932260"/>
          </a:xfrm>
          <a:prstGeom prst="rect">
            <a:avLst/>
          </a:prstGeom>
          <a:solidFill>
            <a:srgbClr val="C3A698"/>
          </a:solidFill>
        </p:spPr>
        <p:txBody>
          <a:bodyPr lIns="91425" tIns="91425" rIns="91425" bIns="91425" anchor="t" anchorCtr="0">
            <a:noAutofit/>
          </a:bodyPr>
          <a:lstStyle/>
          <a:p>
            <a:pPr lvl="0">
              <a:lnSpc>
                <a:spcPct val="100000"/>
              </a:lnSpc>
              <a:spcAft>
                <a:spcPts val="0"/>
              </a:spcAft>
              <a:buNone/>
            </a:pPr>
            <a:r>
              <a:rPr lang="en-US" altLang="zh-TW" sz="1400" dirty="0">
                <a:solidFill>
                  <a:srgbClr val="FFFFFF"/>
                </a:solidFill>
              </a:rPr>
              <a:t>User needs:</a:t>
            </a:r>
            <a:r>
              <a:rPr lang="zh-TW" altLang="en-US" sz="1400" dirty="0">
                <a:solidFill>
                  <a:srgbClr val="FFFFFF"/>
                </a:solidFill>
              </a:rPr>
              <a:t> </a:t>
            </a:r>
            <a:r>
              <a:rPr lang="en-US" altLang="zh-TW" sz="1400" dirty="0">
                <a:solidFill>
                  <a:srgbClr val="FFFFFF"/>
                </a:solidFill>
              </a:rPr>
              <a:t>Many elderly individuals struggle to change their habits of consuming heavy, rich foods or lack motivation for physical activity. The “Health</a:t>
            </a:r>
            <a:r>
              <a:rPr lang="zh-TW" altLang="en-US" sz="1400" dirty="0">
                <a:solidFill>
                  <a:srgbClr val="FFFFFF"/>
                </a:solidFill>
              </a:rPr>
              <a:t> </a:t>
            </a:r>
            <a:r>
              <a:rPr lang="en-US" altLang="zh-TW" sz="1400" dirty="0">
                <a:solidFill>
                  <a:srgbClr val="FFFFFF"/>
                </a:solidFill>
              </a:rPr>
              <a:t>Promote Cane" is equipped with a built-in pedometer that assists with walking and accumulates points, encouraging the elderly to walk more. When a certain point threshold is reached, they can even receive free health check-ups at the hospital.</a:t>
            </a:r>
            <a:endParaRPr lang="zh-TW" sz="1400" dirty="0">
              <a:solidFill>
                <a:srgbClr val="FFFFFF"/>
              </a:solidFill>
            </a:endParaRPr>
          </a:p>
        </p:txBody>
      </p:sp>
      <p:pic>
        <p:nvPicPr>
          <p:cNvPr id="3" name="圖片 2" descr="__54988632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1700" y="1047882"/>
            <a:ext cx="4085816" cy="2723878"/>
          </a:xfrm>
          <a:prstGeom prst="rect">
            <a:avLst/>
          </a:prstGeom>
        </p:spPr>
      </p:pic>
      <p:pic>
        <p:nvPicPr>
          <p:cNvPr id="4" name="圖片 3" descr="__809651348.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97516" y="1047882"/>
            <a:ext cx="4084972" cy="2717195"/>
          </a:xfrm>
          <a:prstGeom prst="rect">
            <a:avLst/>
          </a:prstGeom>
        </p:spPr>
      </p:pic>
      <p:sp>
        <p:nvSpPr>
          <p:cNvPr id="8" name="Shape 603">
            <a:extLst>
              <a:ext uri="{FF2B5EF4-FFF2-40B4-BE49-F238E27FC236}">
                <a16:creationId xmlns:a16="http://schemas.microsoft.com/office/drawing/2014/main" id="{C87CB1FD-E8CE-5549-8CDD-8A2BE4BCA0B3}"/>
              </a:ext>
            </a:extLst>
          </p:cNvPr>
          <p:cNvSpPr txBox="1">
            <a:spLocks noGrp="1"/>
          </p:cNvSpPr>
          <p:nvPr>
            <p:ph type="title"/>
          </p:nvPr>
        </p:nvSpPr>
        <p:spPr>
          <a:xfrm>
            <a:off x="216976" y="183768"/>
            <a:ext cx="8615324" cy="572700"/>
          </a:xfrm>
          <a:prstGeom prst="rect">
            <a:avLst/>
          </a:prstGeom>
        </p:spPr>
        <p:txBody>
          <a:bodyPr lIns="91425" tIns="91425" rIns="91425" bIns="91425" anchor="t" anchorCtr="0">
            <a:noAutofit/>
          </a:bodyPr>
          <a:lstStyle/>
          <a:p>
            <a:r>
              <a:rPr lang="en-US" altLang="zh-TW" sz="2200" b="1" dirty="0"/>
              <a:t>Y-Type Case: Healthy Food × Emotion-driven Design – Project 4: Health Promote Cane</a:t>
            </a:r>
            <a:endParaRPr lang="zh-TW" sz="2200" b="1"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Shape 626"/>
          <p:cNvSpPr txBox="1">
            <a:spLocks noGrp="1"/>
          </p:cNvSpPr>
          <p:nvPr>
            <p:ph type="title"/>
          </p:nvPr>
        </p:nvSpPr>
        <p:spPr>
          <a:xfrm>
            <a:off x="95946" y="445025"/>
            <a:ext cx="8520600" cy="572700"/>
          </a:xfrm>
          <a:prstGeom prst="rect">
            <a:avLst/>
          </a:prstGeom>
        </p:spPr>
        <p:txBody>
          <a:bodyPr lIns="91425" tIns="91425" rIns="91425" bIns="91425" anchor="t" anchorCtr="0">
            <a:noAutofit/>
          </a:bodyPr>
          <a:lstStyle/>
          <a:p>
            <a:pPr lvl="0"/>
            <a:r>
              <a:rPr lang="en-US" altLang="zh-TW" sz="2200" b="1" dirty="0"/>
              <a:t>Workshop Planning Table</a:t>
            </a:r>
            <a:endParaRPr lang="zh-TW" sz="2200" b="1" dirty="0"/>
          </a:p>
        </p:txBody>
      </p:sp>
      <p:pic>
        <p:nvPicPr>
          <p:cNvPr id="628" name="Shape 628" descr="T型議程.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823424" y="96001"/>
            <a:ext cx="5320576" cy="4377450"/>
          </a:xfrm>
          <a:prstGeom prst="rect">
            <a:avLst/>
          </a:prstGeom>
          <a:noFill/>
          <a:ln>
            <a:noFill/>
          </a:ln>
        </p:spPr>
      </p:pic>
      <p:sp>
        <p:nvSpPr>
          <p:cNvPr id="627" name="Shape 627"/>
          <p:cNvSpPr txBox="1">
            <a:spLocks noGrp="1"/>
          </p:cNvSpPr>
          <p:nvPr>
            <p:ph type="body" idx="1"/>
          </p:nvPr>
        </p:nvSpPr>
        <p:spPr>
          <a:xfrm>
            <a:off x="0" y="1109575"/>
            <a:ext cx="3777176" cy="3416400"/>
          </a:xfrm>
          <a:prstGeom prst="rect">
            <a:avLst/>
          </a:prstGeom>
        </p:spPr>
        <p:txBody>
          <a:bodyPr lIns="91425" tIns="91425" rIns="91425" bIns="91425" anchor="t" anchorCtr="0">
            <a:noAutofit/>
          </a:bodyPr>
          <a:lstStyle/>
          <a:p>
            <a:pPr marL="357188" lvl="0" indent="-347663">
              <a:spcAft>
                <a:spcPts val="0"/>
              </a:spcAft>
              <a:buClr>
                <a:schemeClr val="dk1"/>
              </a:buClr>
              <a:buSzPct val="61111"/>
              <a:buNone/>
            </a:pPr>
            <a:r>
              <a:rPr lang="zh-TW" sz="1500" dirty="0">
                <a:solidFill>
                  <a:schemeClr val="dk1"/>
                </a:solidFill>
              </a:rPr>
              <a:t>一、</a:t>
            </a:r>
            <a:r>
              <a:rPr lang="en-US" altLang="zh-TW" sz="1500" dirty="0">
                <a:solidFill>
                  <a:schemeClr val="dk1"/>
                </a:solidFill>
              </a:rPr>
              <a:t>Workshop Topic</a:t>
            </a:r>
            <a:r>
              <a:rPr lang="zh-TW" sz="1500" dirty="0">
                <a:solidFill>
                  <a:schemeClr val="dk1"/>
                </a:solidFill>
              </a:rPr>
              <a:t>：___</a:t>
            </a:r>
            <a:r>
              <a:rPr lang="zh-TW" sz="1500" b="1" dirty="0">
                <a:solidFill>
                  <a:schemeClr val="dk1"/>
                </a:solidFill>
              </a:rPr>
              <a:t>×</a:t>
            </a:r>
            <a:r>
              <a:rPr lang="zh-TW" sz="1500" dirty="0">
                <a:solidFill>
                  <a:schemeClr val="dk1"/>
                </a:solidFill>
              </a:rPr>
              <a:t>___</a:t>
            </a:r>
          </a:p>
          <a:p>
            <a:pPr marL="357188" lvl="0" indent="-347663">
              <a:spcAft>
                <a:spcPts val="0"/>
              </a:spcAft>
              <a:buClr>
                <a:schemeClr val="dk1"/>
              </a:buClr>
              <a:buSzPct val="61111"/>
              <a:buNone/>
            </a:pPr>
            <a:r>
              <a:rPr lang="zh-TW" sz="1500" dirty="0">
                <a:solidFill>
                  <a:schemeClr val="dk1"/>
                </a:solidFill>
              </a:rPr>
              <a:t>二、</a:t>
            </a:r>
            <a:r>
              <a:rPr lang="en-US" altLang="zh-TW" sz="1500" dirty="0">
                <a:solidFill>
                  <a:schemeClr val="dk1"/>
                </a:solidFill>
              </a:rPr>
              <a:t>Course Objectives</a:t>
            </a:r>
            <a:r>
              <a:rPr lang="zh-TW" sz="1500" dirty="0">
                <a:solidFill>
                  <a:schemeClr val="dk1"/>
                </a:solidFill>
              </a:rPr>
              <a:t>：</a:t>
            </a:r>
          </a:p>
          <a:p>
            <a:pPr marL="357188" lvl="0" indent="-347663">
              <a:spcAft>
                <a:spcPts val="0"/>
              </a:spcAft>
              <a:buClr>
                <a:schemeClr val="dk1"/>
              </a:buClr>
              <a:buSzPct val="61111"/>
              <a:buNone/>
            </a:pPr>
            <a:r>
              <a:rPr lang="zh-TW" sz="1500" dirty="0">
                <a:solidFill>
                  <a:schemeClr val="dk1"/>
                </a:solidFill>
              </a:rPr>
              <a:t>三、</a:t>
            </a:r>
            <a:r>
              <a:rPr lang="en-US" altLang="zh-TW" sz="1500" dirty="0">
                <a:solidFill>
                  <a:schemeClr val="dk1"/>
                </a:solidFill>
              </a:rPr>
              <a:t>Class Start Time and Location</a:t>
            </a:r>
            <a:r>
              <a:rPr lang="zh-TW" sz="1500" dirty="0">
                <a:solidFill>
                  <a:schemeClr val="dk1"/>
                </a:solidFill>
              </a:rPr>
              <a:t>：</a:t>
            </a:r>
          </a:p>
          <a:p>
            <a:pPr marL="357188" lvl="0" indent="-347663">
              <a:spcAft>
                <a:spcPts val="0"/>
              </a:spcAft>
              <a:buClr>
                <a:schemeClr val="dk1"/>
              </a:buClr>
              <a:buSzPct val="61111"/>
              <a:buNone/>
            </a:pPr>
            <a:r>
              <a:rPr lang="zh-TW" sz="1500" dirty="0">
                <a:solidFill>
                  <a:schemeClr val="dk1"/>
                </a:solidFill>
              </a:rPr>
              <a:t>四、</a:t>
            </a:r>
            <a:r>
              <a:rPr lang="en-US" altLang="zh-TW" sz="1500" dirty="0">
                <a:solidFill>
                  <a:schemeClr val="dk1"/>
                </a:solidFill>
              </a:rPr>
              <a:t>Course Content Introduction </a:t>
            </a:r>
          </a:p>
          <a:p>
            <a:pPr marL="357188" lvl="0">
              <a:spcAft>
                <a:spcPts val="0"/>
              </a:spcAft>
              <a:buClr>
                <a:schemeClr val="dk1"/>
              </a:buClr>
              <a:buSzPct val="61111"/>
              <a:buNone/>
            </a:pPr>
            <a:r>
              <a:rPr lang="en-US" altLang="zh-TW" sz="1500" dirty="0">
                <a:solidFill>
                  <a:schemeClr val="dk1"/>
                </a:solidFill>
              </a:rPr>
              <a:t>(approximately 100 words)</a:t>
            </a:r>
          </a:p>
          <a:p>
            <a:pPr marL="357188" lvl="0" indent="-347663">
              <a:spcAft>
                <a:spcPts val="0"/>
              </a:spcAft>
              <a:buClr>
                <a:schemeClr val="dk1"/>
              </a:buClr>
              <a:buSzPct val="61111"/>
              <a:buNone/>
            </a:pPr>
            <a:r>
              <a:rPr lang="zh-TW" sz="1500" dirty="0">
                <a:solidFill>
                  <a:schemeClr val="dk1"/>
                </a:solidFill>
              </a:rPr>
              <a:t>五、</a:t>
            </a:r>
            <a:r>
              <a:rPr lang="en-US" altLang="zh-TW" sz="1500" dirty="0">
                <a:solidFill>
                  <a:schemeClr val="dk1"/>
                </a:solidFill>
              </a:rPr>
              <a:t>Instructor</a:t>
            </a:r>
            <a:endParaRPr lang="zh-TW" sz="1500" dirty="0">
              <a:solidFill>
                <a:schemeClr val="dk1"/>
              </a:solidFill>
            </a:endParaRPr>
          </a:p>
          <a:p>
            <a:pPr marL="357188" lvl="0">
              <a:spcAft>
                <a:spcPts val="0"/>
              </a:spcAft>
              <a:buClr>
                <a:schemeClr val="dk1"/>
              </a:buClr>
              <a:buSzPct val="61111"/>
              <a:buNone/>
            </a:pPr>
            <a:r>
              <a:rPr lang="zh-TW" sz="1500" dirty="0">
                <a:solidFill>
                  <a:schemeClr val="dk1"/>
                </a:solidFill>
              </a:rPr>
              <a:t>A：</a:t>
            </a:r>
            <a:r>
              <a:rPr lang="en-US" altLang="zh-TW" sz="1500" dirty="0">
                <a:solidFill>
                  <a:schemeClr val="dk1"/>
                </a:solidFill>
              </a:rPr>
              <a:t>Define the Problem</a:t>
            </a:r>
            <a:endParaRPr lang="zh-TW" sz="1500" dirty="0">
              <a:solidFill>
                <a:schemeClr val="dk1"/>
              </a:solidFill>
            </a:endParaRPr>
          </a:p>
          <a:p>
            <a:pPr marL="357188" lvl="0">
              <a:spcAft>
                <a:spcPts val="0"/>
              </a:spcAft>
              <a:buClr>
                <a:schemeClr val="dk1"/>
              </a:buClr>
              <a:buSzPct val="61111"/>
              <a:buNone/>
            </a:pPr>
            <a:r>
              <a:rPr lang="zh-TW" sz="1500" dirty="0">
                <a:solidFill>
                  <a:schemeClr val="dk1"/>
                </a:solidFill>
              </a:rPr>
              <a:t>B：</a:t>
            </a:r>
            <a:r>
              <a:rPr lang="en-US" altLang="zh-TW" sz="1500" dirty="0">
                <a:solidFill>
                  <a:schemeClr val="dk1"/>
                </a:solidFill>
              </a:rPr>
              <a:t>Solution</a:t>
            </a:r>
            <a:endParaRPr lang="zh-TW" sz="1500" dirty="0">
              <a:solidFill>
                <a:schemeClr val="dk1"/>
              </a:solidFill>
            </a:endParaRPr>
          </a:p>
          <a:p>
            <a:pPr marL="357188" lvl="0" indent="-347663">
              <a:spcAft>
                <a:spcPts val="0"/>
              </a:spcAft>
              <a:buNone/>
            </a:pPr>
            <a:r>
              <a:rPr lang="zh-TW" sz="1500" dirty="0">
                <a:solidFill>
                  <a:schemeClr val="dk1"/>
                </a:solidFill>
              </a:rPr>
              <a:t>六、</a:t>
            </a:r>
            <a:r>
              <a:rPr lang="en-US" altLang="zh-TW" sz="1500" dirty="0">
                <a:solidFill>
                  <a:schemeClr val="dk1"/>
                </a:solidFill>
              </a:rPr>
              <a:t>Target Audience: Undergraduates/</a:t>
            </a:r>
          </a:p>
          <a:p>
            <a:pPr marL="357188" lvl="0">
              <a:spcAft>
                <a:spcPts val="0"/>
              </a:spcAft>
              <a:buNone/>
            </a:pPr>
            <a:r>
              <a:rPr lang="en-US" altLang="zh-TW" sz="1500" dirty="0">
                <a:solidFill>
                  <a:schemeClr val="dk1"/>
                </a:solidFill>
              </a:rPr>
              <a:t>Masters and PhD students</a:t>
            </a:r>
          </a:p>
          <a:p>
            <a:pPr marL="357188" lvl="0" indent="-347663">
              <a:spcAft>
                <a:spcPts val="0"/>
              </a:spcAft>
              <a:buNone/>
            </a:pPr>
            <a:r>
              <a:rPr lang="zh-TW" sz="1500" dirty="0">
                <a:solidFill>
                  <a:schemeClr val="dk1"/>
                </a:solidFill>
              </a:rPr>
              <a:t>七、</a:t>
            </a:r>
            <a:r>
              <a:rPr lang="en-US" altLang="zh-TW" sz="1500" dirty="0">
                <a:solidFill>
                  <a:schemeClr val="dk1"/>
                </a:solidFill>
              </a:rPr>
              <a:t>Enrollment Capacity: 25 to 30 people</a:t>
            </a:r>
            <a:endParaRPr lang="zh-TW" sz="1500" dirty="0">
              <a:solidFill>
                <a:schemeClr val="dk1"/>
              </a:solidFill>
            </a:endParaRPr>
          </a:p>
        </p:txBody>
      </p:sp>
      <p:sp>
        <p:nvSpPr>
          <p:cNvPr id="629" name="Shape 629"/>
          <p:cNvSpPr txBox="1">
            <a:spLocks noGrp="1"/>
          </p:cNvSpPr>
          <p:nvPr>
            <p:ph type="body" idx="1"/>
          </p:nvPr>
        </p:nvSpPr>
        <p:spPr>
          <a:xfrm>
            <a:off x="0" y="4570150"/>
            <a:ext cx="9144000" cy="572700"/>
          </a:xfrm>
          <a:prstGeom prst="rect">
            <a:avLst/>
          </a:prstGeom>
          <a:solidFill>
            <a:srgbClr val="90AF9E"/>
          </a:solidFill>
        </p:spPr>
        <p:txBody>
          <a:bodyPr lIns="91425" tIns="91425" rIns="91425" bIns="91425" anchor="ctr" anchorCtr="0">
            <a:noAutofit/>
          </a:bodyPr>
          <a:lstStyle/>
          <a:p>
            <a:pPr>
              <a:lnSpc>
                <a:spcPct val="100000"/>
              </a:lnSpc>
              <a:spcAft>
                <a:spcPts val="0"/>
              </a:spcAft>
              <a:buNone/>
            </a:pPr>
            <a:r>
              <a:rPr lang="en-US" altLang="zh-TW" sz="1600" dirty="0">
                <a:solidFill>
                  <a:srgbClr val="FFFFFF"/>
                </a:solidFill>
              </a:rPr>
              <a:t>Each interdisciplinary workshop is planned for two days, either on alternate weekends or consecutive days, with two teachers throughout the entire session.</a:t>
            </a:r>
            <a:endParaRPr lang="zh-TW" sz="1600" dirty="0">
              <a:solidFill>
                <a:srgbClr val="FFFFFF"/>
              </a:solidFill>
            </a:endParaRPr>
          </a:p>
        </p:txBody>
      </p:sp>
      <p:sp>
        <p:nvSpPr>
          <p:cNvPr id="2" name="文字方塊 1">
            <a:extLst>
              <a:ext uri="{FF2B5EF4-FFF2-40B4-BE49-F238E27FC236}">
                <a16:creationId xmlns:a16="http://schemas.microsoft.com/office/drawing/2014/main" id="{B4ED5B5C-6145-454F-A8BA-1D454A1F3F76}"/>
              </a:ext>
            </a:extLst>
          </p:cNvPr>
          <p:cNvSpPr txBox="1"/>
          <p:nvPr/>
        </p:nvSpPr>
        <p:spPr>
          <a:xfrm>
            <a:off x="4434895" y="297509"/>
            <a:ext cx="1332000" cy="338554"/>
          </a:xfrm>
          <a:prstGeom prst="rect">
            <a:avLst/>
          </a:prstGeom>
          <a:solidFill>
            <a:srgbClr val="E5EBAE"/>
          </a:solidFill>
        </p:spPr>
        <p:txBody>
          <a:bodyPr wrap="square" rtlCol="0">
            <a:spAutoFit/>
          </a:bodyPr>
          <a:lstStyle/>
          <a:p>
            <a:pPr algn="ctr"/>
            <a:r>
              <a:rPr lang="en-US" altLang="zh-TW" sz="1600" dirty="0"/>
              <a:t>Introduction</a:t>
            </a:r>
            <a:endParaRPr lang="zh-TW" altLang="en-US" sz="1600" dirty="0"/>
          </a:p>
        </p:txBody>
      </p:sp>
      <p:sp>
        <p:nvSpPr>
          <p:cNvPr id="3" name="文字方塊 2">
            <a:extLst>
              <a:ext uri="{FF2B5EF4-FFF2-40B4-BE49-F238E27FC236}">
                <a16:creationId xmlns:a16="http://schemas.microsoft.com/office/drawing/2014/main" id="{01FA4DFF-323A-406B-A427-1E74267BC21D}"/>
              </a:ext>
            </a:extLst>
          </p:cNvPr>
          <p:cNvSpPr txBox="1"/>
          <p:nvPr/>
        </p:nvSpPr>
        <p:spPr>
          <a:xfrm>
            <a:off x="4435805" y="706687"/>
            <a:ext cx="1332000" cy="468000"/>
          </a:xfrm>
          <a:prstGeom prst="rect">
            <a:avLst/>
          </a:prstGeom>
          <a:solidFill>
            <a:srgbClr val="CCD7B1"/>
          </a:solidFill>
        </p:spPr>
        <p:txBody>
          <a:bodyPr wrap="square" rtlCol="0">
            <a:spAutoFit/>
          </a:bodyPr>
          <a:lstStyle/>
          <a:p>
            <a:r>
              <a:rPr lang="en-US" altLang="zh-TW" sz="1100" dirty="0"/>
              <a:t>Aging experience activity</a:t>
            </a:r>
            <a:endParaRPr lang="zh-TW" altLang="en-US" sz="1100" dirty="0"/>
          </a:p>
        </p:txBody>
      </p:sp>
      <p:sp>
        <p:nvSpPr>
          <p:cNvPr id="4" name="文字方塊 3">
            <a:extLst>
              <a:ext uri="{FF2B5EF4-FFF2-40B4-BE49-F238E27FC236}">
                <a16:creationId xmlns:a16="http://schemas.microsoft.com/office/drawing/2014/main" id="{B169639C-3BBF-48DC-BCF3-895B39EB167D}"/>
              </a:ext>
            </a:extLst>
          </p:cNvPr>
          <p:cNvSpPr txBox="1"/>
          <p:nvPr/>
        </p:nvSpPr>
        <p:spPr>
          <a:xfrm>
            <a:off x="4352308" y="1227158"/>
            <a:ext cx="1509998" cy="954107"/>
          </a:xfrm>
          <a:prstGeom prst="rect">
            <a:avLst/>
          </a:prstGeom>
          <a:solidFill>
            <a:srgbClr val="E5EBAE"/>
          </a:solidFill>
        </p:spPr>
        <p:txBody>
          <a:bodyPr wrap="square" rtlCol="0">
            <a:spAutoFit/>
          </a:bodyPr>
          <a:lstStyle/>
          <a:p>
            <a:pPr marL="4763"/>
            <a:r>
              <a:rPr lang="en-US" altLang="zh-TW" sz="800" dirty="0"/>
              <a:t>Elderly physical and mental</a:t>
            </a:r>
            <a:r>
              <a:rPr lang="zh-TW" altLang="en-US" sz="800" dirty="0"/>
              <a:t> </a:t>
            </a:r>
            <a:r>
              <a:rPr lang="en-US" altLang="zh-TW" sz="800" dirty="0"/>
              <a:t>change.</a:t>
            </a:r>
          </a:p>
          <a:p>
            <a:pPr marL="4763"/>
            <a:r>
              <a:rPr lang="en-US" altLang="zh-TW" sz="800" dirty="0"/>
              <a:t>Elderly</a:t>
            </a:r>
            <a:r>
              <a:rPr lang="zh-TW" altLang="en-US" sz="800" dirty="0"/>
              <a:t> </a:t>
            </a:r>
            <a:r>
              <a:rPr lang="en-US" altLang="zh-TW" sz="800" dirty="0"/>
              <a:t>difficulties and needs.</a:t>
            </a:r>
          </a:p>
          <a:p>
            <a:pPr marL="4763"/>
            <a:r>
              <a:rPr lang="en-US" altLang="zh-TW" sz="800" dirty="0"/>
              <a:t>Elderly products design principles.</a:t>
            </a:r>
          </a:p>
          <a:p>
            <a:pPr marL="4763"/>
            <a:r>
              <a:rPr lang="en-US" altLang="zh-TW" sz="800" dirty="0"/>
              <a:t>Transformation and innovation</a:t>
            </a:r>
            <a:r>
              <a:rPr lang="zh-TW" altLang="en-US" sz="800" dirty="0"/>
              <a:t> </a:t>
            </a:r>
            <a:r>
              <a:rPr lang="en-US" altLang="zh-TW" sz="800" dirty="0"/>
              <a:t>ideas.</a:t>
            </a:r>
            <a:endParaRPr lang="zh-TW" altLang="en-US" sz="800" dirty="0"/>
          </a:p>
        </p:txBody>
      </p:sp>
      <p:sp>
        <p:nvSpPr>
          <p:cNvPr id="8" name="文字方塊 7">
            <a:extLst>
              <a:ext uri="{FF2B5EF4-FFF2-40B4-BE49-F238E27FC236}">
                <a16:creationId xmlns:a16="http://schemas.microsoft.com/office/drawing/2014/main" id="{A3FE3AD0-FB92-4052-A6C8-BE245F9F69C6}"/>
              </a:ext>
            </a:extLst>
          </p:cNvPr>
          <p:cNvSpPr txBox="1"/>
          <p:nvPr/>
        </p:nvSpPr>
        <p:spPr>
          <a:xfrm>
            <a:off x="4421840" y="2577423"/>
            <a:ext cx="1319176" cy="648000"/>
          </a:xfrm>
          <a:prstGeom prst="rect">
            <a:avLst/>
          </a:prstGeom>
          <a:solidFill>
            <a:srgbClr val="E5EBAE"/>
          </a:solidFill>
        </p:spPr>
        <p:txBody>
          <a:bodyPr wrap="square" rtlCol="0">
            <a:spAutoFit/>
          </a:bodyPr>
          <a:lstStyle/>
          <a:p>
            <a:r>
              <a:rPr lang="en-US" altLang="zh-TW" sz="1000" dirty="0"/>
              <a:t>Lecture: Engineering Design Methods</a:t>
            </a:r>
            <a:r>
              <a:rPr lang="zh-TW" altLang="en-US" sz="1000" dirty="0"/>
              <a:t> </a:t>
            </a:r>
            <a:r>
              <a:rPr lang="en-US" altLang="zh-TW" sz="1000" dirty="0"/>
              <a:t>Sketch</a:t>
            </a:r>
            <a:r>
              <a:rPr lang="zh-TW" altLang="en-US" sz="1000" dirty="0"/>
              <a:t> </a:t>
            </a:r>
            <a:r>
              <a:rPr lang="en-US" altLang="zh-TW" sz="1000" dirty="0"/>
              <a:t>Up Tutorial</a:t>
            </a:r>
          </a:p>
        </p:txBody>
      </p:sp>
      <p:sp>
        <p:nvSpPr>
          <p:cNvPr id="10" name="文字方塊 9">
            <a:extLst>
              <a:ext uri="{FF2B5EF4-FFF2-40B4-BE49-F238E27FC236}">
                <a16:creationId xmlns:a16="http://schemas.microsoft.com/office/drawing/2014/main" id="{AAC5AAFE-99DA-4E3E-8B85-17BE694AFF58}"/>
              </a:ext>
            </a:extLst>
          </p:cNvPr>
          <p:cNvSpPr txBox="1"/>
          <p:nvPr/>
        </p:nvSpPr>
        <p:spPr>
          <a:xfrm>
            <a:off x="4441307" y="3295355"/>
            <a:ext cx="1332000" cy="540000"/>
          </a:xfrm>
          <a:prstGeom prst="rect">
            <a:avLst/>
          </a:prstGeom>
          <a:solidFill>
            <a:srgbClr val="CCD7B1"/>
          </a:solidFill>
        </p:spPr>
        <p:txBody>
          <a:bodyPr wrap="square" rtlCol="0">
            <a:spAutoFit/>
          </a:bodyPr>
          <a:lstStyle/>
          <a:p>
            <a:r>
              <a:rPr lang="en-US" altLang="zh-TW" dirty="0"/>
              <a:t>Sketch Up</a:t>
            </a:r>
          </a:p>
          <a:p>
            <a:r>
              <a:rPr lang="en-US" altLang="zh-TW" dirty="0"/>
              <a:t>Practice</a:t>
            </a:r>
            <a:endParaRPr lang="zh-TW" altLang="en-US" dirty="0"/>
          </a:p>
        </p:txBody>
      </p:sp>
      <p:sp>
        <p:nvSpPr>
          <p:cNvPr id="11" name="文字方塊 10">
            <a:extLst>
              <a:ext uri="{FF2B5EF4-FFF2-40B4-BE49-F238E27FC236}">
                <a16:creationId xmlns:a16="http://schemas.microsoft.com/office/drawing/2014/main" id="{FCA5ED7E-EA7B-486A-9308-E2DF35C74105}"/>
              </a:ext>
            </a:extLst>
          </p:cNvPr>
          <p:cNvSpPr txBox="1"/>
          <p:nvPr/>
        </p:nvSpPr>
        <p:spPr>
          <a:xfrm>
            <a:off x="4447719" y="3908751"/>
            <a:ext cx="1296000" cy="468000"/>
          </a:xfrm>
          <a:prstGeom prst="rect">
            <a:avLst/>
          </a:prstGeom>
          <a:solidFill>
            <a:srgbClr val="CCD7B1"/>
          </a:solidFill>
        </p:spPr>
        <p:txBody>
          <a:bodyPr wrap="square" rtlCol="0">
            <a:spAutoFit/>
          </a:bodyPr>
          <a:lstStyle/>
          <a:p>
            <a:r>
              <a:rPr lang="en-US" altLang="zh-TW" sz="1200" dirty="0"/>
              <a:t>Discussion</a:t>
            </a:r>
          </a:p>
          <a:p>
            <a:r>
              <a:rPr lang="en-US" altLang="zh-TW" sz="1200" dirty="0"/>
              <a:t>Time</a:t>
            </a:r>
            <a:endParaRPr lang="zh-TW" altLang="en-US" sz="1200" dirty="0"/>
          </a:p>
        </p:txBody>
      </p:sp>
      <p:sp>
        <p:nvSpPr>
          <p:cNvPr id="12" name="文字方塊 11">
            <a:extLst>
              <a:ext uri="{FF2B5EF4-FFF2-40B4-BE49-F238E27FC236}">
                <a16:creationId xmlns:a16="http://schemas.microsoft.com/office/drawing/2014/main" id="{61E842E2-0832-4F09-932B-F742F79989D8}"/>
              </a:ext>
            </a:extLst>
          </p:cNvPr>
          <p:cNvSpPr txBox="1"/>
          <p:nvPr/>
        </p:nvSpPr>
        <p:spPr>
          <a:xfrm>
            <a:off x="7717136" y="376924"/>
            <a:ext cx="1296000" cy="1584000"/>
          </a:xfrm>
          <a:prstGeom prst="rect">
            <a:avLst/>
          </a:prstGeom>
          <a:solidFill>
            <a:srgbClr val="CCD7B1"/>
          </a:solidFill>
        </p:spPr>
        <p:txBody>
          <a:bodyPr wrap="square" rtlCol="0">
            <a:spAutoFit/>
          </a:bodyPr>
          <a:lstStyle/>
          <a:p>
            <a:r>
              <a:rPr lang="en-US" altLang="zh-TW" sz="1200" dirty="0"/>
              <a:t>Model the Solution</a:t>
            </a:r>
          </a:p>
          <a:p>
            <a:r>
              <a:rPr lang="en-US" altLang="zh-TW" sz="1200" dirty="0"/>
              <a:t>Discussion and Feedback</a:t>
            </a:r>
            <a:endParaRPr lang="zh-TW" altLang="en-US" sz="1200" dirty="0"/>
          </a:p>
        </p:txBody>
      </p:sp>
      <p:sp>
        <p:nvSpPr>
          <p:cNvPr id="13" name="文字方塊 12">
            <a:extLst>
              <a:ext uri="{FF2B5EF4-FFF2-40B4-BE49-F238E27FC236}">
                <a16:creationId xmlns:a16="http://schemas.microsoft.com/office/drawing/2014/main" id="{C204CC35-B3CB-4B3F-B2AF-A868158455FA}"/>
              </a:ext>
            </a:extLst>
          </p:cNvPr>
          <p:cNvSpPr txBox="1"/>
          <p:nvPr/>
        </p:nvSpPr>
        <p:spPr>
          <a:xfrm>
            <a:off x="7666638" y="2052758"/>
            <a:ext cx="662543" cy="468000"/>
          </a:xfrm>
          <a:prstGeom prst="rect">
            <a:avLst/>
          </a:prstGeom>
          <a:solidFill>
            <a:srgbClr val="CCD7B1"/>
          </a:solidFill>
        </p:spPr>
        <p:txBody>
          <a:bodyPr wrap="square" rtlCol="0">
            <a:spAutoFit/>
          </a:bodyPr>
          <a:lstStyle/>
          <a:p>
            <a:r>
              <a:rPr lang="en-US" altLang="zh-TW" sz="1100" dirty="0"/>
              <a:t>Cut the Model</a:t>
            </a:r>
            <a:endParaRPr lang="zh-TW" altLang="en-US" sz="1100" dirty="0"/>
          </a:p>
        </p:txBody>
      </p:sp>
      <p:sp>
        <p:nvSpPr>
          <p:cNvPr id="14" name="文字方塊 13">
            <a:extLst>
              <a:ext uri="{FF2B5EF4-FFF2-40B4-BE49-F238E27FC236}">
                <a16:creationId xmlns:a16="http://schemas.microsoft.com/office/drawing/2014/main" id="{9CB7E775-FAC4-4846-BB97-0DC279D5B64B}"/>
              </a:ext>
            </a:extLst>
          </p:cNvPr>
          <p:cNvSpPr txBox="1"/>
          <p:nvPr/>
        </p:nvSpPr>
        <p:spPr>
          <a:xfrm>
            <a:off x="7684253" y="2592531"/>
            <a:ext cx="1328883" cy="461665"/>
          </a:xfrm>
          <a:prstGeom prst="rect">
            <a:avLst/>
          </a:prstGeom>
          <a:solidFill>
            <a:srgbClr val="CCD7B1"/>
          </a:solidFill>
        </p:spPr>
        <p:txBody>
          <a:bodyPr wrap="square" rtlCol="0">
            <a:spAutoFit/>
          </a:bodyPr>
          <a:lstStyle/>
          <a:p>
            <a:r>
              <a:rPr lang="en-US" altLang="zh-TW" sz="1200" dirty="0"/>
              <a:t>Set up the Exhibition</a:t>
            </a:r>
            <a:endParaRPr lang="zh-TW" altLang="en-US" sz="1200" dirty="0"/>
          </a:p>
        </p:txBody>
      </p:sp>
      <p:sp>
        <p:nvSpPr>
          <p:cNvPr id="15" name="文字方塊 14">
            <a:extLst>
              <a:ext uri="{FF2B5EF4-FFF2-40B4-BE49-F238E27FC236}">
                <a16:creationId xmlns:a16="http://schemas.microsoft.com/office/drawing/2014/main" id="{C139B706-8F73-4670-80BF-8B272AA196E1}"/>
              </a:ext>
            </a:extLst>
          </p:cNvPr>
          <p:cNvSpPr txBox="1"/>
          <p:nvPr/>
        </p:nvSpPr>
        <p:spPr>
          <a:xfrm>
            <a:off x="7701444" y="3134789"/>
            <a:ext cx="1332000" cy="864000"/>
          </a:xfrm>
          <a:prstGeom prst="rect">
            <a:avLst/>
          </a:prstGeom>
          <a:solidFill>
            <a:srgbClr val="ECD7BB"/>
          </a:solidFill>
        </p:spPr>
        <p:txBody>
          <a:bodyPr wrap="square" rtlCol="0">
            <a:spAutoFit/>
          </a:bodyPr>
          <a:lstStyle/>
          <a:p>
            <a:r>
              <a:rPr lang="en-US" altLang="zh-TW" dirty="0"/>
              <a:t>Presentation and Exhibition</a:t>
            </a:r>
          </a:p>
          <a:p>
            <a:r>
              <a:rPr lang="en-US" altLang="zh-TW" dirty="0"/>
              <a:t>Q&amp;A</a:t>
            </a:r>
            <a:endParaRPr lang="zh-TW" altLang="en-US" dirty="0"/>
          </a:p>
        </p:txBody>
      </p:sp>
      <p:sp>
        <p:nvSpPr>
          <p:cNvPr id="16" name="文字方塊 15">
            <a:extLst>
              <a:ext uri="{FF2B5EF4-FFF2-40B4-BE49-F238E27FC236}">
                <a16:creationId xmlns:a16="http://schemas.microsoft.com/office/drawing/2014/main" id="{BB99E407-8141-4BFC-9981-5C4080F10771}"/>
              </a:ext>
            </a:extLst>
          </p:cNvPr>
          <p:cNvSpPr txBox="1"/>
          <p:nvPr/>
        </p:nvSpPr>
        <p:spPr>
          <a:xfrm>
            <a:off x="7666637" y="4068794"/>
            <a:ext cx="1332000" cy="288000"/>
          </a:xfrm>
          <a:prstGeom prst="rect">
            <a:avLst/>
          </a:prstGeom>
          <a:solidFill>
            <a:srgbClr val="FFFDD3"/>
          </a:solidFill>
        </p:spPr>
        <p:txBody>
          <a:bodyPr wrap="none" rtlCol="0">
            <a:spAutoFit/>
          </a:bodyPr>
          <a:lstStyle/>
          <a:p>
            <a:r>
              <a:rPr lang="en-US" altLang="zh-TW" sz="1050" dirty="0"/>
              <a:t>Closing Tea Party</a:t>
            </a:r>
            <a:endParaRPr lang="zh-TW" altLang="en-US" sz="1050" dirty="0"/>
          </a:p>
        </p:txBody>
      </p:sp>
      <p:sp>
        <p:nvSpPr>
          <p:cNvPr id="19" name="文字方塊 18">
            <a:extLst>
              <a:ext uri="{FF2B5EF4-FFF2-40B4-BE49-F238E27FC236}">
                <a16:creationId xmlns:a16="http://schemas.microsoft.com/office/drawing/2014/main" id="{F5B0809B-7C3F-49AD-839A-07FB33220871}"/>
              </a:ext>
            </a:extLst>
          </p:cNvPr>
          <p:cNvSpPr txBox="1"/>
          <p:nvPr/>
        </p:nvSpPr>
        <p:spPr>
          <a:xfrm>
            <a:off x="5836347" y="2449771"/>
            <a:ext cx="1255472" cy="1061829"/>
          </a:xfrm>
          <a:prstGeom prst="rect">
            <a:avLst/>
          </a:prstGeom>
          <a:solidFill>
            <a:schemeClr val="bg1"/>
          </a:solidFill>
        </p:spPr>
        <p:txBody>
          <a:bodyPr wrap="square" rtlCol="0">
            <a:spAutoFit/>
          </a:bodyPr>
          <a:lstStyle/>
          <a:p>
            <a:r>
              <a:rPr lang="en-US" altLang="zh-TW" sz="900" dirty="0"/>
              <a:t>Homework:</a:t>
            </a:r>
          </a:p>
          <a:p>
            <a:r>
              <a:rPr lang="en-US" altLang="zh-TW" sz="900" dirty="0"/>
              <a:t>Visit one of the team member's home, take measurements, create a model, and come up with two solutions.</a:t>
            </a:r>
            <a:endParaRPr lang="zh-TW" altLang="en-US" sz="9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p:nvPr/>
        </p:nvSpPr>
        <p:spPr>
          <a:xfrm>
            <a:off x="958450" y="2319851"/>
            <a:ext cx="2633350" cy="1874124"/>
          </a:xfrm>
          <a:prstGeom prst="cloud">
            <a:avLst/>
          </a:prstGeom>
          <a:solidFill>
            <a:srgbClr val="9E9E9E"/>
          </a:solidFill>
          <a:ln>
            <a:noFill/>
          </a:ln>
        </p:spPr>
        <p:txBody>
          <a:bodyPr wrap="square" lIns="91425" tIns="91425" rIns="91425" bIns="91425" anchor="ctr" anchorCtr="0">
            <a:noAutofit/>
          </a:bodyPr>
          <a:lstStyle/>
          <a:p>
            <a:pPr lvl="0">
              <a:spcBef>
                <a:spcPts val="0"/>
              </a:spcBef>
              <a:buNone/>
            </a:pPr>
            <a:endParaRPr/>
          </a:p>
        </p:txBody>
      </p:sp>
      <p:sp>
        <p:nvSpPr>
          <p:cNvPr id="177" name="Shape 177"/>
          <p:cNvSpPr txBox="1"/>
          <p:nvPr/>
        </p:nvSpPr>
        <p:spPr>
          <a:xfrm>
            <a:off x="281214" y="25524"/>
            <a:ext cx="8303700" cy="1084200"/>
          </a:xfrm>
          <a:prstGeom prst="rect">
            <a:avLst/>
          </a:prstGeom>
          <a:noFill/>
          <a:ln>
            <a:noFill/>
          </a:ln>
        </p:spPr>
        <p:txBody>
          <a:bodyPr wrap="square" lIns="91425" tIns="91425" rIns="91425" bIns="91425" anchor="ctr" anchorCtr="0">
            <a:noAutofit/>
          </a:bodyPr>
          <a:lstStyle/>
          <a:p>
            <a:pPr lvl="0"/>
            <a:r>
              <a:rPr lang="en-US" altLang="zh-TW" sz="3600" dirty="0"/>
              <a:t>Interdisciplinarity and Design Thinking.</a:t>
            </a:r>
            <a:endParaRPr lang="zh-TW" sz="4000" dirty="0">
              <a:latin typeface="PingFang TC" panose="020B0400000000000000" pitchFamily="34" charset="-120"/>
              <a:ea typeface="PingFang TC" panose="020B0400000000000000" pitchFamily="34" charset="-120"/>
            </a:endParaRPr>
          </a:p>
        </p:txBody>
      </p:sp>
      <p:sp>
        <p:nvSpPr>
          <p:cNvPr id="178" name="Shape 178"/>
          <p:cNvSpPr txBox="1"/>
          <p:nvPr/>
        </p:nvSpPr>
        <p:spPr>
          <a:xfrm>
            <a:off x="4794200" y="1253750"/>
            <a:ext cx="4282800" cy="1679700"/>
          </a:xfrm>
          <a:prstGeom prst="rect">
            <a:avLst/>
          </a:prstGeom>
          <a:noFill/>
          <a:ln>
            <a:noFill/>
          </a:ln>
        </p:spPr>
        <p:txBody>
          <a:bodyPr wrap="square" lIns="91425" tIns="91425" rIns="91425" bIns="91425" anchor="t" anchorCtr="0">
            <a:noAutofit/>
          </a:bodyPr>
          <a:lstStyle/>
          <a:p>
            <a:pPr lvl="0">
              <a:buClr>
                <a:schemeClr val="dk1"/>
              </a:buClr>
              <a:buSzPct val="61111"/>
            </a:pPr>
            <a:r>
              <a:rPr lang="en-US" altLang="zh-TW" dirty="0">
                <a:latin typeface="PingFang TC Light" panose="020B0300000000000000" pitchFamily="34" charset="-120"/>
                <a:ea typeface="PingFang TC Light" panose="020B0300000000000000" pitchFamily="34" charset="-120"/>
              </a:rPr>
              <a:t>Design Thinking emphasizes a "broad" </a:t>
            </a:r>
            <a:r>
              <a:rPr lang="en-US" altLang="zh-TW" dirty="0">
                <a:solidFill>
                  <a:schemeClr val="accent1">
                    <a:lumMod val="75000"/>
                  </a:schemeClr>
                </a:solidFill>
                <a:latin typeface="PingFang TC Light" panose="020B0300000000000000" pitchFamily="34" charset="-120"/>
                <a:ea typeface="PingFang TC Light" panose="020B0300000000000000" pitchFamily="34" charset="-120"/>
              </a:rPr>
              <a:t>creative space for solutions.</a:t>
            </a:r>
            <a:r>
              <a:rPr lang="en-US" altLang="zh-TW" dirty="0">
                <a:latin typeface="PingFang TC Light" panose="020B0300000000000000" pitchFamily="34" charset="-120"/>
                <a:ea typeface="PingFang TC Light" panose="020B0300000000000000" pitchFamily="34" charset="-120"/>
              </a:rPr>
              <a:t> When students and teachers from multiple disciplines participate together, solutions often emerge within the realm of interdisciplinary, </a:t>
            </a:r>
            <a:r>
              <a:rPr lang="en-US" altLang="zh-TW" dirty="0" err="1">
                <a:latin typeface="PingFang TC Light" panose="020B0300000000000000" pitchFamily="34" charset="-120"/>
                <a:ea typeface="PingFang TC Light" panose="020B0300000000000000" pitchFamily="34" charset="-120"/>
              </a:rPr>
              <a:t>cteating</a:t>
            </a:r>
            <a:r>
              <a:rPr lang="en-US" altLang="zh-TW" dirty="0">
                <a:latin typeface="PingFang TC Light" panose="020B0300000000000000" pitchFamily="34" charset="-120"/>
                <a:ea typeface="PingFang TC Light" panose="020B0300000000000000" pitchFamily="34" charset="-120"/>
              </a:rPr>
              <a:t> more </a:t>
            </a:r>
            <a:r>
              <a:rPr lang="en-US" altLang="zh-TW" dirty="0">
                <a:solidFill>
                  <a:schemeClr val="accent1">
                    <a:lumMod val="75000"/>
                  </a:schemeClr>
                </a:solidFill>
                <a:latin typeface="PingFang TC Light" panose="020B0300000000000000" pitchFamily="34" charset="-120"/>
                <a:ea typeface="PingFang TC Light" panose="020B0300000000000000" pitchFamily="34" charset="-120"/>
              </a:rPr>
              <a:t>profound</a:t>
            </a:r>
            <a:r>
              <a:rPr lang="en-US" altLang="zh-TW" dirty="0">
                <a:latin typeface="PingFang TC Light" panose="020B0300000000000000" pitchFamily="34" charset="-120"/>
                <a:ea typeface="PingFang TC Light" panose="020B0300000000000000" pitchFamily="34" charset="-120"/>
              </a:rPr>
              <a:t> design solutions.</a:t>
            </a:r>
          </a:p>
        </p:txBody>
      </p:sp>
      <p:cxnSp>
        <p:nvCxnSpPr>
          <p:cNvPr id="183" name="Shape 183"/>
          <p:cNvCxnSpPr>
            <a:cxnSpLocks/>
            <a:stCxn id="182" idx="1"/>
            <a:endCxn id="179" idx="4"/>
          </p:cNvCxnSpPr>
          <p:nvPr/>
        </p:nvCxnSpPr>
        <p:spPr>
          <a:xfrm flipH="1" flipV="1">
            <a:off x="2105829" y="2330000"/>
            <a:ext cx="1464017" cy="1365727"/>
          </a:xfrm>
          <a:prstGeom prst="straightConnector1">
            <a:avLst/>
          </a:prstGeom>
          <a:noFill/>
          <a:ln w="76200" cap="flat" cmpd="sng">
            <a:solidFill>
              <a:schemeClr val="dk2"/>
            </a:solidFill>
            <a:prstDash val="solid"/>
            <a:round/>
            <a:headEnd type="none" w="lg" len="lg"/>
            <a:tailEnd type="none" w="lg" len="lg"/>
          </a:ln>
        </p:spPr>
      </p:cxnSp>
      <p:sp>
        <p:nvSpPr>
          <p:cNvPr id="185" name="Shape 185"/>
          <p:cNvSpPr txBox="1"/>
          <p:nvPr/>
        </p:nvSpPr>
        <p:spPr>
          <a:xfrm>
            <a:off x="4830175" y="2611325"/>
            <a:ext cx="4068000" cy="2353500"/>
          </a:xfrm>
          <a:prstGeom prst="rect">
            <a:avLst/>
          </a:prstGeom>
          <a:solidFill>
            <a:srgbClr val="D0E0E3"/>
          </a:solidFill>
          <a:ln>
            <a:noFill/>
          </a:ln>
        </p:spPr>
        <p:txBody>
          <a:bodyPr wrap="square" lIns="91425" tIns="91425" rIns="91425" bIns="91425" anchor="t" anchorCtr="0">
            <a:noAutofit/>
          </a:bodyPr>
          <a:lstStyle/>
          <a:p>
            <a:pPr lvl="0"/>
            <a:r>
              <a:rPr lang="en-US" altLang="zh-TW" sz="1100" dirty="0">
                <a:latin typeface="PingFang TC Thin" panose="020B0200000000000000" pitchFamily="34" charset="-120"/>
                <a:ea typeface="PingFang TC Thin" panose="020B0200000000000000" pitchFamily="34" charset="-120"/>
              </a:rPr>
              <a:t>For example</a:t>
            </a:r>
            <a:r>
              <a:rPr lang="zh-TW" sz="1100" dirty="0">
                <a:latin typeface="PingFang TC Thin" panose="020B0200000000000000" pitchFamily="34" charset="-120"/>
                <a:ea typeface="PingFang TC Thin" panose="020B0200000000000000" pitchFamily="34" charset="-120"/>
              </a:rPr>
              <a:t>：</a:t>
            </a:r>
            <a:endParaRPr lang="en-US" altLang="zh-TW" sz="1100" dirty="0">
              <a:latin typeface="PingFang TC Thin" panose="020B0200000000000000" pitchFamily="34" charset="-120"/>
              <a:ea typeface="PingFang TC Thin" panose="020B0200000000000000" pitchFamily="34" charset="-120"/>
            </a:endParaRPr>
          </a:p>
          <a:p>
            <a:pPr lvl="0"/>
            <a:endParaRPr lang="zh-TW" sz="1100" dirty="0">
              <a:latin typeface="PingFang TC Thin" panose="020B0200000000000000" pitchFamily="34" charset="-120"/>
              <a:ea typeface="PingFang TC Thin" panose="020B0200000000000000" pitchFamily="34" charset="-120"/>
            </a:endParaRPr>
          </a:p>
          <a:p>
            <a:pPr lvl="0"/>
            <a:r>
              <a:rPr lang="en-US" altLang="zh-TW" sz="1100" dirty="0">
                <a:latin typeface="PingFang TC Thin" panose="020B0200000000000000" pitchFamily="34" charset="-120"/>
                <a:ea typeface="PingFang TC Thin" panose="020B0200000000000000" pitchFamily="34" charset="-120"/>
              </a:rPr>
              <a:t>when the theme is "Mobility for the Elderly," traditional disciplines like engineering, psychology, and healthcare may provide "specialized" solutions, often constrained by existing knowledge frameworks.</a:t>
            </a:r>
          </a:p>
          <a:p>
            <a:pPr lvl="0"/>
            <a:endParaRPr sz="1100" dirty="0">
              <a:latin typeface="PingFang TC Thin" panose="020B0200000000000000" pitchFamily="34" charset="-120"/>
              <a:ea typeface="PingFang TC Thin" panose="020B0200000000000000" pitchFamily="34" charset="-120"/>
            </a:endParaRPr>
          </a:p>
          <a:p>
            <a:pPr lvl="0"/>
            <a:r>
              <a:rPr lang="en-US" altLang="zh-TW" sz="1100" dirty="0">
                <a:latin typeface="PingFang TC Thin" panose="020B0200000000000000" pitchFamily="34" charset="-120"/>
                <a:ea typeface="PingFang TC Thin" panose="020B0200000000000000" pitchFamily="34" charset="-120"/>
              </a:rPr>
              <a:t>The ideal process of "Design Thinking" involves a cross-disciplinary team that </a:t>
            </a:r>
            <a:r>
              <a:rPr lang="en-US" altLang="zh-TW" sz="1100" dirty="0">
                <a:solidFill>
                  <a:schemeClr val="accent1">
                    <a:lumMod val="75000"/>
                  </a:schemeClr>
                </a:solidFill>
                <a:latin typeface="PingFang TC Thin" panose="020B0200000000000000" pitchFamily="34" charset="-120"/>
                <a:ea typeface="PingFang TC Thin" panose="020B0200000000000000" pitchFamily="34" charset="-120"/>
              </a:rPr>
              <a:t>integrates expertise from different fields </a:t>
            </a:r>
            <a:r>
              <a:rPr lang="en-US" altLang="zh-TW" sz="1100" dirty="0">
                <a:latin typeface="PingFang TC Thin" panose="020B0200000000000000" pitchFamily="34" charset="-120"/>
                <a:ea typeface="PingFang TC Thin" panose="020B0200000000000000" pitchFamily="34" charset="-120"/>
              </a:rPr>
              <a:t>to generate innovative outcomes. For example, a collaborative effort between engineering, healthcare, and psychology may lead to a solution like a "</a:t>
            </a:r>
            <a:r>
              <a:rPr lang="en-US" altLang="zh-TW" sz="1100" dirty="0">
                <a:solidFill>
                  <a:schemeClr val="accent1">
                    <a:lumMod val="75000"/>
                  </a:schemeClr>
                </a:solidFill>
                <a:latin typeface="PingFang TC Thin" panose="020B0200000000000000" pitchFamily="34" charset="-120"/>
                <a:ea typeface="PingFang TC Thin" panose="020B0200000000000000" pitchFamily="34" charset="-120"/>
              </a:rPr>
              <a:t>personalized electric vehicle that balances dignity and safety</a:t>
            </a:r>
            <a:r>
              <a:rPr lang="en-US" altLang="zh-TW" sz="1100" dirty="0">
                <a:latin typeface="PingFang TC Thin" panose="020B0200000000000000" pitchFamily="34" charset="-120"/>
                <a:ea typeface="PingFang TC Thin" panose="020B0200000000000000" pitchFamily="34" charset="-120"/>
              </a:rPr>
              <a:t>."</a:t>
            </a:r>
            <a:endParaRPr lang="zh-TW" sz="1100" dirty="0">
              <a:latin typeface="PingFang TC Thin" panose="020B0200000000000000" pitchFamily="34" charset="-120"/>
              <a:ea typeface="PingFang TC Thin" panose="020B0200000000000000" pitchFamily="34" charset="-120"/>
            </a:endParaRPr>
          </a:p>
        </p:txBody>
      </p:sp>
      <p:sp>
        <p:nvSpPr>
          <p:cNvPr id="186" name="Shape 186"/>
          <p:cNvSpPr txBox="1"/>
          <p:nvPr/>
        </p:nvSpPr>
        <p:spPr>
          <a:xfrm>
            <a:off x="3296390" y="1785111"/>
            <a:ext cx="1708500" cy="424500"/>
          </a:xfrm>
          <a:prstGeom prst="rect">
            <a:avLst/>
          </a:prstGeom>
          <a:noFill/>
          <a:ln>
            <a:noFill/>
          </a:ln>
        </p:spPr>
        <p:txBody>
          <a:bodyPr wrap="square" lIns="91425" tIns="91425" rIns="91425" bIns="91425" anchor="t" anchorCtr="0">
            <a:noAutofit/>
          </a:bodyPr>
          <a:lstStyle/>
          <a:p>
            <a:pPr lvl="0"/>
            <a:r>
              <a:rPr lang="en-US" altLang="zh-TW" sz="1200" dirty="0"/>
              <a:t>Single-discipline creative pathways.</a:t>
            </a:r>
            <a:endParaRPr lang="zh-TW" sz="1200" dirty="0"/>
          </a:p>
        </p:txBody>
      </p:sp>
      <p:cxnSp>
        <p:nvCxnSpPr>
          <p:cNvPr id="187" name="Shape 187"/>
          <p:cNvCxnSpPr>
            <a:cxnSpLocks/>
            <a:stCxn id="181" idx="0"/>
            <a:endCxn id="179" idx="4"/>
          </p:cNvCxnSpPr>
          <p:nvPr/>
        </p:nvCxnSpPr>
        <p:spPr>
          <a:xfrm flipH="1" flipV="1">
            <a:off x="2105829" y="2330000"/>
            <a:ext cx="505" cy="2016802"/>
          </a:xfrm>
          <a:prstGeom prst="straightConnector1">
            <a:avLst/>
          </a:prstGeom>
          <a:noFill/>
          <a:ln w="76200" cap="flat" cmpd="sng">
            <a:solidFill>
              <a:schemeClr val="dk2"/>
            </a:solidFill>
            <a:prstDash val="solid"/>
            <a:round/>
            <a:headEnd type="none" w="lg" len="lg"/>
            <a:tailEnd type="none" w="lg" len="lg"/>
          </a:ln>
        </p:spPr>
      </p:cxnSp>
      <p:cxnSp>
        <p:nvCxnSpPr>
          <p:cNvPr id="188" name="Shape 188"/>
          <p:cNvCxnSpPr>
            <a:cxnSpLocks/>
            <a:stCxn id="180" idx="7"/>
            <a:endCxn id="179" idx="4"/>
          </p:cNvCxnSpPr>
          <p:nvPr/>
        </p:nvCxnSpPr>
        <p:spPr>
          <a:xfrm flipV="1">
            <a:off x="1166962" y="2330000"/>
            <a:ext cx="938867" cy="1825801"/>
          </a:xfrm>
          <a:prstGeom prst="straightConnector1">
            <a:avLst/>
          </a:prstGeom>
          <a:noFill/>
          <a:ln w="76200" cap="flat" cmpd="sng">
            <a:solidFill>
              <a:schemeClr val="dk2"/>
            </a:solidFill>
            <a:prstDash val="solid"/>
            <a:round/>
            <a:headEnd type="none" w="lg" len="lg"/>
            <a:tailEnd type="none" w="lg" len="lg"/>
          </a:ln>
        </p:spPr>
      </p:cxnSp>
      <p:cxnSp>
        <p:nvCxnSpPr>
          <p:cNvPr id="189" name="Shape 189"/>
          <p:cNvCxnSpPr>
            <a:cxnSpLocks/>
          </p:cNvCxnSpPr>
          <p:nvPr/>
        </p:nvCxnSpPr>
        <p:spPr>
          <a:xfrm flipH="1">
            <a:off x="2137591" y="2311050"/>
            <a:ext cx="1688921" cy="1227302"/>
          </a:xfrm>
          <a:prstGeom prst="straightConnector1">
            <a:avLst/>
          </a:prstGeom>
          <a:noFill/>
          <a:ln w="9525" cap="flat" cmpd="sng">
            <a:solidFill>
              <a:srgbClr val="000000"/>
            </a:solidFill>
            <a:prstDash val="solid"/>
            <a:round/>
            <a:headEnd type="none" w="lg" len="lg"/>
            <a:tailEnd type="stealth" w="lg" len="lg"/>
          </a:ln>
        </p:spPr>
      </p:cxnSp>
      <p:cxnSp>
        <p:nvCxnSpPr>
          <p:cNvPr id="190" name="Shape 190"/>
          <p:cNvCxnSpPr>
            <a:cxnSpLocks/>
          </p:cNvCxnSpPr>
          <p:nvPr/>
        </p:nvCxnSpPr>
        <p:spPr>
          <a:xfrm flipH="1">
            <a:off x="1511818" y="2297650"/>
            <a:ext cx="2329157" cy="1249964"/>
          </a:xfrm>
          <a:prstGeom prst="straightConnector1">
            <a:avLst/>
          </a:prstGeom>
          <a:noFill/>
          <a:ln w="9525" cap="flat" cmpd="sng">
            <a:solidFill>
              <a:srgbClr val="000000"/>
            </a:solidFill>
            <a:prstDash val="solid"/>
            <a:round/>
            <a:headEnd type="none" w="lg" len="lg"/>
            <a:tailEnd type="stealth" w="lg" len="lg"/>
          </a:ln>
        </p:spPr>
      </p:cxnSp>
      <p:cxnSp>
        <p:nvCxnSpPr>
          <p:cNvPr id="191" name="Shape 191"/>
          <p:cNvCxnSpPr>
            <a:cxnSpLocks/>
          </p:cNvCxnSpPr>
          <p:nvPr/>
        </p:nvCxnSpPr>
        <p:spPr>
          <a:xfrm flipH="1">
            <a:off x="3344205" y="2310589"/>
            <a:ext cx="465787" cy="1123135"/>
          </a:xfrm>
          <a:prstGeom prst="straightConnector1">
            <a:avLst/>
          </a:prstGeom>
          <a:noFill/>
          <a:ln w="9525" cap="flat" cmpd="sng">
            <a:solidFill>
              <a:srgbClr val="000000"/>
            </a:solidFill>
            <a:prstDash val="solid"/>
            <a:round/>
            <a:headEnd type="none" w="lg" len="lg"/>
            <a:tailEnd type="stealth" w="lg" len="lg"/>
          </a:ln>
        </p:spPr>
      </p:cxnSp>
      <p:sp>
        <p:nvSpPr>
          <p:cNvPr id="179" name="Shape 179"/>
          <p:cNvSpPr/>
          <p:nvPr/>
        </p:nvSpPr>
        <p:spPr>
          <a:xfrm>
            <a:off x="1722900" y="1584500"/>
            <a:ext cx="765858" cy="745500"/>
          </a:xfrm>
          <a:prstGeom prst="ellipse">
            <a:avLst/>
          </a:prstGeom>
          <a:solidFill>
            <a:srgbClr val="FFFFFF"/>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lgn="ctr"/>
            <a:r>
              <a:rPr lang="en-US" altLang="zh-TW" sz="1000" dirty="0">
                <a:solidFill>
                  <a:srgbClr val="45818E"/>
                </a:solidFill>
                <a:latin typeface="PingFang TC" panose="020B0400000000000000" pitchFamily="34" charset="-120"/>
                <a:ea typeface="PingFang TC" panose="020B0400000000000000" pitchFamily="34" charset="-120"/>
              </a:rPr>
              <a:t>Real-world problems</a:t>
            </a:r>
            <a:endParaRPr lang="zh-TW" sz="1000" dirty="0">
              <a:solidFill>
                <a:srgbClr val="45818E"/>
              </a:solidFill>
              <a:latin typeface="PingFang TC" panose="020B0400000000000000" pitchFamily="34" charset="-120"/>
              <a:ea typeface="PingFang TC" panose="020B0400000000000000" pitchFamily="34" charset="-120"/>
            </a:endParaRPr>
          </a:p>
        </p:txBody>
      </p:sp>
      <p:sp>
        <p:nvSpPr>
          <p:cNvPr id="180" name="Shape 180"/>
          <p:cNvSpPr/>
          <p:nvPr/>
        </p:nvSpPr>
        <p:spPr>
          <a:xfrm>
            <a:off x="512400" y="4046625"/>
            <a:ext cx="766867" cy="745500"/>
          </a:xfrm>
          <a:prstGeom prst="ellipse">
            <a:avLst/>
          </a:prstGeom>
          <a:solidFill>
            <a:srgbClr val="FFFFFF"/>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lgn="ctr"/>
            <a:r>
              <a:rPr lang="en-US" altLang="zh-TW" sz="1100" dirty="0">
                <a:latin typeface="PingFang TC" panose="020B0400000000000000" pitchFamily="34" charset="-120"/>
                <a:ea typeface="PingFang TC" panose="020B0400000000000000" pitchFamily="34" charset="-120"/>
              </a:rPr>
              <a:t>Field one</a:t>
            </a:r>
            <a:endParaRPr lang="zh-TW" sz="1100" dirty="0">
              <a:latin typeface="PingFang TC" panose="020B0400000000000000" pitchFamily="34" charset="-120"/>
              <a:ea typeface="PingFang TC" panose="020B0400000000000000" pitchFamily="34" charset="-120"/>
            </a:endParaRPr>
          </a:p>
        </p:txBody>
      </p:sp>
      <p:sp>
        <p:nvSpPr>
          <p:cNvPr id="181" name="Shape 181"/>
          <p:cNvSpPr/>
          <p:nvPr/>
        </p:nvSpPr>
        <p:spPr>
          <a:xfrm>
            <a:off x="1722900" y="4346802"/>
            <a:ext cx="766867" cy="745500"/>
          </a:xfrm>
          <a:prstGeom prst="ellipse">
            <a:avLst/>
          </a:prstGeom>
          <a:solidFill>
            <a:srgbClr val="FFFFFF"/>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lgn="ctr"/>
            <a:r>
              <a:rPr lang="en-US" altLang="zh-TW" sz="1100" dirty="0">
                <a:latin typeface="PingFang TC" panose="020B0400000000000000" pitchFamily="34" charset="-120"/>
                <a:ea typeface="PingFang TC" panose="020B0400000000000000" pitchFamily="34" charset="-120"/>
              </a:rPr>
              <a:t>Field two</a:t>
            </a:r>
            <a:endParaRPr lang="zh-TW" sz="1100" dirty="0">
              <a:latin typeface="PingFang TC" panose="020B0400000000000000" pitchFamily="34" charset="-120"/>
              <a:ea typeface="PingFang TC" panose="020B0400000000000000" pitchFamily="34" charset="-120"/>
            </a:endParaRPr>
          </a:p>
        </p:txBody>
      </p:sp>
      <p:sp>
        <p:nvSpPr>
          <p:cNvPr id="182" name="Shape 182"/>
          <p:cNvSpPr/>
          <p:nvPr/>
        </p:nvSpPr>
        <p:spPr>
          <a:xfrm>
            <a:off x="3457541" y="3586551"/>
            <a:ext cx="766868" cy="745500"/>
          </a:xfrm>
          <a:prstGeom prst="ellipse">
            <a:avLst/>
          </a:prstGeom>
          <a:solidFill>
            <a:srgbClr val="FFFFFF"/>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lgn="ctr"/>
            <a:r>
              <a:rPr lang="en-US" altLang="zh-TW" sz="1100" dirty="0">
                <a:latin typeface="PingFang TC" panose="020B0400000000000000" pitchFamily="34" charset="-120"/>
                <a:ea typeface="PingFang TC" panose="020B0400000000000000" pitchFamily="34" charset="-120"/>
              </a:rPr>
              <a:t>Field three</a:t>
            </a:r>
            <a:endParaRPr lang="zh-TW" sz="1100" dirty="0">
              <a:latin typeface="PingFang TC" panose="020B0400000000000000" pitchFamily="34" charset="-120"/>
              <a:ea typeface="PingFang TC" panose="020B0400000000000000" pitchFamily="34" charset="-120"/>
            </a:endParaRPr>
          </a:p>
        </p:txBody>
      </p:sp>
      <p:sp>
        <p:nvSpPr>
          <p:cNvPr id="184" name="Shape 184"/>
          <p:cNvSpPr txBox="1"/>
          <p:nvPr/>
        </p:nvSpPr>
        <p:spPr>
          <a:xfrm>
            <a:off x="145762" y="2838188"/>
            <a:ext cx="1608900" cy="424500"/>
          </a:xfrm>
          <a:prstGeom prst="rect">
            <a:avLst/>
          </a:prstGeom>
          <a:noFill/>
          <a:ln>
            <a:noFill/>
          </a:ln>
        </p:spPr>
        <p:txBody>
          <a:bodyPr wrap="square" lIns="91425" tIns="91425" rIns="91425" bIns="91425" anchor="t" anchorCtr="0">
            <a:noAutofit/>
          </a:bodyPr>
          <a:lstStyle/>
          <a:p>
            <a:pPr lvl="0">
              <a:spcBef>
                <a:spcPts val="0"/>
              </a:spcBef>
              <a:buNone/>
            </a:pPr>
            <a:r>
              <a:rPr lang="zh-TW" dirty="0">
                <a:latin typeface="PingFang TC Thin" panose="020B0200000000000000" pitchFamily="34" charset="-120"/>
                <a:ea typeface="PingFang TC Thin" panose="020B0200000000000000" pitchFamily="34" charset="-120"/>
              </a:rPr>
              <a:t>Design Thinking</a:t>
            </a:r>
            <a:endParaRPr lang="en-US" altLang="zh-TW" dirty="0">
              <a:latin typeface="PingFang TC Thin" panose="020B0200000000000000" pitchFamily="34" charset="-120"/>
              <a:ea typeface="PingFang TC Thin" panose="020B0200000000000000" pitchFamily="34" charset="-120"/>
            </a:endParaRPr>
          </a:p>
          <a:p>
            <a:pPr lvl="0"/>
            <a:r>
              <a:rPr lang="en-US" altLang="zh-TW" dirty="0"/>
              <a:t>Interdisciplinary creative space</a:t>
            </a:r>
            <a:endParaRPr lang="zh-TW" dirty="0">
              <a:latin typeface="PingFang TC Thin" panose="020B0200000000000000" pitchFamily="34" charset="-120"/>
              <a:ea typeface="PingFang TC Thin" panose="020B0200000000000000" pitchFamily="34" charset="-120"/>
            </a:endParaRPr>
          </a:p>
        </p:txBody>
      </p:sp>
    </p:spTree>
    <p:extLst>
      <p:ext uri="{BB962C8B-B14F-4D97-AF65-F5344CB8AC3E}">
        <p14:creationId xmlns:p14="http://schemas.microsoft.com/office/powerpoint/2010/main" val="15731577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Shape 653"/>
          <p:cNvSpPr txBox="1"/>
          <p:nvPr/>
        </p:nvSpPr>
        <p:spPr>
          <a:xfrm>
            <a:off x="377049" y="963649"/>
            <a:ext cx="8766951" cy="3717765"/>
          </a:xfrm>
          <a:prstGeom prst="rect">
            <a:avLst/>
          </a:prstGeom>
          <a:noFill/>
          <a:ln>
            <a:noFill/>
          </a:ln>
        </p:spPr>
        <p:txBody>
          <a:bodyPr lIns="91425" tIns="91425" rIns="91425" bIns="91425" anchor="t" anchorCtr="0">
            <a:noAutofit/>
          </a:bodyPr>
          <a:lstStyle/>
          <a:p>
            <a:pPr marL="457200" lvl="0" indent="-368300">
              <a:lnSpc>
                <a:spcPct val="115000"/>
              </a:lnSpc>
              <a:buClr>
                <a:schemeClr val="accent5"/>
              </a:buClr>
              <a:buSzPct val="70000"/>
              <a:buFont typeface="Wingdings" pitchFamily="2" charset="2"/>
              <a:buChar char="l"/>
            </a:pPr>
            <a:r>
              <a:rPr lang="en-US" altLang="zh-TW" sz="2200" dirty="0">
                <a:latin typeface="PingFang TC Thin" panose="020B0200000000000000" pitchFamily="34" charset="-120"/>
                <a:ea typeface="PingFang TC Thin" panose="020B0200000000000000" pitchFamily="34" charset="-120"/>
                <a:cs typeface="Microsoft JhengHei" charset="-120"/>
              </a:rPr>
              <a:t>Design thinking is an effective approach to learning innovation, and it can be put into practice through </a:t>
            </a:r>
            <a:r>
              <a:rPr lang="en-US" altLang="zh-TW" sz="2200" dirty="0">
                <a:solidFill>
                  <a:srgbClr val="45818E"/>
                </a:solidFill>
                <a:latin typeface="PingFang TC Thin" panose="020B0200000000000000" pitchFamily="34" charset="-120"/>
                <a:ea typeface="PingFang TC Thin" panose="020B0200000000000000" pitchFamily="34" charset="-120"/>
                <a:cs typeface="Microsoft JhengHei" charset="-120"/>
              </a:rPr>
              <a:t>interdisciplinary workshops.</a:t>
            </a:r>
          </a:p>
          <a:p>
            <a:pPr marL="457200" lvl="0" indent="-368300">
              <a:lnSpc>
                <a:spcPct val="115000"/>
              </a:lnSpc>
              <a:buClr>
                <a:schemeClr val="accent5"/>
              </a:buClr>
              <a:buSzPct val="70000"/>
              <a:buFont typeface="Wingdings" pitchFamily="2" charset="2"/>
              <a:buChar char="l"/>
            </a:pPr>
            <a:r>
              <a:rPr lang="en-US" altLang="zh-TW" sz="2200" dirty="0">
                <a:solidFill>
                  <a:schemeClr val="dk1"/>
                </a:solidFill>
                <a:latin typeface="PingFang TC Thin" panose="020B0200000000000000" pitchFamily="34" charset="-120"/>
                <a:ea typeface="PingFang TC Thin" panose="020B0200000000000000" pitchFamily="34" charset="-120"/>
                <a:cs typeface="Microsoft JhengHei" charset="-120"/>
              </a:rPr>
              <a:t>Characteristics of the </a:t>
            </a:r>
            <a:r>
              <a:rPr lang="en-US" altLang="zh-TW" sz="2200" dirty="0" err="1">
                <a:solidFill>
                  <a:schemeClr val="dk1"/>
                </a:solidFill>
                <a:latin typeface="PingFang TC Thin" panose="020B0200000000000000" pitchFamily="34" charset="-120"/>
                <a:ea typeface="PingFang TC Thin" panose="020B0200000000000000" pitchFamily="34" charset="-120"/>
                <a:cs typeface="Microsoft JhengHei" charset="-120"/>
              </a:rPr>
              <a:t>Miaopu</a:t>
            </a:r>
            <a:r>
              <a:rPr lang="en-US" altLang="zh-TW" sz="2200" dirty="0">
                <a:solidFill>
                  <a:schemeClr val="dk1"/>
                </a:solidFill>
                <a:latin typeface="PingFang TC Thin" panose="020B0200000000000000" pitchFamily="34" charset="-120"/>
                <a:ea typeface="PingFang TC Thin" panose="020B0200000000000000" pitchFamily="34" charset="-120"/>
                <a:cs typeface="Microsoft JhengHei" charset="-120"/>
              </a:rPr>
              <a:t> Interdisciplinary Workshop: </a:t>
            </a:r>
            <a:r>
              <a:rPr lang="en-US" altLang="zh-TW" sz="2200" dirty="0">
                <a:solidFill>
                  <a:srgbClr val="45818E"/>
                </a:solidFill>
                <a:latin typeface="PingFang TC Thin" panose="020B0200000000000000" pitchFamily="34" charset="-120"/>
                <a:ea typeface="PingFang TC Thin" panose="020B0200000000000000" pitchFamily="34" charset="-120"/>
                <a:cs typeface="Microsoft JhengHei" charset="-120"/>
              </a:rPr>
              <a:t>Dual instructors, real issues, diverse participants, hands-on experience, micro-credits.</a:t>
            </a:r>
          </a:p>
          <a:p>
            <a:pPr marL="457200" lvl="0" indent="-368300">
              <a:lnSpc>
                <a:spcPct val="115000"/>
              </a:lnSpc>
              <a:buClr>
                <a:schemeClr val="accent5"/>
              </a:buClr>
              <a:buSzPct val="70000"/>
              <a:buFont typeface="Wingdings" pitchFamily="2" charset="2"/>
              <a:buChar char="l"/>
            </a:pPr>
            <a:r>
              <a:rPr lang="en-US" altLang="zh-TW" sz="2200" dirty="0">
                <a:latin typeface="PingFang TC Thin" panose="020B0200000000000000" pitchFamily="34" charset="-120"/>
                <a:ea typeface="PingFang TC Thin" panose="020B0200000000000000" pitchFamily="34" charset="-120"/>
                <a:cs typeface="Microsoft JhengHei" charset="-120"/>
              </a:rPr>
              <a:t>The </a:t>
            </a:r>
            <a:r>
              <a:rPr lang="en-US" altLang="zh-TW" sz="2200" dirty="0" err="1">
                <a:latin typeface="PingFang TC Thin" panose="020B0200000000000000" pitchFamily="34" charset="-120"/>
                <a:ea typeface="PingFang TC Thin" panose="020B0200000000000000" pitchFamily="34" charset="-120"/>
                <a:cs typeface="Microsoft JhengHei" charset="-120"/>
              </a:rPr>
              <a:t>Miaopu</a:t>
            </a:r>
            <a:r>
              <a:rPr lang="en-US" altLang="zh-TW" sz="2200" dirty="0">
                <a:latin typeface="PingFang TC Thin" panose="020B0200000000000000" pitchFamily="34" charset="-120"/>
                <a:ea typeface="PingFang TC Thin" panose="020B0200000000000000" pitchFamily="34" charset="-120"/>
                <a:cs typeface="Microsoft JhengHei" charset="-120"/>
              </a:rPr>
              <a:t> Interdisciplinary Workshop is planned </a:t>
            </a:r>
            <a:r>
              <a:rPr lang="en-US" altLang="zh-TW" sz="2200" dirty="0">
                <a:solidFill>
                  <a:srgbClr val="45818E"/>
                </a:solidFill>
                <a:latin typeface="PingFang TC Thin" panose="020B0200000000000000" pitchFamily="34" charset="-120"/>
                <a:ea typeface="PingFang TC Thin" panose="020B0200000000000000" pitchFamily="34" charset="-120"/>
                <a:cs typeface="Microsoft JhengHei" charset="-120"/>
              </a:rPr>
              <a:t>for two days</a:t>
            </a:r>
            <a:r>
              <a:rPr lang="en-US" altLang="zh-TW" sz="2200" dirty="0">
                <a:latin typeface="PingFang TC Thin" panose="020B0200000000000000" pitchFamily="34" charset="-120"/>
                <a:ea typeface="PingFang TC Thin" panose="020B0200000000000000" pitchFamily="34" charset="-120"/>
                <a:cs typeface="Microsoft JhengHei" charset="-120"/>
              </a:rPr>
              <a:t> each and encompasses the spirit of the </a:t>
            </a:r>
            <a:r>
              <a:rPr lang="en-US" altLang="zh-TW" sz="2200" dirty="0">
                <a:solidFill>
                  <a:srgbClr val="45818E"/>
                </a:solidFill>
                <a:latin typeface="PingFang TC Thin" panose="020B0200000000000000" pitchFamily="34" charset="-120"/>
                <a:ea typeface="PingFang TC Thin" panose="020B0200000000000000" pitchFamily="34" charset="-120"/>
                <a:cs typeface="Microsoft JhengHei" charset="-120"/>
              </a:rPr>
              <a:t>design thinking process</a:t>
            </a:r>
            <a:r>
              <a:rPr lang="en-US" altLang="zh-TW" sz="2200" dirty="0">
                <a:latin typeface="PingFang TC Thin" panose="020B0200000000000000" pitchFamily="34" charset="-120"/>
                <a:ea typeface="PingFang TC Thin" panose="020B0200000000000000" pitchFamily="34" charset="-120"/>
                <a:cs typeface="Microsoft JhengHei" charset="-120"/>
              </a:rPr>
              <a:t>, including empathy, define, ideate, prototype, and test.</a:t>
            </a:r>
            <a:endParaRPr lang="zh-TW" sz="2200" dirty="0">
              <a:latin typeface="PingFang TC Thin" panose="020B0200000000000000" pitchFamily="34" charset="-120"/>
              <a:ea typeface="PingFang TC Thin" panose="020B0200000000000000" pitchFamily="34" charset="-120"/>
              <a:cs typeface="Microsoft JhengHei" charset="-120"/>
            </a:endParaRPr>
          </a:p>
          <a:p>
            <a:pPr marL="342900" lvl="0" indent="-342900" rtl="0">
              <a:spcBef>
                <a:spcPts val="0"/>
              </a:spcBef>
              <a:buFont typeface="Arial" panose="020B0604020202020204" pitchFamily="34" charset="0"/>
              <a:buChar char="•"/>
            </a:pPr>
            <a:endParaRPr sz="2200" dirty="0">
              <a:latin typeface="PingFang TC Thin" panose="020B0200000000000000" pitchFamily="34" charset="-120"/>
              <a:ea typeface="PingFang TC Thin" panose="020B0200000000000000" pitchFamily="34" charset="-120"/>
              <a:cs typeface="Heiti TC Light" charset="-120"/>
            </a:endParaRPr>
          </a:p>
          <a:p>
            <a:pPr lvl="0" rtl="0">
              <a:spcBef>
                <a:spcPts val="0"/>
              </a:spcBef>
              <a:buClr>
                <a:schemeClr val="dk1"/>
              </a:buClr>
              <a:buFont typeface="Arial"/>
              <a:buNone/>
            </a:pPr>
            <a:endParaRPr sz="2400" dirty="0">
              <a:solidFill>
                <a:srgbClr val="CC0000"/>
              </a:solidFill>
              <a:latin typeface="PingFang TC Thin" panose="020B0200000000000000" pitchFamily="34" charset="-120"/>
              <a:ea typeface="PingFang TC Thin" panose="020B0200000000000000" pitchFamily="34" charset="-120"/>
              <a:cs typeface="Heiti TC Light" charset="-120"/>
            </a:endParaRPr>
          </a:p>
        </p:txBody>
      </p:sp>
      <p:sp>
        <p:nvSpPr>
          <p:cNvPr id="654" name="Shape 654"/>
          <p:cNvSpPr txBox="1"/>
          <p:nvPr/>
        </p:nvSpPr>
        <p:spPr>
          <a:xfrm>
            <a:off x="420150" y="57375"/>
            <a:ext cx="8303700" cy="1084200"/>
          </a:xfrm>
          <a:prstGeom prst="rect">
            <a:avLst/>
          </a:prstGeom>
          <a:noFill/>
          <a:ln>
            <a:noFill/>
          </a:ln>
        </p:spPr>
        <p:txBody>
          <a:bodyPr lIns="91425" tIns="91425" rIns="91425" bIns="91425" anchor="ctr" anchorCtr="0">
            <a:noAutofit/>
          </a:bodyPr>
          <a:lstStyle/>
          <a:p>
            <a:pPr lvl="0"/>
            <a:r>
              <a:rPr lang="en-US" altLang="zh-TW" sz="3000" dirty="0">
                <a:latin typeface="PingFang TC" panose="020B0400000000000000" pitchFamily="34" charset="-120"/>
                <a:ea typeface="PingFang TC" panose="020B0400000000000000" pitchFamily="34" charset="-120"/>
                <a:cs typeface="Microsoft JhengHei" charset="-120"/>
              </a:rPr>
              <a:t>Summary 1</a:t>
            </a:r>
            <a:endParaRPr lang="zh-TW" sz="3000" dirty="0">
              <a:latin typeface="PingFang TC" panose="020B0400000000000000" pitchFamily="34" charset="-120"/>
              <a:ea typeface="PingFang TC" panose="020B0400000000000000" pitchFamily="34" charset="-120"/>
              <a:cs typeface="Microsoft JhengHei" charset="-120"/>
            </a:endParaRPr>
          </a:p>
        </p:txBody>
      </p:sp>
    </p:spTree>
    <p:extLst>
      <p:ext uri="{BB962C8B-B14F-4D97-AF65-F5344CB8AC3E}">
        <p14:creationId xmlns:p14="http://schemas.microsoft.com/office/powerpoint/2010/main" val="327604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Shape 653"/>
          <p:cNvSpPr txBox="1"/>
          <p:nvPr/>
        </p:nvSpPr>
        <p:spPr>
          <a:xfrm>
            <a:off x="377050" y="756822"/>
            <a:ext cx="8485596" cy="4078500"/>
          </a:xfrm>
          <a:prstGeom prst="rect">
            <a:avLst/>
          </a:prstGeom>
          <a:noFill/>
          <a:ln>
            <a:noFill/>
          </a:ln>
        </p:spPr>
        <p:txBody>
          <a:bodyPr lIns="91425" tIns="91425" rIns="91425" bIns="91425" anchor="t" anchorCtr="0">
            <a:noAutofit/>
          </a:bodyPr>
          <a:lstStyle/>
          <a:p>
            <a:pPr marL="457200" lvl="0" indent="-368300">
              <a:lnSpc>
                <a:spcPct val="115000"/>
              </a:lnSpc>
              <a:buClr>
                <a:schemeClr val="accent5"/>
              </a:buClr>
              <a:buSzPct val="70000"/>
              <a:buChar char="●"/>
            </a:pPr>
            <a:r>
              <a:rPr lang="en-US" altLang="zh-TW" sz="2000" dirty="0">
                <a:latin typeface="PingFang TC Thin" panose="020B0200000000000000" pitchFamily="34" charset="-120"/>
                <a:ea typeface="PingFang TC Thin" panose="020B0200000000000000" pitchFamily="34" charset="-120"/>
                <a:cs typeface="Microsoft JhengHei" charset="-120"/>
              </a:rPr>
              <a:t>The operation of the </a:t>
            </a:r>
            <a:r>
              <a:rPr lang="en-US" altLang="zh-TW" sz="2000" dirty="0" err="1">
                <a:solidFill>
                  <a:schemeClr val="dk1"/>
                </a:solidFill>
                <a:latin typeface="PingFang TC Thin" panose="020B0200000000000000" pitchFamily="34" charset="-120"/>
                <a:ea typeface="PingFang TC Thin" panose="020B0200000000000000" pitchFamily="34" charset="-120"/>
                <a:cs typeface="Microsoft JhengHei" charset="-120"/>
              </a:rPr>
              <a:t>Miaopu</a:t>
            </a:r>
            <a:r>
              <a:rPr lang="en-US" altLang="zh-TW" sz="2000" dirty="0">
                <a:latin typeface="PingFang TC Thin" panose="020B0200000000000000" pitchFamily="34" charset="-120"/>
                <a:ea typeface="PingFang TC Thin" panose="020B0200000000000000" pitchFamily="34" charset="-120"/>
                <a:cs typeface="Microsoft JhengHei" charset="-120"/>
              </a:rPr>
              <a:t> Workshop can be divided into two types:</a:t>
            </a:r>
            <a:endParaRPr lang="zh-TW" sz="2000" dirty="0">
              <a:latin typeface="PingFang TC Thin" panose="020B0200000000000000" pitchFamily="34" charset="-120"/>
              <a:ea typeface="PingFang TC Thin" panose="020B0200000000000000" pitchFamily="34" charset="-120"/>
              <a:cs typeface="Microsoft JhengHei" charset="-120"/>
            </a:endParaRPr>
          </a:p>
          <a:p>
            <a:pPr marL="914400" lvl="1" indent="-368300">
              <a:lnSpc>
                <a:spcPct val="115000"/>
              </a:lnSpc>
              <a:buClr>
                <a:schemeClr val="accent4">
                  <a:lumMod val="50000"/>
                </a:schemeClr>
              </a:buClr>
              <a:buSzPct val="40000"/>
              <a:buChar char="○"/>
            </a:pPr>
            <a:r>
              <a:rPr lang="en-US" altLang="zh-TW" sz="2800" dirty="0">
                <a:solidFill>
                  <a:schemeClr val="accent1"/>
                </a:solidFill>
                <a:latin typeface="PingFang TC Thin" panose="020B0200000000000000" pitchFamily="34" charset="-120"/>
                <a:ea typeface="PingFang TC Thin" panose="020B0200000000000000" pitchFamily="34" charset="-120"/>
                <a:cs typeface="Microsoft JhengHei" charset="-120"/>
              </a:rPr>
              <a:t>X-Type</a:t>
            </a:r>
            <a:r>
              <a:rPr lang="en-US" altLang="zh-TW" sz="3200" dirty="0">
                <a:solidFill>
                  <a:srgbClr val="F29F35"/>
                </a:solidFill>
              </a:rPr>
              <a:t> </a:t>
            </a:r>
            <a:r>
              <a:rPr lang="en-US" altLang="zh-TW" sz="2000" dirty="0">
                <a:latin typeface="PingFang TC Thin" panose="020B0200000000000000" pitchFamily="34" charset="-120"/>
                <a:ea typeface="PingFang TC Thin" panose="020B0200000000000000" pitchFamily="34" charset="-120"/>
                <a:cs typeface="Microsoft JhengHei" charset="-120"/>
              </a:rPr>
              <a:t>emphasizes </a:t>
            </a:r>
            <a:r>
              <a:rPr lang="en-US" altLang="zh-TW" sz="2000" dirty="0">
                <a:solidFill>
                  <a:srgbClr val="45818E"/>
                </a:solidFill>
                <a:latin typeface="PingFang TC Thin" panose="020B0200000000000000" pitchFamily="34" charset="-120"/>
                <a:ea typeface="PingFang TC Thin" panose="020B0200000000000000" pitchFamily="34" charset="-120"/>
                <a:cs typeface="Microsoft JhengHei" charset="-120"/>
              </a:rPr>
              <a:t>'problem exploration' </a:t>
            </a:r>
            <a:r>
              <a:rPr lang="en-US" altLang="zh-TW" sz="2000" dirty="0">
                <a:latin typeface="PingFang TC Thin" panose="020B0200000000000000" pitchFamily="34" charset="-120"/>
                <a:ea typeface="PingFang TC Thin" panose="020B0200000000000000" pitchFamily="34" charset="-120"/>
                <a:cs typeface="Microsoft JhengHei" charset="-120"/>
              </a:rPr>
              <a:t>and </a:t>
            </a:r>
            <a:r>
              <a:rPr lang="en-US" altLang="zh-TW" sz="2000" dirty="0">
                <a:solidFill>
                  <a:srgbClr val="45818E"/>
                </a:solidFill>
                <a:latin typeface="PingFang TC Thin" panose="020B0200000000000000" pitchFamily="34" charset="-120"/>
                <a:ea typeface="PingFang TC Thin" panose="020B0200000000000000" pitchFamily="34" charset="-120"/>
                <a:cs typeface="Microsoft JhengHei" charset="-120"/>
              </a:rPr>
              <a:t>'observational experience'</a:t>
            </a:r>
            <a:r>
              <a:rPr lang="en-US" altLang="zh-TW" sz="2000" dirty="0">
                <a:latin typeface="PingFang TC Thin" panose="020B0200000000000000" pitchFamily="34" charset="-120"/>
                <a:ea typeface="PingFang TC Thin" panose="020B0200000000000000" pitchFamily="34" charset="-120"/>
                <a:cs typeface="Microsoft JhengHei" charset="-120"/>
              </a:rPr>
              <a:t>. The main outputs are user research and conceptual proposals for solutions.</a:t>
            </a:r>
          </a:p>
          <a:p>
            <a:pPr marL="914400" lvl="1" indent="-368300">
              <a:lnSpc>
                <a:spcPct val="115000"/>
              </a:lnSpc>
              <a:buClr>
                <a:schemeClr val="accent4">
                  <a:lumMod val="50000"/>
                </a:schemeClr>
              </a:buClr>
              <a:buSzPct val="40000"/>
              <a:buChar char="○"/>
            </a:pPr>
            <a:r>
              <a:rPr lang="zh-TW" altLang="zh-TW" sz="2800" dirty="0">
                <a:solidFill>
                  <a:schemeClr val="accent1"/>
                </a:solidFill>
                <a:latin typeface="PingFang TC Thin" panose="020B0200000000000000" pitchFamily="34" charset="-120"/>
                <a:ea typeface="PingFang TC Thin" panose="020B0200000000000000" pitchFamily="34" charset="-120"/>
                <a:cs typeface="Microsoft JhengHei" charset="-120"/>
              </a:rPr>
              <a:t>Y</a:t>
            </a:r>
            <a:r>
              <a:rPr lang="en-US" altLang="zh-TW" sz="2800" dirty="0">
                <a:solidFill>
                  <a:schemeClr val="accent1"/>
                </a:solidFill>
                <a:latin typeface="PingFang TC Thin" panose="020B0200000000000000" pitchFamily="34" charset="-120"/>
                <a:ea typeface="PingFang TC Thin" panose="020B0200000000000000" pitchFamily="34" charset="-120"/>
                <a:cs typeface="Microsoft JhengHei" charset="-120"/>
              </a:rPr>
              <a:t>-Type</a:t>
            </a:r>
            <a:r>
              <a:rPr lang="en-US" altLang="zh-TW" sz="2800" dirty="0">
                <a:solidFill>
                  <a:srgbClr val="F29F35"/>
                </a:solidFill>
              </a:rPr>
              <a:t> </a:t>
            </a:r>
            <a:r>
              <a:rPr lang="en-US" altLang="zh-TW" sz="2000" dirty="0">
                <a:latin typeface="PingFang TC Thin" panose="020B0200000000000000" pitchFamily="34" charset="-120"/>
                <a:ea typeface="PingFang TC Thin" panose="020B0200000000000000" pitchFamily="34" charset="-120"/>
                <a:cs typeface="Microsoft JhengHei" charset="-120"/>
              </a:rPr>
              <a:t>emphasizes </a:t>
            </a:r>
            <a:r>
              <a:rPr lang="en-US" altLang="zh-TW" sz="2000" dirty="0">
                <a:solidFill>
                  <a:srgbClr val="45818E"/>
                </a:solidFill>
                <a:latin typeface="PingFang TC Thin" panose="020B0200000000000000" pitchFamily="34" charset="-120"/>
                <a:ea typeface="PingFang TC Thin" panose="020B0200000000000000" pitchFamily="34" charset="-120"/>
                <a:cs typeface="Microsoft JhengHei" charset="-120"/>
              </a:rPr>
              <a:t>'problem solving'</a:t>
            </a:r>
            <a:r>
              <a:rPr lang="en-US" altLang="zh-TW" sz="2000" dirty="0">
                <a:latin typeface="PingFang TC Thin" panose="020B0200000000000000" pitchFamily="34" charset="-120"/>
                <a:ea typeface="PingFang TC Thin" panose="020B0200000000000000" pitchFamily="34" charset="-120"/>
                <a:cs typeface="Microsoft JhengHei" charset="-120"/>
              </a:rPr>
              <a:t> and </a:t>
            </a:r>
            <a:r>
              <a:rPr lang="en-US" altLang="zh-TW" sz="2000" dirty="0">
                <a:solidFill>
                  <a:srgbClr val="45818E"/>
                </a:solidFill>
                <a:latin typeface="PingFang TC Thin" panose="020B0200000000000000" pitchFamily="34" charset="-120"/>
                <a:ea typeface="PingFang TC Thin" panose="020B0200000000000000" pitchFamily="34" charset="-120"/>
                <a:cs typeface="Microsoft JhengHei" charset="-120"/>
              </a:rPr>
              <a:t>'hands-on practice'. </a:t>
            </a:r>
            <a:r>
              <a:rPr lang="en-US" altLang="zh-TW" sz="2000" dirty="0">
                <a:latin typeface="PingFang TC Thin" panose="020B0200000000000000" pitchFamily="34" charset="-120"/>
                <a:ea typeface="PingFang TC Thin" panose="020B0200000000000000" pitchFamily="34" charset="-120"/>
                <a:cs typeface="Microsoft JhengHei" charset="-120"/>
              </a:rPr>
              <a:t>The main outputs are actual verifiable product prototypes.</a:t>
            </a:r>
            <a:endParaRPr lang="en-US" altLang="zh-TW" sz="2000" dirty="0">
              <a:latin typeface="PingFang TC Thin" panose="020B0200000000000000" pitchFamily="34" charset="-120"/>
              <a:ea typeface="PingFang TC Thin" panose="020B0200000000000000" pitchFamily="34" charset="-120"/>
              <a:cs typeface="Heiti TC Light" charset="-120"/>
            </a:endParaRPr>
          </a:p>
          <a:p>
            <a:pPr lvl="0" algn="ctr">
              <a:spcBef>
                <a:spcPts val="1200"/>
              </a:spcBef>
            </a:pPr>
            <a:r>
              <a:rPr lang="en-US" altLang="zh-TW" sz="2400" dirty="0">
                <a:solidFill>
                  <a:srgbClr val="FF0000"/>
                </a:solidFill>
                <a:latin typeface="PingFang TC Thin" panose="020B0200000000000000" pitchFamily="34" charset="-120"/>
                <a:ea typeface="PingFang TC Thin" panose="020B0200000000000000" pitchFamily="34" charset="-120"/>
                <a:cs typeface="Heiti TC Light" charset="-120"/>
              </a:rPr>
              <a:t>Whether it's a X-Type or Y-Type workshop, all five steps of design thinking will be covered</a:t>
            </a:r>
            <a:r>
              <a:rPr lang="en-US" altLang="zh-TW" sz="2800" dirty="0">
                <a:solidFill>
                  <a:srgbClr val="FF0000"/>
                </a:solidFill>
                <a:latin typeface="PingFang TC Thin" panose="020B0200000000000000" pitchFamily="34" charset="-120"/>
                <a:ea typeface="PingFang TC Thin" panose="020B0200000000000000" pitchFamily="34" charset="-120"/>
                <a:cs typeface="Heiti TC Light" charset="-120"/>
              </a:rPr>
              <a:t>.</a:t>
            </a:r>
            <a:endParaRPr sz="1800" dirty="0">
              <a:solidFill>
                <a:srgbClr val="CC0000"/>
              </a:solidFill>
              <a:latin typeface="PingFang TC Thin" panose="020B0200000000000000" pitchFamily="34" charset="-120"/>
              <a:ea typeface="PingFang TC Thin" panose="020B0200000000000000" pitchFamily="34" charset="-120"/>
              <a:cs typeface="Heiti TC Light" charset="-120"/>
            </a:endParaRPr>
          </a:p>
        </p:txBody>
      </p:sp>
      <p:sp>
        <p:nvSpPr>
          <p:cNvPr id="654" name="Shape 654"/>
          <p:cNvSpPr txBox="1"/>
          <p:nvPr/>
        </p:nvSpPr>
        <p:spPr>
          <a:xfrm>
            <a:off x="420150" y="-105909"/>
            <a:ext cx="8303700" cy="1084200"/>
          </a:xfrm>
          <a:prstGeom prst="rect">
            <a:avLst/>
          </a:prstGeom>
          <a:noFill/>
          <a:ln>
            <a:noFill/>
          </a:ln>
        </p:spPr>
        <p:txBody>
          <a:bodyPr lIns="91425" tIns="91425" rIns="91425" bIns="91425" anchor="ctr" anchorCtr="0">
            <a:noAutofit/>
          </a:bodyPr>
          <a:lstStyle/>
          <a:p>
            <a:pPr lvl="0"/>
            <a:r>
              <a:rPr lang="en-US" altLang="zh-TW" sz="3000" b="1" dirty="0">
                <a:latin typeface="Microsoft JhengHei" charset="-120"/>
                <a:ea typeface="Microsoft JhengHei" charset="-120"/>
                <a:cs typeface="Microsoft JhengHei" charset="-120"/>
              </a:rPr>
              <a:t>Summary 2</a:t>
            </a:r>
            <a:endParaRPr lang="zh-TW" sz="3000" b="1" dirty="0">
              <a:latin typeface="Microsoft JhengHei" charset="-120"/>
              <a:ea typeface="Microsoft JhengHei" charset="-120"/>
              <a:cs typeface="Microsoft JhengHei" charset="-120"/>
            </a:endParaRPr>
          </a:p>
        </p:txBody>
      </p:sp>
    </p:spTree>
    <p:extLst>
      <p:ext uri="{BB962C8B-B14F-4D97-AF65-F5344CB8AC3E}">
        <p14:creationId xmlns:p14="http://schemas.microsoft.com/office/powerpoint/2010/main" val="121080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pic>
        <p:nvPicPr>
          <p:cNvPr id="8" name="圖片 7">
            <a:extLst>
              <a:ext uri="{FF2B5EF4-FFF2-40B4-BE49-F238E27FC236}">
                <a16:creationId xmlns:a16="http://schemas.microsoft.com/office/drawing/2014/main" id="{1325B838-79BF-4E8E-B04A-CB00CB3239C3}"/>
              </a:ext>
            </a:extLst>
          </p:cNvPr>
          <p:cNvPicPr>
            <a:picLocks noChangeAspect="1"/>
          </p:cNvPicPr>
          <p:nvPr/>
        </p:nvPicPr>
        <p:blipFill rotWithShape="1">
          <a:blip r:embed="rId3"/>
          <a:srcRect l="20842" t="13649" r="18784" b="16015"/>
          <a:stretch/>
        </p:blipFill>
        <p:spPr>
          <a:xfrm>
            <a:off x="117659" y="4287233"/>
            <a:ext cx="668214" cy="769583"/>
          </a:xfrm>
          <a:prstGeom prst="rect">
            <a:avLst/>
          </a:prstGeom>
        </p:spPr>
      </p:pic>
      <p:sp>
        <p:nvSpPr>
          <p:cNvPr id="2" name="文字方塊 1">
            <a:extLst>
              <a:ext uri="{FF2B5EF4-FFF2-40B4-BE49-F238E27FC236}">
                <a16:creationId xmlns:a16="http://schemas.microsoft.com/office/drawing/2014/main" id="{3DD13972-B5F3-4B6B-B38F-3DF9F9464E92}"/>
              </a:ext>
            </a:extLst>
          </p:cNvPr>
          <p:cNvSpPr txBox="1"/>
          <p:nvPr/>
        </p:nvSpPr>
        <p:spPr>
          <a:xfrm>
            <a:off x="824820" y="918821"/>
            <a:ext cx="7494359" cy="553998"/>
          </a:xfrm>
          <a:prstGeom prst="rect">
            <a:avLst/>
          </a:prstGeom>
          <a:noFill/>
        </p:spPr>
        <p:txBody>
          <a:bodyPr wrap="none" rtlCol="0">
            <a:spAutoFit/>
          </a:bodyPr>
          <a:lstStyle/>
          <a:p>
            <a:r>
              <a:rPr lang="zh-TW" altLang="en-US" sz="3000" b="1" dirty="0">
                <a:latin typeface="PingFang TC Light" panose="020B0300000000000000" pitchFamily="34" charset="-120"/>
                <a:ea typeface="PingFang TC Light" panose="020B0300000000000000" pitchFamily="34" charset="-120"/>
              </a:rPr>
              <a:t>此公版簡報特別感謝不斷迭代修正的教練們</a:t>
            </a:r>
          </a:p>
        </p:txBody>
      </p:sp>
      <p:sp>
        <p:nvSpPr>
          <p:cNvPr id="30" name="Shape 653">
            <a:extLst>
              <a:ext uri="{FF2B5EF4-FFF2-40B4-BE49-F238E27FC236}">
                <a16:creationId xmlns:a16="http://schemas.microsoft.com/office/drawing/2014/main" id="{63AD283F-5DF8-4DA6-9C99-A7B8DF99FBE3}"/>
              </a:ext>
            </a:extLst>
          </p:cNvPr>
          <p:cNvSpPr txBox="1"/>
          <p:nvPr/>
        </p:nvSpPr>
        <p:spPr>
          <a:xfrm>
            <a:off x="3272046" y="1522559"/>
            <a:ext cx="2599906" cy="640651"/>
          </a:xfrm>
          <a:prstGeom prst="rect">
            <a:avLst/>
          </a:prstGeom>
          <a:noFill/>
          <a:ln>
            <a:noFill/>
          </a:ln>
        </p:spPr>
        <p:txBody>
          <a:bodyPr lIns="91425" tIns="91425" rIns="91425" bIns="91425" anchor="t" anchorCtr="0">
            <a:noAutofit/>
          </a:bodyPr>
          <a:lstStyle/>
          <a:p>
            <a:pPr lvl="0" algn="ctr" rtl="0">
              <a:spcBef>
                <a:spcPts val="0"/>
              </a:spcBef>
              <a:buClr>
                <a:schemeClr val="dk1"/>
              </a:buClr>
              <a:buFont typeface="Arial"/>
              <a:buNone/>
            </a:pPr>
            <a:r>
              <a:rPr lang="zh-TW" altLang="en-US" dirty="0">
                <a:solidFill>
                  <a:srgbClr val="CC0000"/>
                </a:solidFill>
                <a:latin typeface="PingFang TC Light" panose="020B0300000000000000" pitchFamily="34" charset="-120"/>
                <a:ea typeface="PingFang TC Light" panose="020B0300000000000000" pitchFamily="34" charset="-120"/>
                <a:cs typeface="Heiti TC Light" charset="-120"/>
              </a:rPr>
              <a:t>苗圃計畫第一期主持人</a:t>
            </a:r>
            <a:r>
              <a:rPr lang="en-US" altLang="zh-TW" dirty="0">
                <a:solidFill>
                  <a:srgbClr val="CC0000"/>
                </a:solidFill>
                <a:latin typeface="PingFang TC Light" panose="020B0300000000000000" pitchFamily="34" charset="-120"/>
                <a:ea typeface="PingFang TC Light" panose="020B0300000000000000" pitchFamily="34" charset="-120"/>
                <a:cs typeface="Heiti TC Light" charset="-120"/>
              </a:rPr>
              <a:t>:</a:t>
            </a:r>
            <a:r>
              <a:rPr lang="zh-TW" altLang="en-US" dirty="0">
                <a:solidFill>
                  <a:srgbClr val="CC0000"/>
                </a:solidFill>
                <a:latin typeface="PingFang TC Light" panose="020B0300000000000000" pitchFamily="34" charset="-120"/>
                <a:ea typeface="PingFang TC Light" panose="020B0300000000000000" pitchFamily="34" charset="-120"/>
                <a:cs typeface="Heiti TC Light" charset="-120"/>
              </a:rPr>
              <a:t>康仕仲</a:t>
            </a:r>
            <a:endParaRPr lang="en-US" altLang="zh-TW" dirty="0">
              <a:solidFill>
                <a:srgbClr val="CC0000"/>
              </a:solidFill>
              <a:latin typeface="PingFang TC Light" panose="020B0300000000000000" pitchFamily="34" charset="-120"/>
              <a:ea typeface="PingFang TC Light" panose="020B0300000000000000" pitchFamily="34" charset="-120"/>
              <a:cs typeface="Heiti TC Light" charset="-120"/>
            </a:endParaRPr>
          </a:p>
          <a:p>
            <a:pPr algn="ctr">
              <a:buClr>
                <a:schemeClr val="dk1"/>
              </a:buClr>
            </a:pPr>
            <a:r>
              <a:rPr lang="zh-TW" altLang="en-US" dirty="0">
                <a:solidFill>
                  <a:srgbClr val="CC0000"/>
                </a:solidFill>
                <a:latin typeface="PingFang TC Light" panose="020B0300000000000000" pitchFamily="34" charset="-120"/>
                <a:ea typeface="PingFang TC Light" panose="020B0300000000000000" pitchFamily="34" charset="-120"/>
                <a:cs typeface="Heiti TC Light" charset="-120"/>
              </a:rPr>
              <a:t>苗圃計畫第二期主持人</a:t>
            </a:r>
            <a:r>
              <a:rPr lang="en-US" altLang="zh-TW" dirty="0">
                <a:solidFill>
                  <a:srgbClr val="CC0000"/>
                </a:solidFill>
                <a:latin typeface="PingFang TC Light" panose="020B0300000000000000" pitchFamily="34" charset="-120"/>
                <a:ea typeface="PingFang TC Light" panose="020B0300000000000000" pitchFamily="34" charset="-120"/>
                <a:cs typeface="Heiti TC Light" charset="-120"/>
              </a:rPr>
              <a:t>:</a:t>
            </a:r>
            <a:r>
              <a:rPr lang="zh-TW" altLang="en-US" dirty="0">
                <a:solidFill>
                  <a:srgbClr val="CC0000"/>
                </a:solidFill>
                <a:latin typeface="PingFang TC Light" panose="020B0300000000000000" pitchFamily="34" charset="-120"/>
                <a:ea typeface="PingFang TC Light" panose="020B0300000000000000" pitchFamily="34" charset="-120"/>
                <a:cs typeface="Heiti TC Light" charset="-120"/>
              </a:rPr>
              <a:t>謝尚賢</a:t>
            </a:r>
            <a:endParaRPr lang="en-US" altLang="zh-TW" dirty="0">
              <a:solidFill>
                <a:srgbClr val="CC0000"/>
              </a:solidFill>
              <a:latin typeface="PingFang TC Light" panose="020B0300000000000000" pitchFamily="34" charset="-120"/>
              <a:ea typeface="PingFang TC Light" panose="020B0300000000000000" pitchFamily="34" charset="-120"/>
              <a:cs typeface="Heiti TC Light" charset="-120"/>
            </a:endParaRPr>
          </a:p>
          <a:p>
            <a:pPr lvl="0" algn="ctr" rtl="0">
              <a:spcBef>
                <a:spcPts val="0"/>
              </a:spcBef>
              <a:buClr>
                <a:schemeClr val="dk1"/>
              </a:buClr>
              <a:buFont typeface="Arial"/>
              <a:buNone/>
            </a:pPr>
            <a:endParaRPr dirty="0">
              <a:solidFill>
                <a:srgbClr val="CC0000"/>
              </a:solidFill>
              <a:latin typeface="PingFang TC Light" panose="020B0300000000000000" pitchFamily="34" charset="-120"/>
              <a:ea typeface="PingFang TC Light" panose="020B0300000000000000" pitchFamily="34" charset="-120"/>
              <a:cs typeface="Heiti TC Light" charset="-120"/>
            </a:endParaRPr>
          </a:p>
        </p:txBody>
      </p:sp>
      <p:grpSp>
        <p:nvGrpSpPr>
          <p:cNvPr id="32" name="群組 31">
            <a:extLst>
              <a:ext uri="{FF2B5EF4-FFF2-40B4-BE49-F238E27FC236}">
                <a16:creationId xmlns:a16="http://schemas.microsoft.com/office/drawing/2014/main" id="{009C5F08-54D4-40A4-873B-EA987962BEDB}"/>
              </a:ext>
            </a:extLst>
          </p:cNvPr>
          <p:cNvGrpSpPr/>
          <p:nvPr/>
        </p:nvGrpSpPr>
        <p:grpSpPr>
          <a:xfrm>
            <a:off x="114237" y="314947"/>
            <a:ext cx="2191697" cy="262964"/>
            <a:chOff x="256228" y="178479"/>
            <a:chExt cx="2191697" cy="262964"/>
          </a:xfrm>
        </p:grpSpPr>
        <p:sp>
          <p:nvSpPr>
            <p:cNvPr id="33" name="文字方塊 32">
              <a:extLst>
                <a:ext uri="{FF2B5EF4-FFF2-40B4-BE49-F238E27FC236}">
                  <a16:creationId xmlns:a16="http://schemas.microsoft.com/office/drawing/2014/main" id="{7BF21913-95E7-4817-B9F4-A3EC45CF6774}"/>
                </a:ext>
              </a:extLst>
            </p:cNvPr>
            <p:cNvSpPr txBox="1"/>
            <p:nvPr/>
          </p:nvSpPr>
          <p:spPr>
            <a:xfrm>
              <a:off x="519192" y="202239"/>
              <a:ext cx="1928733" cy="215444"/>
            </a:xfrm>
            <a:prstGeom prst="rect">
              <a:avLst/>
            </a:prstGeom>
            <a:noFill/>
          </p:spPr>
          <p:txBody>
            <a:bodyPr wrap="none" rtlCol="0">
              <a:spAutoFit/>
            </a:bodyPr>
            <a:lstStyle/>
            <a:p>
              <a:r>
                <a:rPr lang="zh-TW" altLang="zh-TW" sz="800" dirty="0">
                  <a:solidFill>
                    <a:schemeClr val="bg1">
                      <a:lumMod val="50000"/>
                    </a:schemeClr>
                  </a:solidFill>
                  <a:latin typeface="PingFang TC Light" panose="020B0300000000000000" pitchFamily="34" charset="-120"/>
                  <a:ea typeface="PingFang TC Light" panose="020B0300000000000000" pitchFamily="34" charset="-120"/>
                </a:rPr>
                <a:t>教育部跨領域教師發展暨人才培育計畫</a:t>
              </a:r>
              <a:endParaRPr lang="zh-TW" altLang="en-US" sz="800" dirty="0">
                <a:solidFill>
                  <a:schemeClr val="bg1">
                    <a:lumMod val="50000"/>
                  </a:schemeClr>
                </a:solidFill>
                <a:latin typeface="PingFang TC Light" panose="020B0300000000000000" pitchFamily="34" charset="-120"/>
                <a:ea typeface="PingFang TC Light" panose="020B0300000000000000" pitchFamily="34" charset="-120"/>
              </a:endParaRPr>
            </a:p>
          </p:txBody>
        </p:sp>
        <p:pic>
          <p:nvPicPr>
            <p:cNvPr id="34" name="圖片 33">
              <a:extLst>
                <a:ext uri="{FF2B5EF4-FFF2-40B4-BE49-F238E27FC236}">
                  <a16:creationId xmlns:a16="http://schemas.microsoft.com/office/drawing/2014/main" id="{9D35F212-D40D-4FA4-9754-1982E2DF44D9}"/>
                </a:ext>
              </a:extLst>
            </p:cNvPr>
            <p:cNvPicPr>
              <a:picLocks noChangeAspect="1"/>
            </p:cNvPicPr>
            <p:nvPr/>
          </p:nvPicPr>
          <p:blipFill>
            <a:blip r:embed="rId4"/>
            <a:stretch>
              <a:fillRect/>
            </a:stretch>
          </p:blipFill>
          <p:spPr>
            <a:xfrm>
              <a:off x="256228" y="178479"/>
              <a:ext cx="262964" cy="262964"/>
            </a:xfrm>
            <a:prstGeom prst="rect">
              <a:avLst/>
            </a:prstGeom>
          </p:spPr>
        </p:pic>
      </p:grpSp>
      <p:sp>
        <p:nvSpPr>
          <p:cNvPr id="7" name="矩形 6">
            <a:extLst>
              <a:ext uri="{FF2B5EF4-FFF2-40B4-BE49-F238E27FC236}">
                <a16:creationId xmlns:a16="http://schemas.microsoft.com/office/drawing/2014/main" id="{B565FF56-3EEB-4B52-9B5B-2BFC4655403E}"/>
              </a:ext>
            </a:extLst>
          </p:cNvPr>
          <p:cNvSpPr/>
          <p:nvPr/>
        </p:nvSpPr>
        <p:spPr>
          <a:xfrm>
            <a:off x="2287814" y="2168774"/>
            <a:ext cx="4572000" cy="307777"/>
          </a:xfrm>
          <a:prstGeom prst="rect">
            <a:avLst/>
          </a:prstGeom>
        </p:spPr>
        <p:txBody>
          <a:bodyPr>
            <a:spAutoFit/>
          </a:bodyPr>
          <a:lstStyle/>
          <a:p>
            <a:r>
              <a:rPr lang="zh-TW" altLang="zh-TW" dirty="0">
                <a:latin typeface="PingFang TC Light" panose="020B0300000000000000" pitchFamily="34" charset="-120"/>
                <a:ea typeface="PingFang TC Light" panose="020B0300000000000000" pitchFamily="34" charset="-120"/>
              </a:rPr>
              <a:t>苗圃計畫第三期教練團參與成員</a:t>
            </a:r>
            <a:r>
              <a:rPr lang="en-US" altLang="zh-TW" dirty="0">
                <a:latin typeface="PingFang TC Light" panose="020B0300000000000000" pitchFamily="34" charset="-120"/>
                <a:ea typeface="PingFang TC Light" panose="020B0300000000000000" pitchFamily="34" charset="-120"/>
              </a:rPr>
              <a:t>: (</a:t>
            </a:r>
            <a:r>
              <a:rPr lang="zh-TW" altLang="zh-TW" dirty="0">
                <a:latin typeface="PingFang TC Light" panose="020B0300000000000000" pitchFamily="34" charset="-120"/>
                <a:ea typeface="PingFang TC Light" panose="020B0300000000000000" pitchFamily="34" charset="-120"/>
              </a:rPr>
              <a:t>排序</a:t>
            </a:r>
            <a:r>
              <a:rPr lang="zh-TW" altLang="en-US" dirty="0">
                <a:latin typeface="PingFang TC Light" panose="020B0300000000000000" pitchFamily="34" charset="-120"/>
                <a:ea typeface="PingFang TC Light" panose="020B0300000000000000" pitchFamily="34" charset="-120"/>
              </a:rPr>
              <a:t>依</a:t>
            </a:r>
            <a:r>
              <a:rPr lang="zh-TW" altLang="zh-TW" dirty="0">
                <a:latin typeface="PingFang TC Light" panose="020B0300000000000000" pitchFamily="34" charset="-120"/>
                <a:ea typeface="PingFang TC Light" panose="020B0300000000000000" pitchFamily="34" charset="-120"/>
              </a:rPr>
              <a:t>筆畫順序排列</a:t>
            </a:r>
            <a:r>
              <a:rPr lang="en-US" altLang="zh-TW" dirty="0">
                <a:latin typeface="PingFang TC Light" panose="020B0300000000000000" pitchFamily="34" charset="-120"/>
                <a:ea typeface="PingFang TC Light" panose="020B0300000000000000" pitchFamily="34" charset="-120"/>
              </a:rPr>
              <a:t>)</a:t>
            </a:r>
            <a:endParaRPr lang="zh-TW" altLang="zh-TW" dirty="0">
              <a:latin typeface="PingFang TC Light" panose="020B0300000000000000" pitchFamily="34" charset="-120"/>
              <a:ea typeface="PingFang TC Light" panose="020B0300000000000000" pitchFamily="34" charset="-120"/>
            </a:endParaRPr>
          </a:p>
        </p:txBody>
      </p:sp>
      <p:sp>
        <p:nvSpPr>
          <p:cNvPr id="9" name="矩形 8">
            <a:extLst>
              <a:ext uri="{FF2B5EF4-FFF2-40B4-BE49-F238E27FC236}">
                <a16:creationId xmlns:a16="http://schemas.microsoft.com/office/drawing/2014/main" id="{371B46BE-9A82-48CE-AF8F-3254AB68EA50}"/>
              </a:ext>
            </a:extLst>
          </p:cNvPr>
          <p:cNvSpPr/>
          <p:nvPr/>
        </p:nvSpPr>
        <p:spPr>
          <a:xfrm>
            <a:off x="597601" y="4672024"/>
            <a:ext cx="3407894" cy="461665"/>
          </a:xfrm>
          <a:prstGeom prst="rect">
            <a:avLst/>
          </a:prstGeom>
          <a:noFill/>
        </p:spPr>
        <p:txBody>
          <a:bodyPr wrap="square" rtlCol="0">
            <a:spAutoFit/>
          </a:bodyPr>
          <a:lstStyle/>
          <a:p>
            <a:r>
              <a:rPr lang="zh-TW" altLang="en-US" sz="800" dirty="0">
                <a:solidFill>
                  <a:schemeClr val="tx1">
                    <a:lumMod val="65000"/>
                    <a:lumOff val="35000"/>
                  </a:schemeClr>
                </a:solidFill>
                <a:latin typeface="PingFang TC Light" panose="020B0300000000000000" pitchFamily="34" charset="-120"/>
                <a:ea typeface="PingFang TC Light" panose="020B0300000000000000" pitchFamily="34" charset="-120"/>
              </a:rPr>
              <a:t>感謝歷屆苗圃計畫總辦公室博士後與助理的共同參與</a:t>
            </a:r>
            <a:endParaRPr lang="en-US" altLang="zh-TW" sz="800" dirty="0">
              <a:solidFill>
                <a:schemeClr val="tx1">
                  <a:lumMod val="65000"/>
                  <a:lumOff val="35000"/>
                </a:schemeClr>
              </a:solidFill>
              <a:latin typeface="PingFang TC Light" panose="020B0300000000000000" pitchFamily="34" charset="-120"/>
              <a:ea typeface="PingFang TC Light" panose="020B0300000000000000" pitchFamily="34" charset="-120"/>
            </a:endParaRPr>
          </a:p>
          <a:p>
            <a:r>
              <a:rPr lang="zh-TW" altLang="en-US" sz="800" dirty="0">
                <a:solidFill>
                  <a:schemeClr val="tx1">
                    <a:lumMod val="65000"/>
                    <a:lumOff val="35000"/>
                  </a:schemeClr>
                </a:solidFill>
                <a:latin typeface="PingFang TC Light" panose="020B0300000000000000" pitchFamily="34" charset="-120"/>
                <a:ea typeface="PingFang TC Light" panose="020B0300000000000000" pitchFamily="34" charset="-120"/>
              </a:rPr>
              <a:t>李孟學 蔡孟佳 雲　歡 楊哲玟 陳守晟 張鐵懷 楊琇婷 郭睿駖 蘇倚萱 協助</a:t>
            </a:r>
            <a:endParaRPr lang="en-US" altLang="zh-TW" sz="800" dirty="0">
              <a:solidFill>
                <a:schemeClr val="tx1">
                  <a:lumMod val="65000"/>
                  <a:lumOff val="35000"/>
                </a:schemeClr>
              </a:solidFill>
              <a:latin typeface="PingFang TC Light" panose="020B0300000000000000" pitchFamily="34" charset="-120"/>
              <a:ea typeface="PingFang TC Light" panose="020B0300000000000000" pitchFamily="34" charset="-120"/>
            </a:endParaRPr>
          </a:p>
          <a:p>
            <a:r>
              <a:rPr lang="zh-TW" altLang="zh-TW" sz="800" dirty="0">
                <a:solidFill>
                  <a:schemeClr val="tx1">
                    <a:lumMod val="65000"/>
                    <a:lumOff val="35000"/>
                  </a:schemeClr>
                </a:solidFill>
                <a:latin typeface="PingFang TC Light" panose="020B0300000000000000" pitchFamily="34" charset="-120"/>
                <a:ea typeface="PingFang TC Light" panose="020B0300000000000000" pitchFamily="34" charset="-120"/>
              </a:rPr>
              <a:t>特別感謝 大同大學</a:t>
            </a:r>
            <a:r>
              <a:rPr lang="en-US" altLang="zh-TW" sz="800" dirty="0">
                <a:solidFill>
                  <a:schemeClr val="tx1">
                    <a:lumMod val="65000"/>
                    <a:lumOff val="35000"/>
                  </a:schemeClr>
                </a:solidFill>
                <a:latin typeface="PingFang TC Light" panose="020B0300000000000000" pitchFamily="34" charset="-120"/>
                <a:ea typeface="PingFang TC Light" panose="020B0300000000000000" pitchFamily="34" charset="-120"/>
              </a:rPr>
              <a:t> </a:t>
            </a:r>
            <a:r>
              <a:rPr lang="zh-TW" altLang="zh-TW" sz="800" dirty="0">
                <a:solidFill>
                  <a:schemeClr val="tx1">
                    <a:lumMod val="65000"/>
                    <a:lumOff val="35000"/>
                  </a:schemeClr>
                </a:solidFill>
                <a:latin typeface="PingFang TC Light" panose="020B0300000000000000" pitchFamily="34" charset="-120"/>
                <a:ea typeface="PingFang TC Light" panose="020B0300000000000000" pitchFamily="34" charset="-120"/>
              </a:rPr>
              <a:t>工業設計系</a:t>
            </a:r>
            <a:r>
              <a:rPr lang="zh-TW" altLang="en-US" sz="800" dirty="0">
                <a:solidFill>
                  <a:schemeClr val="tx1">
                    <a:lumMod val="65000"/>
                    <a:lumOff val="35000"/>
                  </a:schemeClr>
                </a:solidFill>
                <a:latin typeface="PingFang TC Light" panose="020B0300000000000000" pitchFamily="34" charset="-120"/>
                <a:ea typeface="PingFang TC Light" panose="020B0300000000000000" pitchFamily="34" charset="-120"/>
              </a:rPr>
              <a:t>助教 傅翊棋</a:t>
            </a:r>
            <a:r>
              <a:rPr lang="en-US" altLang="zh-TW" sz="800" dirty="0">
                <a:solidFill>
                  <a:schemeClr val="tx1">
                    <a:lumMod val="65000"/>
                    <a:lumOff val="35000"/>
                  </a:schemeClr>
                </a:solidFill>
                <a:latin typeface="PingFang TC Light" panose="020B0300000000000000" pitchFamily="34" charset="-120"/>
                <a:ea typeface="PingFang TC Light" panose="020B0300000000000000" pitchFamily="34" charset="-120"/>
              </a:rPr>
              <a:t> </a:t>
            </a:r>
            <a:r>
              <a:rPr lang="zh-TW" altLang="zh-TW" sz="800" dirty="0">
                <a:solidFill>
                  <a:schemeClr val="tx1">
                    <a:lumMod val="65000"/>
                    <a:lumOff val="35000"/>
                  </a:schemeClr>
                </a:solidFill>
                <a:latin typeface="PingFang TC Light" panose="020B0300000000000000" pitchFamily="34" charset="-120"/>
                <a:ea typeface="PingFang TC Light" panose="020B0300000000000000" pitchFamily="34" charset="-120"/>
              </a:rPr>
              <a:t>協助</a:t>
            </a:r>
            <a:r>
              <a:rPr lang="zh-TW" altLang="en-US" sz="800" dirty="0">
                <a:solidFill>
                  <a:schemeClr val="tx1">
                    <a:lumMod val="65000"/>
                    <a:lumOff val="35000"/>
                  </a:schemeClr>
                </a:solidFill>
                <a:latin typeface="PingFang TC Light" panose="020B0300000000000000" pitchFamily="34" charset="-120"/>
                <a:ea typeface="PingFang TC Light" panose="020B0300000000000000" pitchFamily="34" charset="-120"/>
              </a:rPr>
              <a:t>公版</a:t>
            </a:r>
            <a:r>
              <a:rPr lang="zh-TW" altLang="zh-TW" sz="800" dirty="0">
                <a:solidFill>
                  <a:schemeClr val="tx1">
                    <a:lumMod val="65000"/>
                    <a:lumOff val="35000"/>
                  </a:schemeClr>
                </a:solidFill>
                <a:latin typeface="PingFang TC Light" panose="020B0300000000000000" pitchFamily="34" charset="-120"/>
                <a:ea typeface="PingFang TC Light" panose="020B0300000000000000" pitchFamily="34" charset="-120"/>
              </a:rPr>
              <a:t>簡報修正</a:t>
            </a:r>
          </a:p>
        </p:txBody>
      </p:sp>
      <p:sp>
        <p:nvSpPr>
          <p:cNvPr id="35" name="矩形 34">
            <a:extLst>
              <a:ext uri="{FF2B5EF4-FFF2-40B4-BE49-F238E27FC236}">
                <a16:creationId xmlns:a16="http://schemas.microsoft.com/office/drawing/2014/main" id="{2C047BF8-3C28-4091-8DD9-ED9DCFE0D970}"/>
              </a:ext>
            </a:extLst>
          </p:cNvPr>
          <p:cNvSpPr/>
          <p:nvPr/>
        </p:nvSpPr>
        <p:spPr>
          <a:xfrm>
            <a:off x="4908591" y="4656706"/>
            <a:ext cx="4055035" cy="400110"/>
          </a:xfrm>
          <a:prstGeom prst="rect">
            <a:avLst/>
          </a:prstGeom>
        </p:spPr>
        <p:txBody>
          <a:bodyPr wrap="square">
            <a:spAutoFit/>
          </a:bodyPr>
          <a:lstStyle/>
          <a:p>
            <a:r>
              <a:rPr lang="zh-TW" altLang="en-US" sz="1000" dirty="0">
                <a:solidFill>
                  <a:schemeClr val="tx1">
                    <a:lumMod val="65000"/>
                    <a:lumOff val="35000"/>
                  </a:schemeClr>
                </a:solidFill>
                <a:latin typeface="PingFang TC Light" panose="020B0300000000000000" pitchFamily="34" charset="-120"/>
                <a:ea typeface="PingFang TC Light" panose="020B0300000000000000" pitchFamily="34" charset="-120"/>
              </a:rPr>
              <a:t>歡迎使用，請註明出處 </a:t>
            </a:r>
            <a:r>
              <a:rPr lang="en-US" altLang="zh-TW" sz="1000" dirty="0">
                <a:solidFill>
                  <a:schemeClr val="tx1">
                    <a:lumMod val="65000"/>
                    <a:lumOff val="35000"/>
                  </a:schemeClr>
                </a:solidFill>
                <a:latin typeface="PingFang TC Light" panose="020B0300000000000000" pitchFamily="34" charset="-120"/>
                <a:ea typeface="PingFang TC Light" panose="020B0300000000000000" pitchFamily="34" charset="-120"/>
              </a:rPr>
              <a:t>design-</a:t>
            </a:r>
            <a:r>
              <a:rPr lang="en-US" altLang="zh-TW" sz="1000" dirty="0" err="1">
                <a:solidFill>
                  <a:schemeClr val="tx1">
                    <a:lumMod val="65000"/>
                    <a:lumOff val="35000"/>
                  </a:schemeClr>
                </a:solidFill>
                <a:latin typeface="PingFang TC Light" panose="020B0300000000000000" pitchFamily="34" charset="-120"/>
                <a:ea typeface="PingFang TC Light" panose="020B0300000000000000" pitchFamily="34" charset="-120"/>
              </a:rPr>
              <a:t>thinking.tw</a:t>
            </a:r>
            <a:br>
              <a:rPr lang="zh-TW" altLang="en-US" sz="1000" dirty="0">
                <a:solidFill>
                  <a:schemeClr val="tx1">
                    <a:lumMod val="65000"/>
                    <a:lumOff val="35000"/>
                  </a:schemeClr>
                </a:solidFill>
                <a:latin typeface="PingFang TC Light" panose="020B0300000000000000" pitchFamily="34" charset="-120"/>
                <a:ea typeface="PingFang TC Light" panose="020B0300000000000000" pitchFamily="34" charset="-120"/>
              </a:rPr>
            </a:br>
            <a:r>
              <a:rPr lang="zh-TW" altLang="en-US" sz="1000" dirty="0">
                <a:solidFill>
                  <a:schemeClr val="tx1">
                    <a:lumMod val="65000"/>
                    <a:lumOff val="35000"/>
                  </a:schemeClr>
                </a:solidFill>
                <a:latin typeface="PingFang TC Light" panose="020B0300000000000000" pitchFamily="34" charset="-120"/>
                <a:ea typeface="PingFang TC Light" panose="020B0300000000000000" pitchFamily="34" charset="-120"/>
              </a:rPr>
              <a:t>以創用</a:t>
            </a:r>
            <a:r>
              <a:rPr lang="en-US" altLang="zh-TW" sz="1000" dirty="0">
                <a:solidFill>
                  <a:schemeClr val="tx1">
                    <a:lumMod val="65000"/>
                    <a:lumOff val="35000"/>
                  </a:schemeClr>
                </a:solidFill>
                <a:latin typeface="PingFang TC Light" panose="020B0300000000000000" pitchFamily="34" charset="-120"/>
                <a:ea typeface="PingFang TC Light" panose="020B0300000000000000" pitchFamily="34" charset="-120"/>
              </a:rPr>
              <a:t>CC </a:t>
            </a:r>
            <a:r>
              <a:rPr lang="zh-TW" altLang="en-US" sz="1000" dirty="0">
                <a:solidFill>
                  <a:schemeClr val="tx1">
                    <a:lumMod val="65000"/>
                    <a:lumOff val="35000"/>
                  </a:schemeClr>
                </a:solidFill>
                <a:latin typeface="PingFang TC Light" panose="020B0300000000000000" pitchFamily="34" charset="-120"/>
                <a:ea typeface="PingFang TC Light" panose="020B0300000000000000" pitchFamily="34" charset="-120"/>
              </a:rPr>
              <a:t>姓名標示</a:t>
            </a:r>
            <a:r>
              <a:rPr lang="en-US" altLang="zh-TW" sz="1000" dirty="0">
                <a:solidFill>
                  <a:schemeClr val="tx1">
                    <a:lumMod val="65000"/>
                    <a:lumOff val="35000"/>
                  </a:schemeClr>
                </a:solidFill>
                <a:latin typeface="PingFang TC Light" panose="020B0300000000000000" pitchFamily="34" charset="-120"/>
                <a:ea typeface="PingFang TC Light" panose="020B0300000000000000" pitchFamily="34" charset="-120"/>
              </a:rPr>
              <a:t>-</a:t>
            </a:r>
            <a:r>
              <a:rPr lang="zh-TW" altLang="en-US" sz="1000" dirty="0">
                <a:solidFill>
                  <a:schemeClr val="tx1">
                    <a:lumMod val="65000"/>
                    <a:lumOff val="35000"/>
                  </a:schemeClr>
                </a:solidFill>
                <a:latin typeface="PingFang TC Light" panose="020B0300000000000000" pitchFamily="34" charset="-120"/>
                <a:ea typeface="PingFang TC Light" panose="020B0300000000000000" pitchFamily="34" charset="-120"/>
              </a:rPr>
              <a:t>非商業性</a:t>
            </a:r>
            <a:r>
              <a:rPr lang="en-US" altLang="zh-TW" sz="1000" dirty="0">
                <a:solidFill>
                  <a:schemeClr val="tx1">
                    <a:lumMod val="65000"/>
                    <a:lumOff val="35000"/>
                  </a:schemeClr>
                </a:solidFill>
                <a:latin typeface="PingFang TC Light" panose="020B0300000000000000" pitchFamily="34" charset="-120"/>
                <a:ea typeface="PingFang TC Light" panose="020B0300000000000000" pitchFamily="34" charset="-120"/>
              </a:rPr>
              <a:t>-</a:t>
            </a:r>
            <a:r>
              <a:rPr lang="zh-TW" altLang="en-US" sz="1000" dirty="0">
                <a:solidFill>
                  <a:schemeClr val="tx1">
                    <a:lumMod val="65000"/>
                    <a:lumOff val="35000"/>
                  </a:schemeClr>
                </a:solidFill>
                <a:latin typeface="PingFang TC Light" panose="020B0300000000000000" pitchFamily="34" charset="-120"/>
                <a:ea typeface="PingFang TC Light" panose="020B0300000000000000" pitchFamily="34" charset="-120"/>
              </a:rPr>
              <a:t>相同方式分享 </a:t>
            </a:r>
            <a:r>
              <a:rPr lang="en-US" altLang="zh-TW" sz="1000" dirty="0">
                <a:solidFill>
                  <a:schemeClr val="tx1">
                    <a:lumMod val="65000"/>
                    <a:lumOff val="35000"/>
                  </a:schemeClr>
                </a:solidFill>
                <a:latin typeface="PingFang TC Light" panose="020B0300000000000000" pitchFamily="34" charset="-120"/>
                <a:ea typeface="PingFang TC Light" panose="020B0300000000000000" pitchFamily="34" charset="-120"/>
              </a:rPr>
              <a:t>3.0 </a:t>
            </a:r>
            <a:r>
              <a:rPr lang="zh-TW" altLang="en-US" sz="1000" dirty="0">
                <a:solidFill>
                  <a:schemeClr val="tx1">
                    <a:lumMod val="65000"/>
                    <a:lumOff val="35000"/>
                  </a:schemeClr>
                </a:solidFill>
                <a:latin typeface="PingFang TC Light" panose="020B0300000000000000" pitchFamily="34" charset="-120"/>
                <a:ea typeface="PingFang TC Light" panose="020B0300000000000000" pitchFamily="34" charset="-120"/>
              </a:rPr>
              <a:t>台灣 授權條款釋出。</a:t>
            </a:r>
          </a:p>
        </p:txBody>
      </p:sp>
      <p:pic>
        <p:nvPicPr>
          <p:cNvPr id="36" name="Picture 2" descr="https://mirrors.creativecommons.org/presskit/buttons/88x31/png/by-nc-sa.png">
            <a:extLst>
              <a:ext uri="{FF2B5EF4-FFF2-40B4-BE49-F238E27FC236}">
                <a16:creationId xmlns:a16="http://schemas.microsoft.com/office/drawing/2014/main" id="{D6B1A33C-633F-4908-A74F-07E9DFD02DF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05495" y="4687484"/>
            <a:ext cx="967638" cy="338554"/>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群組 15">
            <a:extLst>
              <a:ext uri="{FF2B5EF4-FFF2-40B4-BE49-F238E27FC236}">
                <a16:creationId xmlns:a16="http://schemas.microsoft.com/office/drawing/2014/main" id="{F7E2843A-3CFA-4570-B832-5BD514CDAA6A}"/>
              </a:ext>
            </a:extLst>
          </p:cNvPr>
          <p:cNvGrpSpPr/>
          <p:nvPr/>
        </p:nvGrpSpPr>
        <p:grpSpPr>
          <a:xfrm>
            <a:off x="1406771" y="2587095"/>
            <a:ext cx="6996970" cy="2005229"/>
            <a:chOff x="1413667" y="2195236"/>
            <a:chExt cx="6276671" cy="2005229"/>
          </a:xfrm>
        </p:grpSpPr>
        <p:sp>
          <p:nvSpPr>
            <p:cNvPr id="17" name="文字方塊 16">
              <a:extLst>
                <a:ext uri="{FF2B5EF4-FFF2-40B4-BE49-F238E27FC236}">
                  <a16:creationId xmlns:a16="http://schemas.microsoft.com/office/drawing/2014/main" id="{D08560C3-7A3A-4E65-A6E5-0F1D774C3E44}"/>
                </a:ext>
              </a:extLst>
            </p:cNvPr>
            <p:cNvSpPr txBox="1"/>
            <p:nvPr/>
          </p:nvSpPr>
          <p:spPr>
            <a:xfrm>
              <a:off x="1413667" y="2195236"/>
              <a:ext cx="2765212" cy="2005229"/>
            </a:xfrm>
            <a:prstGeom prst="rect">
              <a:avLst/>
            </a:prstGeom>
            <a:noFill/>
          </p:spPr>
          <p:txBody>
            <a:bodyPr wrap="square" rtlCol="0">
              <a:spAutoFit/>
            </a:bodyPr>
            <a:lstStyle/>
            <a:p>
              <a:pPr>
                <a:lnSpc>
                  <a:spcPct val="125000"/>
                </a:lnSpc>
              </a:pPr>
              <a:r>
                <a:rPr lang="zh-TW" altLang="zh-TW" sz="1000" spc="100" dirty="0">
                  <a:latin typeface="PingFang TC Light" panose="020B0300000000000000" pitchFamily="34" charset="-120"/>
                  <a:ea typeface="PingFang TC Light" panose="020B0300000000000000" pitchFamily="34" charset="-120"/>
                </a:rPr>
                <a:t>大同大學 工業設計學系 楊朝陽</a:t>
              </a:r>
            </a:p>
            <a:p>
              <a:pPr>
                <a:lnSpc>
                  <a:spcPct val="125000"/>
                </a:lnSpc>
              </a:pPr>
              <a:r>
                <a:rPr lang="zh-TW" altLang="zh-TW" sz="1000" spc="100" dirty="0">
                  <a:latin typeface="PingFang TC Light" panose="020B0300000000000000" pitchFamily="34" charset="-120"/>
                  <a:ea typeface="PingFang TC Light" panose="020B0300000000000000" pitchFamily="34" charset="-120"/>
                </a:rPr>
                <a:t>大同大學 媒體設計系 陳彥甫</a:t>
              </a:r>
            </a:p>
            <a:p>
              <a:pPr>
                <a:lnSpc>
                  <a:spcPct val="125000"/>
                </a:lnSpc>
              </a:pPr>
              <a:r>
                <a:rPr lang="zh-TW" altLang="zh-TW" sz="1000" spc="100" dirty="0">
                  <a:latin typeface="PingFang TC Light" panose="020B0300000000000000" pitchFamily="34" charset="-120"/>
                  <a:ea typeface="PingFang TC Light" panose="020B0300000000000000" pitchFamily="34" charset="-120"/>
                </a:rPr>
                <a:t>中國文化大學 保健營養學系 翁德志</a:t>
              </a:r>
            </a:p>
            <a:p>
              <a:pPr>
                <a:lnSpc>
                  <a:spcPct val="125000"/>
                </a:lnSpc>
              </a:pPr>
              <a:r>
                <a:rPr lang="zh-TW" altLang="zh-TW" sz="1000" spc="100" dirty="0">
                  <a:latin typeface="PingFang TC Light" panose="020B0300000000000000" pitchFamily="34" charset="-120"/>
                  <a:ea typeface="PingFang TC Light" panose="020B0300000000000000" pitchFamily="34" charset="-120"/>
                </a:rPr>
                <a:t>明志科技大學 工業設計系 楊俊明</a:t>
              </a:r>
            </a:p>
            <a:p>
              <a:pPr>
                <a:lnSpc>
                  <a:spcPct val="125000"/>
                </a:lnSpc>
              </a:pPr>
              <a:r>
                <a:rPr lang="zh-TW" altLang="zh-TW" sz="1000" spc="100" dirty="0">
                  <a:latin typeface="PingFang TC Light" panose="020B0300000000000000" pitchFamily="34" charset="-120"/>
                  <a:ea typeface="PingFang TC Light" panose="020B0300000000000000" pitchFamily="34" charset="-120"/>
                </a:rPr>
                <a:t>國立中央大學 網路學習與科技研究所 吳穎沺</a:t>
              </a:r>
            </a:p>
            <a:p>
              <a:pPr>
                <a:lnSpc>
                  <a:spcPct val="125000"/>
                </a:lnSpc>
              </a:pPr>
              <a:r>
                <a:rPr lang="zh-TW" altLang="zh-TW" sz="1000" spc="100" dirty="0">
                  <a:latin typeface="PingFang TC Light" panose="020B0300000000000000" pitchFamily="34" charset="-120"/>
                  <a:ea typeface="PingFang TC Light" panose="020B0300000000000000" pitchFamily="34" charset="-120"/>
                </a:rPr>
                <a:t>國立中央大學 學習與教學研究所 詹明峰</a:t>
              </a:r>
            </a:p>
            <a:p>
              <a:pPr>
                <a:lnSpc>
                  <a:spcPct val="125000"/>
                </a:lnSpc>
              </a:pPr>
              <a:r>
                <a:rPr lang="zh-TW" altLang="zh-TW" sz="1000" spc="100" dirty="0">
                  <a:latin typeface="PingFang TC Light" panose="020B0300000000000000" pitchFamily="34" charset="-120"/>
                  <a:ea typeface="PingFang TC Light" panose="020B0300000000000000" pitchFamily="34" charset="-120"/>
                </a:rPr>
                <a:t>國立中央大學 機械工程學系 蕭述三</a:t>
              </a:r>
            </a:p>
            <a:p>
              <a:pPr>
                <a:lnSpc>
                  <a:spcPct val="125000"/>
                </a:lnSpc>
              </a:pPr>
              <a:r>
                <a:rPr lang="zh-TW" altLang="zh-TW" sz="1000" spc="100" dirty="0">
                  <a:latin typeface="PingFang TC Light" panose="020B0300000000000000" pitchFamily="34" charset="-120"/>
                  <a:ea typeface="PingFang TC Light" panose="020B0300000000000000" pitchFamily="34" charset="-120"/>
                </a:rPr>
                <a:t>國立成功大學 工業設計系 馬敏元</a:t>
              </a:r>
            </a:p>
            <a:p>
              <a:pPr>
                <a:lnSpc>
                  <a:spcPct val="125000"/>
                </a:lnSpc>
              </a:pPr>
              <a:r>
                <a:rPr lang="zh-TW" altLang="zh-TW" sz="1000" spc="100" dirty="0">
                  <a:latin typeface="PingFang TC Light" panose="020B0300000000000000" pitchFamily="34" charset="-120"/>
                  <a:ea typeface="PingFang TC Light" panose="020B0300000000000000" pitchFamily="34" charset="-120"/>
                </a:rPr>
                <a:t>國立成功大學 </a:t>
              </a:r>
              <a:r>
                <a:rPr lang="zh-TW" altLang="en-US" sz="1000" spc="100" dirty="0">
                  <a:latin typeface="PingFang TC Light" panose="020B0300000000000000" pitchFamily="34" charset="-120"/>
                  <a:ea typeface="PingFang TC Light" panose="020B0300000000000000" pitchFamily="34" charset="-120"/>
                </a:rPr>
                <a:t>不分系 </a:t>
              </a:r>
              <a:r>
                <a:rPr lang="zh-TW" altLang="zh-TW" sz="1000" spc="100" dirty="0">
                  <a:latin typeface="PingFang TC Light" panose="020B0300000000000000" pitchFamily="34" charset="-120"/>
                  <a:ea typeface="PingFang TC Light" panose="020B0300000000000000" pitchFamily="34" charset="-120"/>
                </a:rPr>
                <a:t>李孟學</a:t>
              </a:r>
            </a:p>
            <a:p>
              <a:pPr>
                <a:lnSpc>
                  <a:spcPct val="125000"/>
                </a:lnSpc>
              </a:pPr>
              <a:endParaRPr lang="zh-TW" altLang="en-US" sz="1000" spc="100" dirty="0">
                <a:latin typeface="PingFang TC Light" panose="020B0300000000000000" pitchFamily="34" charset="-120"/>
                <a:ea typeface="PingFang TC Light" panose="020B0300000000000000" pitchFamily="34" charset="-120"/>
              </a:endParaRPr>
            </a:p>
          </p:txBody>
        </p:sp>
        <p:sp>
          <p:nvSpPr>
            <p:cNvPr id="18" name="矩形 17">
              <a:extLst>
                <a:ext uri="{FF2B5EF4-FFF2-40B4-BE49-F238E27FC236}">
                  <a16:creationId xmlns:a16="http://schemas.microsoft.com/office/drawing/2014/main" id="{2B4D035B-FED9-45FD-979E-08D6E5AFC5D6}"/>
                </a:ext>
              </a:extLst>
            </p:cNvPr>
            <p:cNvSpPr/>
            <p:nvPr/>
          </p:nvSpPr>
          <p:spPr>
            <a:xfrm>
              <a:off x="4317725" y="2195236"/>
              <a:ext cx="3372613" cy="1997278"/>
            </a:xfrm>
            <a:prstGeom prst="rect">
              <a:avLst/>
            </a:prstGeom>
            <a:noFill/>
          </p:spPr>
          <p:txBody>
            <a:bodyPr wrap="square" rtlCol="0">
              <a:spAutoFit/>
            </a:bodyPr>
            <a:lstStyle/>
            <a:p>
              <a:pPr>
                <a:lnSpc>
                  <a:spcPct val="125000"/>
                </a:lnSpc>
              </a:pPr>
              <a:r>
                <a:rPr lang="zh-TW" altLang="zh-TW" sz="1000" spc="100" dirty="0">
                  <a:latin typeface="PingFang TC Light" panose="020B0300000000000000" pitchFamily="34" charset="-120"/>
                  <a:ea typeface="PingFang TC Light" panose="020B0300000000000000" pitchFamily="34" charset="-120"/>
                </a:rPr>
                <a:t>國立彰化師範大學</a:t>
              </a:r>
              <a:r>
                <a:rPr lang="en-US" altLang="zh-TW" sz="1000" spc="100" dirty="0">
                  <a:latin typeface="PingFang TC Light" panose="020B0300000000000000" pitchFamily="34" charset="-120"/>
                  <a:ea typeface="PingFang TC Light" panose="020B0300000000000000" pitchFamily="34" charset="-120"/>
                </a:rPr>
                <a:t> </a:t>
              </a:r>
              <a:r>
                <a:rPr lang="zh-TW" altLang="zh-TW" sz="1000" spc="100" dirty="0">
                  <a:latin typeface="PingFang TC Light" panose="020B0300000000000000" pitchFamily="34" charset="-120"/>
                  <a:ea typeface="PingFang TC Light" panose="020B0300000000000000" pitchFamily="34" charset="-120"/>
                </a:rPr>
                <a:t>企業管理學系 江家瑜</a:t>
              </a:r>
            </a:p>
            <a:p>
              <a:pPr>
                <a:lnSpc>
                  <a:spcPct val="125000"/>
                </a:lnSpc>
              </a:pPr>
              <a:r>
                <a:rPr lang="zh-TW" altLang="zh-TW" sz="1000" spc="100" dirty="0">
                  <a:latin typeface="PingFang TC Light" panose="020B0300000000000000" pitchFamily="34" charset="-120"/>
                  <a:ea typeface="PingFang TC Light" panose="020B0300000000000000" pitchFamily="34" charset="-120"/>
                </a:rPr>
                <a:t>國立臺北商業大學 創意設計與經營所 黃鼎豪</a:t>
              </a:r>
            </a:p>
            <a:p>
              <a:pPr>
                <a:lnSpc>
                  <a:spcPct val="125000"/>
                </a:lnSpc>
              </a:pPr>
              <a:r>
                <a:rPr lang="zh-TW" altLang="zh-TW" sz="1000" spc="100" dirty="0">
                  <a:latin typeface="PingFang TC Light" panose="020B0300000000000000" pitchFamily="34" charset="-120"/>
                  <a:ea typeface="PingFang TC Light" panose="020B0300000000000000" pitchFamily="34" charset="-120"/>
                </a:rPr>
                <a:t>國立臺灣大學 智慧生活科技整合與創新研究中心 賴宏誌</a:t>
              </a:r>
            </a:p>
            <a:p>
              <a:pPr>
                <a:lnSpc>
                  <a:spcPct val="125000"/>
                </a:lnSpc>
              </a:pPr>
              <a:r>
                <a:rPr lang="zh-TW" altLang="zh-TW" sz="1000" spc="100" dirty="0">
                  <a:latin typeface="PingFang TC Light" panose="020B0300000000000000" pitchFamily="34" charset="-120"/>
                  <a:ea typeface="PingFang TC Light" panose="020B0300000000000000" pitchFamily="34" charset="-120"/>
                </a:rPr>
                <a:t>臺北醫學大學 通識教育中心 邱佳慧</a:t>
              </a:r>
            </a:p>
            <a:p>
              <a:pPr>
                <a:lnSpc>
                  <a:spcPct val="125000"/>
                </a:lnSpc>
              </a:pPr>
              <a:r>
                <a:rPr lang="zh-TW" altLang="zh-TW" sz="1000" spc="100" dirty="0">
                  <a:latin typeface="PingFang TC Light" panose="020B0300000000000000" pitchFamily="34" charset="-120"/>
                  <a:ea typeface="PingFang TC Light" panose="020B0300000000000000" pitchFamily="34" charset="-120"/>
                </a:rPr>
                <a:t>臺北醫學大學 跨領域學習中心 王明旭</a:t>
              </a:r>
            </a:p>
            <a:p>
              <a:pPr>
                <a:lnSpc>
                  <a:spcPct val="125000"/>
                </a:lnSpc>
              </a:pPr>
              <a:r>
                <a:rPr lang="zh-TW" altLang="zh-TW" sz="1000" spc="100" dirty="0">
                  <a:latin typeface="PingFang TC Light" panose="020B0300000000000000" pitchFamily="34" charset="-120"/>
                  <a:ea typeface="PingFang TC Light" panose="020B0300000000000000" pitchFamily="34" charset="-120"/>
                </a:rPr>
                <a:t>臺灣科技大學 設計系 董芳武</a:t>
              </a:r>
            </a:p>
            <a:p>
              <a:pPr>
                <a:lnSpc>
                  <a:spcPct val="125000"/>
                </a:lnSpc>
              </a:pPr>
              <a:r>
                <a:rPr lang="zh-TW" altLang="zh-TW" sz="1000" spc="100" dirty="0">
                  <a:latin typeface="PingFang TC Light" panose="020B0300000000000000" pitchFamily="34" charset="-120"/>
                  <a:ea typeface="PingFang TC Light" panose="020B0300000000000000" pitchFamily="34" charset="-120"/>
                </a:rPr>
                <a:t>輔仁大學 創意設計中心 林倩妏</a:t>
              </a:r>
            </a:p>
            <a:p>
              <a:pPr>
                <a:lnSpc>
                  <a:spcPct val="125000"/>
                </a:lnSpc>
              </a:pPr>
              <a:r>
                <a:rPr lang="zh-TW" altLang="zh-TW" sz="1000" spc="100" dirty="0">
                  <a:latin typeface="PingFang TC Light" panose="020B0300000000000000" pitchFamily="34" charset="-120"/>
                  <a:ea typeface="PingFang TC Light" panose="020B0300000000000000" pitchFamily="34" charset="-120"/>
                </a:rPr>
                <a:t>靜宜大學 國際企業學系 顏炘怡</a:t>
              </a:r>
              <a:endParaRPr lang="en-US" altLang="zh-TW" sz="1000" spc="100" dirty="0">
                <a:latin typeface="PingFang TC Light" panose="020B0300000000000000" pitchFamily="34" charset="-120"/>
                <a:ea typeface="PingFang TC Light" panose="020B0300000000000000" pitchFamily="34" charset="-120"/>
              </a:endParaRPr>
            </a:p>
            <a:p>
              <a:pPr>
                <a:lnSpc>
                  <a:spcPct val="125000"/>
                </a:lnSpc>
              </a:pPr>
              <a:r>
                <a:rPr lang="zh-TW" altLang="en-US" sz="1000" spc="100" dirty="0">
                  <a:latin typeface="PingFang TC Light" panose="020B0300000000000000" pitchFamily="34" charset="-120"/>
                  <a:ea typeface="PingFang TC Light" panose="020B0300000000000000" pitchFamily="34" charset="-120"/>
                </a:rPr>
                <a:t>國立臺灣大學 土木工程學系 張鐵懷</a:t>
              </a:r>
              <a:endParaRPr lang="zh-TW" altLang="zh-TW" sz="1000" spc="100" dirty="0">
                <a:latin typeface="PingFang TC Light" panose="020B0300000000000000" pitchFamily="34" charset="-120"/>
                <a:ea typeface="PingFang TC Light" panose="020B0300000000000000" pitchFamily="34" charset="-120"/>
              </a:endParaRPr>
            </a:p>
            <a:p>
              <a:pPr>
                <a:lnSpc>
                  <a:spcPct val="125000"/>
                </a:lnSpc>
              </a:pPr>
              <a:endParaRPr lang="zh-TW" altLang="zh-TW" sz="1000" spc="100" dirty="0">
                <a:latin typeface="PingFang TC Light" panose="020B0300000000000000" pitchFamily="34" charset="-120"/>
                <a:ea typeface="PingFang TC Light" panose="020B0300000000000000" pitchFamily="34" charset="-120"/>
              </a:endParaRPr>
            </a:p>
          </p:txBody>
        </p:sp>
      </p:grpSp>
    </p:spTree>
    <p:extLst>
      <p:ext uri="{BB962C8B-B14F-4D97-AF65-F5344CB8AC3E}">
        <p14:creationId xmlns:p14="http://schemas.microsoft.com/office/powerpoint/2010/main" val="1295691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一張含有 電腦 的圖片&#10;&#10;自動產生的描述">
            <a:extLst>
              <a:ext uri="{FF2B5EF4-FFF2-40B4-BE49-F238E27FC236}">
                <a16:creationId xmlns:a16="http://schemas.microsoft.com/office/drawing/2014/main" id="{B4920F29-DE76-8142-A1B1-4E79F643BB0F}"/>
              </a:ext>
            </a:extLst>
          </p:cNvPr>
          <p:cNvPicPr>
            <a:picLocks noChangeAspect="1"/>
          </p:cNvPicPr>
          <p:nvPr/>
        </p:nvPicPr>
        <p:blipFill>
          <a:blip r:embed="rId3"/>
          <a:stretch>
            <a:fillRect/>
          </a:stretch>
        </p:blipFill>
        <p:spPr>
          <a:xfrm>
            <a:off x="24093" y="1733797"/>
            <a:ext cx="4941273" cy="3409702"/>
          </a:xfrm>
          <a:prstGeom prst="rect">
            <a:avLst/>
          </a:prstGeom>
        </p:spPr>
      </p:pic>
      <p:sp>
        <p:nvSpPr>
          <p:cNvPr id="5" name="文字方塊 4">
            <a:extLst>
              <a:ext uri="{FF2B5EF4-FFF2-40B4-BE49-F238E27FC236}">
                <a16:creationId xmlns:a16="http://schemas.microsoft.com/office/drawing/2014/main" id="{EE5E130D-BFFA-374B-B6DF-1F2FCF558DB6}"/>
              </a:ext>
            </a:extLst>
          </p:cNvPr>
          <p:cNvSpPr txBox="1"/>
          <p:nvPr/>
        </p:nvSpPr>
        <p:spPr>
          <a:xfrm>
            <a:off x="4913309" y="1371863"/>
            <a:ext cx="4218811" cy="2031325"/>
          </a:xfrm>
          <a:prstGeom prst="rect">
            <a:avLst/>
          </a:prstGeom>
          <a:solidFill>
            <a:srgbClr val="000000">
              <a:alpha val="50196"/>
            </a:srgbClr>
          </a:solidFill>
        </p:spPr>
        <p:txBody>
          <a:bodyPr wrap="square" rtlCol="0">
            <a:spAutoFit/>
          </a:bodyPr>
          <a:lstStyle/>
          <a:p>
            <a:r>
              <a:rPr kumimoji="1" lang="en-US" altLang="zh-TW" dirty="0">
                <a:solidFill>
                  <a:schemeClr val="accent1">
                    <a:lumMod val="50000"/>
                  </a:schemeClr>
                </a:solidFill>
              </a:rPr>
              <a:t>Taipei Medical University</a:t>
            </a:r>
            <a:r>
              <a:rPr kumimoji="1" lang="zh-TW" altLang="en-US" dirty="0">
                <a:solidFill>
                  <a:schemeClr val="accent1">
                    <a:lumMod val="50000"/>
                  </a:schemeClr>
                </a:solidFill>
              </a:rPr>
              <a:t> </a:t>
            </a:r>
            <a:r>
              <a:rPr kumimoji="1" lang="en-US" altLang="zh-TW" dirty="0">
                <a:solidFill>
                  <a:schemeClr val="accent1">
                    <a:lumMod val="50000"/>
                  </a:schemeClr>
                </a:solidFill>
              </a:rPr>
              <a:t>Team</a:t>
            </a:r>
            <a:r>
              <a:rPr kumimoji="1" lang="zh-TW" altLang="en-US" dirty="0">
                <a:solidFill>
                  <a:schemeClr val="accent1">
                    <a:lumMod val="50000"/>
                  </a:schemeClr>
                </a:solidFill>
              </a:rPr>
              <a:t>    </a:t>
            </a:r>
            <a:endParaRPr kumimoji="1" lang="en-US" altLang="zh-TW" dirty="0">
              <a:solidFill>
                <a:schemeClr val="accent1">
                  <a:lumMod val="50000"/>
                </a:schemeClr>
              </a:solidFill>
            </a:endParaRPr>
          </a:p>
          <a:p>
            <a:r>
              <a:rPr kumimoji="1" lang="en-US" altLang="zh-TW" dirty="0">
                <a:solidFill>
                  <a:schemeClr val="accent1">
                    <a:lumMod val="50000"/>
                  </a:schemeClr>
                </a:solidFill>
              </a:rPr>
              <a:t>Problem Exploration Instruction Module</a:t>
            </a:r>
          </a:p>
          <a:p>
            <a:pPr marL="285750" indent="-285750">
              <a:buFont typeface="Arial" panose="020B0604020202020204" pitchFamily="34" charset="0"/>
              <a:buChar char="•"/>
            </a:pPr>
            <a:r>
              <a:rPr kumimoji="1" lang="en-US" altLang="zh-TW" dirty="0">
                <a:solidFill>
                  <a:schemeClr val="bg1"/>
                </a:solidFill>
              </a:rPr>
              <a:t>Design Thinking Flash Experience</a:t>
            </a:r>
          </a:p>
          <a:p>
            <a:pPr marL="285750" indent="-285750">
              <a:buFont typeface="Arial" panose="020B0604020202020204" pitchFamily="34" charset="0"/>
              <a:buChar char="•"/>
            </a:pPr>
            <a:r>
              <a:rPr kumimoji="1" lang="en-US" altLang="zh-TW" dirty="0">
                <a:solidFill>
                  <a:schemeClr val="bg1"/>
                </a:solidFill>
              </a:rPr>
              <a:t>Problem Exploration</a:t>
            </a:r>
          </a:p>
          <a:p>
            <a:pPr marL="285750" indent="-285750">
              <a:buFont typeface="Arial" panose="020B0604020202020204" pitchFamily="34" charset="0"/>
              <a:buChar char="•"/>
            </a:pPr>
            <a:r>
              <a:rPr kumimoji="1" lang="en-US" altLang="zh-TW" dirty="0">
                <a:solidFill>
                  <a:schemeClr val="bg1"/>
                </a:solidFill>
              </a:rPr>
              <a:t>Field Observation</a:t>
            </a:r>
          </a:p>
          <a:p>
            <a:pPr marL="285750" indent="-285750">
              <a:buFont typeface="Arial" panose="020B0604020202020204" pitchFamily="34" charset="0"/>
              <a:buChar char="•"/>
            </a:pPr>
            <a:r>
              <a:rPr kumimoji="1" lang="en-US" altLang="zh-TW" dirty="0">
                <a:solidFill>
                  <a:schemeClr val="bg1"/>
                </a:solidFill>
              </a:rPr>
              <a:t>User Analysis</a:t>
            </a:r>
          </a:p>
          <a:p>
            <a:pPr marL="285750" indent="-285750">
              <a:buFont typeface="Arial" panose="020B0604020202020204" pitchFamily="34" charset="0"/>
              <a:buChar char="•"/>
            </a:pPr>
            <a:r>
              <a:rPr kumimoji="1" lang="en-US" altLang="zh-TW" dirty="0">
                <a:solidFill>
                  <a:schemeClr val="bg1"/>
                </a:solidFill>
              </a:rPr>
              <a:t>Insight Discovery</a:t>
            </a:r>
          </a:p>
          <a:p>
            <a:pPr marL="285750" indent="-285750">
              <a:buFont typeface="Arial" panose="020B0604020202020204" pitchFamily="34" charset="0"/>
              <a:buChar char="•"/>
            </a:pPr>
            <a:r>
              <a:rPr kumimoji="1" lang="en-US" altLang="zh-TW" dirty="0">
                <a:solidFill>
                  <a:schemeClr val="bg1"/>
                </a:solidFill>
              </a:rPr>
              <a:t>Empathy Application</a:t>
            </a:r>
          </a:p>
          <a:p>
            <a:pPr marL="285750" indent="-285750">
              <a:buFont typeface="Arial" panose="020B0604020202020204" pitchFamily="34" charset="0"/>
              <a:buChar char="•"/>
            </a:pPr>
            <a:r>
              <a:rPr kumimoji="1" lang="en-US" altLang="zh-TW" dirty="0">
                <a:solidFill>
                  <a:schemeClr val="bg1"/>
                </a:solidFill>
              </a:rPr>
              <a:t>Persona Application</a:t>
            </a:r>
          </a:p>
        </p:txBody>
      </p:sp>
      <p:sp>
        <p:nvSpPr>
          <p:cNvPr id="8" name="文字方塊 7">
            <a:extLst>
              <a:ext uri="{FF2B5EF4-FFF2-40B4-BE49-F238E27FC236}">
                <a16:creationId xmlns:a16="http://schemas.microsoft.com/office/drawing/2014/main" id="{1B6751DB-3C7A-2046-B3FB-9A5885D44BA7}"/>
              </a:ext>
            </a:extLst>
          </p:cNvPr>
          <p:cNvSpPr txBox="1"/>
          <p:nvPr/>
        </p:nvSpPr>
        <p:spPr>
          <a:xfrm>
            <a:off x="4913310" y="3441412"/>
            <a:ext cx="4218811" cy="1600438"/>
          </a:xfrm>
          <a:prstGeom prst="rect">
            <a:avLst/>
          </a:prstGeom>
          <a:solidFill>
            <a:srgbClr val="000000">
              <a:alpha val="50196"/>
            </a:srgbClr>
          </a:solidFill>
        </p:spPr>
        <p:txBody>
          <a:bodyPr wrap="square" rtlCol="0">
            <a:spAutoFit/>
          </a:bodyPr>
          <a:lstStyle/>
          <a:p>
            <a:r>
              <a:rPr kumimoji="1" lang="en-US" altLang="zh-TW" dirty="0">
                <a:solidFill>
                  <a:srgbClr val="FF22E6"/>
                </a:solidFill>
              </a:rPr>
              <a:t>Tatung University</a:t>
            </a:r>
            <a:r>
              <a:rPr kumimoji="1" lang="zh-TW" altLang="en-US" dirty="0">
                <a:solidFill>
                  <a:srgbClr val="FF22E6"/>
                </a:solidFill>
              </a:rPr>
              <a:t> </a:t>
            </a:r>
            <a:r>
              <a:rPr kumimoji="1" lang="en-US" altLang="zh-TW" dirty="0">
                <a:solidFill>
                  <a:srgbClr val="FF22E6"/>
                </a:solidFill>
              </a:rPr>
              <a:t>Team</a:t>
            </a:r>
          </a:p>
          <a:p>
            <a:r>
              <a:rPr kumimoji="1" lang="en-US" altLang="zh-TW" dirty="0">
                <a:solidFill>
                  <a:srgbClr val="FF22E6"/>
                </a:solidFill>
              </a:rPr>
              <a:t>Solution Instruction Module</a:t>
            </a:r>
          </a:p>
          <a:p>
            <a:pPr marL="285750" indent="-285750">
              <a:buFont typeface="Arial" panose="020B0604020202020204" pitchFamily="34" charset="0"/>
              <a:buChar char="•"/>
            </a:pPr>
            <a:r>
              <a:rPr kumimoji="1" lang="en-US" altLang="zh-TW" dirty="0">
                <a:solidFill>
                  <a:schemeClr val="bg1"/>
                </a:solidFill>
              </a:rPr>
              <a:t>Creative Ideation Integration</a:t>
            </a:r>
          </a:p>
          <a:p>
            <a:pPr marL="285750" indent="-285750">
              <a:buFont typeface="Arial" panose="020B0604020202020204" pitchFamily="34" charset="0"/>
              <a:buChar char="•"/>
            </a:pPr>
            <a:r>
              <a:rPr kumimoji="1" lang="en-US" altLang="zh-TW" dirty="0">
                <a:solidFill>
                  <a:schemeClr val="bg1"/>
                </a:solidFill>
              </a:rPr>
              <a:t>Detailed Prototype Execution</a:t>
            </a:r>
          </a:p>
          <a:p>
            <a:pPr marL="285750" indent="-285750">
              <a:buFont typeface="Arial" panose="020B0604020202020204" pitchFamily="34" charset="0"/>
              <a:buChar char="•"/>
            </a:pPr>
            <a:r>
              <a:rPr kumimoji="1" lang="en-US" altLang="zh-TW" dirty="0">
                <a:solidFill>
                  <a:schemeClr val="bg1"/>
                </a:solidFill>
              </a:rPr>
              <a:t>Solution Validation</a:t>
            </a:r>
          </a:p>
          <a:p>
            <a:pPr marL="285750" indent="-285750">
              <a:buFont typeface="Arial" panose="020B0604020202020204" pitchFamily="34" charset="0"/>
              <a:buChar char="•"/>
            </a:pPr>
            <a:r>
              <a:rPr kumimoji="1" lang="en-US" altLang="zh-TW" dirty="0">
                <a:solidFill>
                  <a:schemeClr val="bg1"/>
                </a:solidFill>
              </a:rPr>
              <a:t>Prototype Aesthetics Establishment</a:t>
            </a:r>
          </a:p>
          <a:p>
            <a:pPr marL="285750" indent="-285750">
              <a:buFont typeface="Arial" panose="020B0604020202020204" pitchFamily="34" charset="0"/>
              <a:buChar char="•"/>
            </a:pPr>
            <a:r>
              <a:rPr kumimoji="1" lang="en-US" altLang="zh-TW" dirty="0">
                <a:solidFill>
                  <a:schemeClr val="bg1"/>
                </a:solidFill>
              </a:rPr>
              <a:t>3D Printing Prototype Production</a:t>
            </a:r>
            <a:endParaRPr kumimoji="1" lang="zh-TW" altLang="en-US" dirty="0">
              <a:solidFill>
                <a:schemeClr val="bg1"/>
              </a:solidFill>
            </a:endParaRPr>
          </a:p>
        </p:txBody>
      </p:sp>
      <p:sp>
        <p:nvSpPr>
          <p:cNvPr id="2" name="文字方塊 1">
            <a:extLst>
              <a:ext uri="{FF2B5EF4-FFF2-40B4-BE49-F238E27FC236}">
                <a16:creationId xmlns:a16="http://schemas.microsoft.com/office/drawing/2014/main" id="{5E75424B-C01F-554D-9A6B-91A03298524D}"/>
              </a:ext>
            </a:extLst>
          </p:cNvPr>
          <p:cNvSpPr txBox="1"/>
          <p:nvPr/>
        </p:nvSpPr>
        <p:spPr>
          <a:xfrm>
            <a:off x="4913309" y="264413"/>
            <a:ext cx="4218811" cy="954107"/>
          </a:xfrm>
          <a:prstGeom prst="rect">
            <a:avLst/>
          </a:prstGeom>
          <a:noFill/>
        </p:spPr>
        <p:txBody>
          <a:bodyPr wrap="square" rtlCol="0">
            <a:spAutoFit/>
          </a:bodyPr>
          <a:lstStyle/>
          <a:p>
            <a:r>
              <a:rPr kumimoji="1" lang="en-US" altLang="zh-TW" dirty="0">
                <a:solidFill>
                  <a:srgbClr val="92D050"/>
                </a:solidFill>
              </a:rPr>
              <a:t>National Central University Team</a:t>
            </a:r>
          </a:p>
          <a:p>
            <a:r>
              <a:rPr kumimoji="1" lang="en-US" altLang="zh-TW" dirty="0">
                <a:solidFill>
                  <a:srgbClr val="92D050"/>
                </a:solidFill>
              </a:rPr>
              <a:t>Competency-Oriented Instruction Module</a:t>
            </a:r>
          </a:p>
          <a:p>
            <a:pPr marL="285750" indent="-285750">
              <a:buFont typeface="Arial" panose="020B0604020202020204" pitchFamily="34" charset="0"/>
              <a:buChar char="•"/>
            </a:pPr>
            <a:r>
              <a:rPr kumimoji="1" lang="en-US" altLang="zh-TW" dirty="0">
                <a:solidFill>
                  <a:schemeClr val="bg1"/>
                </a:solidFill>
              </a:rPr>
              <a:t>Design Thinking Learning Assessment</a:t>
            </a:r>
          </a:p>
          <a:p>
            <a:pPr marL="285750" indent="-285750">
              <a:buFont typeface="Arial" panose="020B0604020202020204" pitchFamily="34" charset="0"/>
              <a:buChar char="•"/>
            </a:pPr>
            <a:r>
              <a:rPr kumimoji="1" lang="en-US" altLang="zh-TW" dirty="0">
                <a:solidFill>
                  <a:schemeClr val="bg1"/>
                </a:solidFill>
              </a:rPr>
              <a:t>Design Thinking Course Design</a:t>
            </a:r>
            <a:endParaRPr kumimoji="1" lang="zh-TW" altLang="en-US" dirty="0">
              <a:solidFill>
                <a:schemeClr val="bg1"/>
              </a:solidFill>
            </a:endParaRPr>
          </a:p>
        </p:txBody>
      </p:sp>
      <p:sp>
        <p:nvSpPr>
          <p:cNvPr id="9" name="文字方塊 8">
            <a:extLst>
              <a:ext uri="{FF2B5EF4-FFF2-40B4-BE49-F238E27FC236}">
                <a16:creationId xmlns:a16="http://schemas.microsoft.com/office/drawing/2014/main" id="{32498FBB-7E31-41D8-9586-C261ED343013}"/>
              </a:ext>
            </a:extLst>
          </p:cNvPr>
          <p:cNvSpPr txBox="1"/>
          <p:nvPr/>
        </p:nvSpPr>
        <p:spPr>
          <a:xfrm>
            <a:off x="278989" y="321466"/>
            <a:ext cx="4472120" cy="954107"/>
          </a:xfrm>
          <a:prstGeom prst="rect">
            <a:avLst/>
          </a:prstGeom>
          <a:noFill/>
        </p:spPr>
        <p:txBody>
          <a:bodyPr wrap="square" rtlCol="0">
            <a:spAutoFit/>
          </a:bodyPr>
          <a:lstStyle/>
          <a:p>
            <a:pPr marL="285750" indent="-285750">
              <a:buFont typeface="Arial" panose="020B0604020202020204" pitchFamily="34" charset="0"/>
              <a:buChar char="•"/>
            </a:pPr>
            <a:r>
              <a:rPr lang="en-US" altLang="zh-TW" dirty="0">
                <a:solidFill>
                  <a:schemeClr val="bg1"/>
                </a:solidFill>
              </a:rPr>
              <a:t>Interdisciplinary Workshop Planning Exercise</a:t>
            </a:r>
          </a:p>
          <a:p>
            <a:pPr marL="285750" indent="-285750">
              <a:buFont typeface="Arial" panose="020B0604020202020204" pitchFamily="34" charset="0"/>
              <a:buChar char="•"/>
            </a:pPr>
            <a:r>
              <a:rPr lang="en-US" altLang="zh-TW" dirty="0">
                <a:solidFill>
                  <a:schemeClr val="bg1"/>
                </a:solidFill>
              </a:rPr>
              <a:t>XY Teaching Case Study</a:t>
            </a:r>
          </a:p>
          <a:p>
            <a:pPr marL="285750" indent="-285750">
              <a:buFont typeface="Arial" panose="020B0604020202020204" pitchFamily="34" charset="0"/>
              <a:buChar char="•"/>
            </a:pPr>
            <a:r>
              <a:rPr lang="en-US" altLang="zh-TW" dirty="0">
                <a:solidFill>
                  <a:schemeClr val="bg1"/>
                </a:solidFill>
              </a:rPr>
              <a:t>Design Thinking Workshop</a:t>
            </a:r>
          </a:p>
          <a:p>
            <a:pPr marL="285750" indent="-285750">
              <a:buFont typeface="Arial" panose="020B0604020202020204" pitchFamily="34" charset="0"/>
              <a:buChar char="•"/>
            </a:pPr>
            <a:r>
              <a:rPr lang="en-US" altLang="zh-TW" dirty="0">
                <a:solidFill>
                  <a:schemeClr val="bg1"/>
                </a:solidFill>
              </a:rPr>
              <a:t>Design Thinking Mindset</a:t>
            </a:r>
            <a:endParaRPr lang="zh-TW" altLang="en-US" dirty="0">
              <a:solidFill>
                <a:schemeClr val="bg1"/>
              </a:solidFill>
            </a:endParaRPr>
          </a:p>
        </p:txBody>
      </p:sp>
      <p:sp>
        <p:nvSpPr>
          <p:cNvPr id="10" name="文字方塊 9">
            <a:extLst>
              <a:ext uri="{FF2B5EF4-FFF2-40B4-BE49-F238E27FC236}">
                <a16:creationId xmlns:a16="http://schemas.microsoft.com/office/drawing/2014/main" id="{4BE82FCD-0D9B-4E62-934E-DE75DBDF185A}"/>
              </a:ext>
            </a:extLst>
          </p:cNvPr>
          <p:cNvSpPr txBox="1"/>
          <p:nvPr/>
        </p:nvSpPr>
        <p:spPr>
          <a:xfrm rot="20438290">
            <a:off x="2036029" y="4728721"/>
            <a:ext cx="873957" cy="307777"/>
          </a:xfrm>
          <a:prstGeom prst="rect">
            <a:avLst/>
          </a:prstGeom>
          <a:noFill/>
        </p:spPr>
        <p:txBody>
          <a:bodyPr wrap="none" rtlCol="0">
            <a:spAutoFit/>
          </a:bodyPr>
          <a:lstStyle/>
          <a:p>
            <a:r>
              <a:rPr lang="en-US" altLang="zh-TW" sz="700" dirty="0">
                <a:solidFill>
                  <a:schemeClr val="bg1"/>
                </a:solidFill>
              </a:rPr>
              <a:t>Primary Teacher </a:t>
            </a:r>
          </a:p>
          <a:p>
            <a:r>
              <a:rPr lang="en-US" altLang="zh-TW" sz="700" dirty="0">
                <a:solidFill>
                  <a:schemeClr val="bg1"/>
                </a:solidFill>
              </a:rPr>
              <a:t>Training Course</a:t>
            </a:r>
            <a:endParaRPr lang="zh-TW" altLang="en-US" sz="700" dirty="0">
              <a:solidFill>
                <a:schemeClr val="bg1"/>
              </a:solidFill>
            </a:endParaRPr>
          </a:p>
        </p:txBody>
      </p:sp>
      <p:sp>
        <p:nvSpPr>
          <p:cNvPr id="11" name="文字方塊 10">
            <a:extLst>
              <a:ext uri="{FF2B5EF4-FFF2-40B4-BE49-F238E27FC236}">
                <a16:creationId xmlns:a16="http://schemas.microsoft.com/office/drawing/2014/main" id="{945970F9-98E4-4985-BF9D-8EBD3BDE0D57}"/>
              </a:ext>
            </a:extLst>
          </p:cNvPr>
          <p:cNvSpPr txBox="1"/>
          <p:nvPr/>
        </p:nvSpPr>
        <p:spPr>
          <a:xfrm rot="20399250">
            <a:off x="3548878" y="4166317"/>
            <a:ext cx="936475" cy="307777"/>
          </a:xfrm>
          <a:prstGeom prst="rect">
            <a:avLst/>
          </a:prstGeom>
          <a:noFill/>
        </p:spPr>
        <p:txBody>
          <a:bodyPr wrap="none" rtlCol="0">
            <a:spAutoFit/>
          </a:bodyPr>
          <a:lstStyle/>
          <a:p>
            <a:r>
              <a:rPr lang="en-US" altLang="zh-TW" sz="700" dirty="0">
                <a:solidFill>
                  <a:schemeClr val="bg1"/>
                </a:solidFill>
              </a:rPr>
              <a:t>Advanced Teacher</a:t>
            </a:r>
          </a:p>
          <a:p>
            <a:r>
              <a:rPr lang="en-US" altLang="zh-TW" sz="700" dirty="0">
                <a:solidFill>
                  <a:schemeClr val="bg1"/>
                </a:solidFill>
              </a:rPr>
              <a:t> Training Course</a:t>
            </a:r>
            <a:endParaRPr lang="zh-TW" altLang="en-US" sz="700" dirty="0">
              <a:solidFill>
                <a:schemeClr val="bg1"/>
              </a:solidFill>
            </a:endParaRPr>
          </a:p>
        </p:txBody>
      </p:sp>
      <p:cxnSp>
        <p:nvCxnSpPr>
          <p:cNvPr id="13" name="直線單箭頭接點 12">
            <a:extLst>
              <a:ext uri="{FF2B5EF4-FFF2-40B4-BE49-F238E27FC236}">
                <a16:creationId xmlns:a16="http://schemas.microsoft.com/office/drawing/2014/main" id="{6D9C0F60-C0F7-44E8-91C8-5196E281BFFC}"/>
              </a:ext>
            </a:extLst>
          </p:cNvPr>
          <p:cNvCxnSpPr/>
          <p:nvPr/>
        </p:nvCxnSpPr>
        <p:spPr>
          <a:xfrm flipH="1">
            <a:off x="1045029" y="1275573"/>
            <a:ext cx="424542" cy="38177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105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idx="4294967295"/>
          </p:nvPr>
        </p:nvSpPr>
        <p:spPr>
          <a:xfrm>
            <a:off x="327263" y="249351"/>
            <a:ext cx="7886700" cy="994172"/>
          </a:xfrm>
        </p:spPr>
        <p:txBody>
          <a:bodyPr>
            <a:normAutofit/>
          </a:bodyPr>
          <a:lstStyle/>
          <a:p>
            <a:r>
              <a:rPr lang="en-US" altLang="zh-TW" sz="3600" b="1" dirty="0">
                <a:solidFill>
                  <a:srgbClr val="DF4484"/>
                </a:solidFill>
                <a:latin typeface="Microsoft JhengHei" charset="-120"/>
                <a:ea typeface="Microsoft JhengHei" charset="-120"/>
                <a:cs typeface="Microsoft JhengHei" charset="-120"/>
              </a:rPr>
              <a:t>Five steps of Design Thinking</a:t>
            </a:r>
            <a:endParaRPr kumimoji="1" lang="zh-TW" altLang="en-US" sz="3600" dirty="0">
              <a:solidFill>
                <a:srgbClr val="DF4484"/>
              </a:solidFill>
              <a:latin typeface="Microsoft JhengHei" charset="-120"/>
              <a:ea typeface="Microsoft JhengHei" charset="-120"/>
              <a:cs typeface="Microsoft JhengHei" charset="-120"/>
            </a:endParaRPr>
          </a:p>
        </p:txBody>
      </p:sp>
      <p:pic>
        <p:nvPicPr>
          <p:cNvPr id="9" name="圖片 8"/>
          <p:cNvPicPr/>
          <p:nvPr/>
        </p:nvPicPr>
        <p:blipFill>
          <a:blip r:embed="rId3">
            <a:extLst>
              <a:ext uri="{28A0092B-C50C-407E-A947-70E740481C1C}">
                <a14:useLocalDpi xmlns:a14="http://schemas.microsoft.com/office/drawing/2010/main"/>
              </a:ext>
            </a:extLst>
          </a:blip>
          <a:stretch>
            <a:fillRect/>
          </a:stretch>
        </p:blipFill>
        <p:spPr>
          <a:xfrm>
            <a:off x="876249" y="1470028"/>
            <a:ext cx="7391503" cy="3045938"/>
          </a:xfrm>
          <a:prstGeom prst="rect">
            <a:avLst/>
          </a:prstGeom>
        </p:spPr>
      </p:pic>
    </p:spTree>
    <p:extLst>
      <p:ext uri="{BB962C8B-B14F-4D97-AF65-F5344CB8AC3E}">
        <p14:creationId xmlns:p14="http://schemas.microsoft.com/office/powerpoint/2010/main" val="2524818355"/>
      </p:ext>
    </p:extLst>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24378</TotalTime>
  <Words>7224</Words>
  <Application>Microsoft Macintosh PowerPoint</Application>
  <PresentationFormat>如螢幕大小 (16:9)</PresentationFormat>
  <Paragraphs>1024</Paragraphs>
  <Slides>72</Slides>
  <Notes>67</Notes>
  <HiddenSlides>0</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72</vt:i4>
      </vt:variant>
    </vt:vector>
  </HeadingPairs>
  <TitlesOfParts>
    <vt:vector size="82" baseType="lpstr">
      <vt:lpstr>微軟正黑體</vt:lpstr>
      <vt:lpstr>PingFang TC</vt:lpstr>
      <vt:lpstr>PingFang TC Light</vt:lpstr>
      <vt:lpstr>PingFang TC Thin</vt:lpstr>
      <vt:lpstr>Arial</vt:lpstr>
      <vt:lpstr>Century Gothic</vt:lpstr>
      <vt:lpstr>Helvetica</vt:lpstr>
      <vt:lpstr>Helvetica Neue</vt:lpstr>
      <vt:lpstr>Wingdings</vt:lpstr>
      <vt:lpstr>simple-light-2</vt:lpstr>
      <vt:lpstr>PowerPoint 簡報</vt:lpstr>
      <vt:lpstr>How to balance professionalism and creativity?  How to collaborate across disciplines?  How to apply design thinking?  How to innovate in entrepreneurship?</vt:lpstr>
      <vt:lpstr>PowerPoint 簡報</vt:lpstr>
      <vt:lpstr>PowerPoint 簡報</vt:lpstr>
      <vt:lpstr>PowerPoint 簡報</vt:lpstr>
      <vt:lpstr>PowerPoint 簡報</vt:lpstr>
      <vt:lpstr>PowerPoint 簡報</vt:lpstr>
      <vt:lpstr>PowerPoint 簡報</vt:lpstr>
      <vt:lpstr>Five steps of Design Thinking</vt:lpstr>
      <vt:lpstr>The Double Diamond design process.    </vt:lpstr>
      <vt:lpstr>PowerPoint 簡報</vt:lpstr>
      <vt:lpstr>PowerPoint 簡報</vt:lpstr>
      <vt:lpstr>PowerPoint 簡報</vt:lpstr>
      <vt:lpstr>PowerPoint 簡報</vt:lpstr>
      <vt:lpstr>PowerPoint 簡報</vt:lpstr>
      <vt:lpstr>The design thinking process includes</vt:lpstr>
      <vt:lpstr>PowerPoint 簡報</vt:lpstr>
      <vt:lpstr>To implement the five steps of design thinking in a interdisciplinary workshop</vt:lpstr>
      <vt:lpstr>PowerPoint 簡報</vt:lpstr>
      <vt:lpstr>PowerPoint 簡報</vt:lpstr>
      <vt:lpstr>PowerPoint 簡報</vt:lpstr>
      <vt:lpstr>PowerPoint 簡報</vt:lpstr>
      <vt:lpstr>Types of Interdisciplinary Workshops Operations</vt:lpstr>
      <vt:lpstr>Course implementation     </vt:lpstr>
      <vt:lpstr>Interdisciplinary Workshop: X-Type</vt:lpstr>
      <vt:lpstr>PowerPoint 簡報</vt:lpstr>
      <vt:lpstr>Theme Ideation</vt:lpstr>
      <vt:lpstr>X-Type Case Study: Elderly Shopping × Mobile Intelligence.</vt:lpstr>
      <vt:lpstr>X-Type Case: Elderly Shopping × Mobile Intelligence</vt:lpstr>
      <vt:lpstr>PowerPoint 簡報</vt:lpstr>
      <vt:lpstr>X-Type Case: Elderly Shopping × Mobile Intelligence</vt:lpstr>
      <vt:lpstr>X-Type Case: Elderly Shopping × Mobile Intelligence</vt:lpstr>
      <vt:lpstr>X-Type Case: Elderly Shopping × Mobile Intelligence</vt:lpstr>
      <vt:lpstr>X-Type Case: Elderly Shopping × Mobile Intelligence</vt:lpstr>
      <vt:lpstr>PowerPoint 簡報</vt:lpstr>
      <vt:lpstr>X-Type Case: Elderly Shopping × Mobile Intelligence</vt:lpstr>
      <vt:lpstr>X-Type Case: Elderly Shopping × Mobile Intelligence</vt:lpstr>
      <vt:lpstr>X-Type Case: Elderly Shopping × Mobile Intelligence</vt:lpstr>
      <vt:lpstr>PowerPoint 簡報</vt:lpstr>
      <vt:lpstr>X-Type Case: Elderly Shopping × Mobile Intelligence</vt:lpstr>
      <vt:lpstr>X-Type Case: Elderly Shopping × Mobile Intelligence</vt:lpstr>
      <vt:lpstr>X-Type Case: Elderly Shopping × Mobile Intelligence</vt:lpstr>
      <vt:lpstr>X-Type Case: Elderly Shopping × Mobile Intelligence - Student Project 1</vt:lpstr>
      <vt:lpstr>X-Type Case: Elderly Shopping × Mobile Intelligence - Student Project 2</vt:lpstr>
      <vt:lpstr>X-Type Case: Elderly Shopping × Mobile Intelligence - Student Project 3</vt:lpstr>
      <vt:lpstr>X-Type Case: Elderly Shopping × Mobile Intelligence - Student Project 4</vt:lpstr>
      <vt:lpstr>X-Type Case: Elderly Shopping × Mobile Intelligence - Elderly Feedback</vt:lpstr>
      <vt:lpstr>Interdisciplinary Workshop: Y-Type</vt:lpstr>
      <vt:lpstr>PowerPoint 簡報</vt:lpstr>
      <vt:lpstr>Theme Ideation</vt:lpstr>
      <vt:lpstr>Y-Type Case: Healthy Food × Emotion-driven Design</vt:lpstr>
      <vt:lpstr>Y-Type Case: Healthy Food × Emotion-driven Design</vt:lpstr>
      <vt:lpstr>Y-Type Case: Healthy Food × Emotion-driven Design</vt:lpstr>
      <vt:lpstr>Y-Type Case: Healthy Food × Emotion-driven Design</vt:lpstr>
      <vt:lpstr>Y-Type Case: Healthy Food × Emotion-driven Design</vt:lpstr>
      <vt:lpstr>Y-Type Case: Healthy Food × Emotion-driven Design</vt:lpstr>
      <vt:lpstr>PowerPoint 簡報</vt:lpstr>
      <vt:lpstr>Y-Type Case: Healthy Food × Emotion-driven Design</vt:lpstr>
      <vt:lpstr>Y-Type Case: Healthy Food × Emotion-driven Design</vt:lpstr>
      <vt:lpstr>Y-Type Case: Healthy Food × Emotion-driven Design</vt:lpstr>
      <vt:lpstr>Y-Type Case: Healthy Food × Emotion-driven Design</vt:lpstr>
      <vt:lpstr>Y-Type Case: Healthy Food × Emotion-driven Design</vt:lpstr>
      <vt:lpstr>Y-Type Case: Healthy Food × Emotion-driven Design</vt:lpstr>
      <vt:lpstr>Y-Type Case: Healthy Food × Emotion-driven Design</vt:lpstr>
      <vt:lpstr>Y-Type Case: Healthy Food × Emotion-driven Design- Project 1: i-Grow</vt:lpstr>
      <vt:lpstr>Y-Type Case: Healthy Food × Emotion-driven Design - Project 2: Thousand Years Thousand Thousand Years    </vt:lpstr>
      <vt:lpstr>Y-Type Case: Healthy Food × Emotion-driven Design – Project 3</vt:lpstr>
      <vt:lpstr>Y-Type Case: Healthy Food × Emotion-driven Design – Project 4: Health Promote Cane</vt:lpstr>
      <vt:lpstr>Workshop Planning Table</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zoey</dc:creator>
  <cp:lastModifiedBy>張芷瑄</cp:lastModifiedBy>
  <cp:revision>290</cp:revision>
  <dcterms:modified xsi:type="dcterms:W3CDTF">2024-01-18T07:01:53Z</dcterms:modified>
</cp:coreProperties>
</file>